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461" r:id="rId3"/>
    <p:sldId id="617" r:id="rId4"/>
    <p:sldId id="625" r:id="rId5"/>
    <p:sldId id="618" r:id="rId6"/>
    <p:sldId id="619" r:id="rId7"/>
    <p:sldId id="624" r:id="rId8"/>
    <p:sldId id="623" r:id="rId9"/>
    <p:sldId id="569" r:id="rId10"/>
    <p:sldId id="451" r:id="rId11"/>
    <p:sldId id="570" r:id="rId12"/>
    <p:sldId id="572" r:id="rId13"/>
    <p:sldId id="571" r:id="rId14"/>
    <p:sldId id="496" r:id="rId15"/>
    <p:sldId id="499" r:id="rId16"/>
    <p:sldId id="505" r:id="rId17"/>
    <p:sldId id="506" r:id="rId18"/>
    <p:sldId id="500" r:id="rId19"/>
    <p:sldId id="502" r:id="rId20"/>
    <p:sldId id="503" r:id="rId21"/>
    <p:sldId id="501" r:id="rId22"/>
    <p:sldId id="580" r:id="rId23"/>
    <p:sldId id="583" r:id="rId24"/>
    <p:sldId id="584" r:id="rId25"/>
    <p:sldId id="585" r:id="rId26"/>
    <p:sldId id="592" r:id="rId27"/>
    <p:sldId id="593" r:id="rId28"/>
    <p:sldId id="594" r:id="rId29"/>
    <p:sldId id="511" r:id="rId30"/>
    <p:sldId id="576" r:id="rId31"/>
    <p:sldId id="586" r:id="rId32"/>
    <p:sldId id="587" r:id="rId33"/>
    <p:sldId id="589" r:id="rId34"/>
    <p:sldId id="591" r:id="rId35"/>
    <p:sldId id="588" r:id="rId36"/>
    <p:sldId id="590" r:id="rId37"/>
    <p:sldId id="544" r:id="rId38"/>
    <p:sldId id="548" r:id="rId39"/>
    <p:sldId id="552" r:id="rId40"/>
    <p:sldId id="560" r:id="rId41"/>
    <p:sldId id="596" r:id="rId42"/>
    <p:sldId id="566" r:id="rId43"/>
    <p:sldId id="604" r:id="rId44"/>
    <p:sldId id="607" r:id="rId45"/>
    <p:sldId id="612" r:id="rId46"/>
    <p:sldId id="579" r:id="rId47"/>
    <p:sldId id="565" r:id="rId48"/>
    <p:sldId id="611" r:id="rId49"/>
    <p:sldId id="567" r:id="rId50"/>
    <p:sldId id="609" r:id="rId51"/>
    <p:sldId id="616" r:id="rId52"/>
    <p:sldId id="614" r:id="rId53"/>
    <p:sldId id="615" r:id="rId54"/>
    <p:sldId id="595" r:id="rId55"/>
    <p:sldId id="613" r:id="rId56"/>
    <p:sldId id="394"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663" userDrawn="1">
          <p15:clr>
            <a:srgbClr val="A4A3A4"/>
          </p15:clr>
        </p15:guide>
        <p15:guide id="2" pos="3840" userDrawn="1">
          <p15:clr>
            <a:srgbClr val="A4A3A4"/>
          </p15:clr>
        </p15:guide>
        <p15:guide id="3" pos="1028"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B151"/>
    <a:srgbClr val="339933"/>
    <a:srgbClr val="009900"/>
    <a:srgbClr val="FF0000"/>
    <a:srgbClr val="FFFF00"/>
    <a:srgbClr val="0033CC"/>
    <a:srgbClr val="FFFF99"/>
    <a:srgbClr val="FF9900"/>
    <a:srgbClr val="C0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1" autoAdjust="0"/>
    <p:restoredTop sz="91394" autoAdjust="0"/>
  </p:normalViewPr>
  <p:slideViewPr>
    <p:cSldViewPr snapToGrid="0">
      <p:cViewPr>
        <p:scale>
          <a:sx n="50" d="100"/>
          <a:sy n="50" d="100"/>
        </p:scale>
        <p:origin x="-1308" y="-402"/>
      </p:cViewPr>
      <p:guideLst>
        <p:guide orient="horz" pos="663"/>
        <p:guide pos="3840"/>
        <p:guide pos="1028"/>
      </p:guideLst>
    </p:cSldViewPr>
  </p:slideViewPr>
  <p:notesTextViewPr>
    <p:cViewPr>
      <p:scale>
        <a:sx n="1" d="1"/>
        <a:sy n="1" d="1"/>
      </p:scale>
      <p:origin x="0" y="0"/>
    </p:cViewPr>
  </p:notesTextViewPr>
  <p:notesViewPr>
    <p:cSldViewPr snapToGrid="0">
      <p:cViewPr varScale="1">
        <p:scale>
          <a:sx n="55" d="100"/>
          <a:sy n="55" d="100"/>
        </p:scale>
        <p:origin x="-263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5F7AF5-D3A3-47A7-8B1E-1CB5A0F8383C}" type="doc">
      <dgm:prSet loTypeId="urn:microsoft.com/office/officeart/2005/8/layout/cycle8" loCatId="cycle" qsTypeId="urn:microsoft.com/office/officeart/2005/8/quickstyle/simple1" qsCatId="simple" csTypeId="urn:microsoft.com/office/officeart/2005/8/colors/accent6_3" csCatId="accent6" phldr="1"/>
      <dgm:spPr/>
    </dgm:pt>
    <dgm:pt modelId="{8083F2D1-276C-4BF4-9938-2CCA62E2E096}">
      <dgm:prSet phldrT="[文本]"/>
      <dgm:spPr/>
      <dgm:t>
        <a:bodyPr vert="vert270"/>
        <a:lstStyle/>
        <a:p>
          <a:r>
            <a:rPr lang="zh-CN" altLang="en-US" dirty="0" smtClean="0"/>
            <a:t>夜间</a:t>
          </a:r>
          <a:endParaRPr lang="en-US" altLang="zh-CN" dirty="0" smtClean="0"/>
        </a:p>
        <a:p>
          <a:r>
            <a:rPr lang="zh-CN" altLang="en-US" dirty="0" smtClean="0"/>
            <a:t>（</a:t>
          </a:r>
          <a:r>
            <a:rPr lang="en-US" altLang="zh-CN" dirty="0" smtClean="0"/>
            <a:t>0-9</a:t>
          </a:r>
          <a:r>
            <a:rPr lang="zh-CN" altLang="en-US" dirty="0" smtClean="0"/>
            <a:t>点）</a:t>
          </a:r>
          <a:endParaRPr lang="zh-CN" altLang="en-US" dirty="0"/>
        </a:p>
      </dgm:t>
    </dgm:pt>
    <dgm:pt modelId="{FFCADCF8-B241-48DD-9705-473D2C02BA4A}" type="parTrans" cxnId="{3B6AC7C6-872E-43EA-818B-5342B8BDE541}">
      <dgm:prSet/>
      <dgm:spPr/>
      <dgm:t>
        <a:bodyPr/>
        <a:lstStyle/>
        <a:p>
          <a:endParaRPr lang="zh-CN" altLang="en-US"/>
        </a:p>
      </dgm:t>
    </dgm:pt>
    <dgm:pt modelId="{8C4AEC64-4EF8-405B-A4E0-74326FAC080E}" type="sibTrans" cxnId="{3B6AC7C6-872E-43EA-818B-5342B8BDE541}">
      <dgm:prSet/>
      <dgm:spPr/>
      <dgm:t>
        <a:bodyPr/>
        <a:lstStyle/>
        <a:p>
          <a:endParaRPr lang="zh-CN" altLang="en-US"/>
        </a:p>
      </dgm:t>
    </dgm:pt>
    <dgm:pt modelId="{2FC3671C-F203-4998-A4A8-DE263FE39FCD}">
      <dgm:prSet phldrT="[文本]"/>
      <dgm:spPr/>
      <dgm:t>
        <a:bodyPr vert="vert270"/>
        <a:lstStyle/>
        <a:p>
          <a:r>
            <a:rPr lang="zh-CN" altLang="en-US" dirty="0" smtClean="0"/>
            <a:t>日间</a:t>
          </a:r>
          <a:endParaRPr lang="en-US" altLang="zh-CN" dirty="0" smtClean="0"/>
        </a:p>
        <a:p>
          <a:r>
            <a:rPr lang="zh-CN" altLang="en-US" dirty="0" smtClean="0"/>
            <a:t>（</a:t>
          </a:r>
          <a:r>
            <a:rPr lang="en-US" altLang="zh-CN" dirty="0" smtClean="0"/>
            <a:t>9-22</a:t>
          </a:r>
          <a:r>
            <a:rPr lang="zh-CN" altLang="en-US" dirty="0" smtClean="0"/>
            <a:t>点）</a:t>
          </a:r>
          <a:endParaRPr lang="zh-CN" altLang="en-US" dirty="0"/>
        </a:p>
      </dgm:t>
    </dgm:pt>
    <dgm:pt modelId="{32419404-45CB-42BC-B104-7241E3B8B524}" type="parTrans" cxnId="{C5A1D814-36AD-4C5B-9CCD-03D716B118C3}">
      <dgm:prSet/>
      <dgm:spPr/>
      <dgm:t>
        <a:bodyPr/>
        <a:lstStyle/>
        <a:p>
          <a:endParaRPr lang="zh-CN" altLang="en-US"/>
        </a:p>
      </dgm:t>
    </dgm:pt>
    <dgm:pt modelId="{C4D4494D-8943-402A-AB54-0A26C380A7DB}" type="sibTrans" cxnId="{C5A1D814-36AD-4C5B-9CCD-03D716B118C3}">
      <dgm:prSet/>
      <dgm:spPr/>
      <dgm:t>
        <a:bodyPr/>
        <a:lstStyle/>
        <a:p>
          <a:endParaRPr lang="zh-CN" altLang="en-US"/>
        </a:p>
      </dgm:t>
    </dgm:pt>
    <dgm:pt modelId="{FFC986E8-15C3-4E7E-A8ED-EA72701EC392}" type="pres">
      <dgm:prSet presAssocID="{6A5F7AF5-D3A3-47A7-8B1E-1CB5A0F8383C}" presName="compositeShape" presStyleCnt="0">
        <dgm:presLayoutVars>
          <dgm:chMax val="7"/>
          <dgm:dir/>
          <dgm:resizeHandles val="exact"/>
        </dgm:presLayoutVars>
      </dgm:prSet>
      <dgm:spPr/>
    </dgm:pt>
    <dgm:pt modelId="{268A2AAB-6E88-4691-B9C8-5F1E1949BB7E}" type="pres">
      <dgm:prSet presAssocID="{6A5F7AF5-D3A3-47A7-8B1E-1CB5A0F8383C}" presName="wedge1" presStyleLbl="node1" presStyleIdx="0" presStyleCnt="2" custAng="5400000" custLinFactNeighborX="-2505" custLinFactNeighborY="1503"/>
      <dgm:spPr/>
      <dgm:t>
        <a:bodyPr/>
        <a:lstStyle/>
        <a:p>
          <a:endParaRPr lang="zh-CN" altLang="en-US"/>
        </a:p>
      </dgm:t>
    </dgm:pt>
    <dgm:pt modelId="{A5A1BFF9-A94B-4FA2-9CCD-322EB446D724}" type="pres">
      <dgm:prSet presAssocID="{6A5F7AF5-D3A3-47A7-8B1E-1CB5A0F8383C}" presName="dummy1a" presStyleCnt="0"/>
      <dgm:spPr/>
    </dgm:pt>
    <dgm:pt modelId="{EB2F255F-81A5-4984-B16F-539D8BF4FBB2}" type="pres">
      <dgm:prSet presAssocID="{6A5F7AF5-D3A3-47A7-8B1E-1CB5A0F8383C}" presName="dummy1b" presStyleCnt="0"/>
      <dgm:spPr/>
    </dgm:pt>
    <dgm:pt modelId="{E9A87E3E-D623-4F10-A378-5CC6D416F98F}" type="pres">
      <dgm:prSet presAssocID="{6A5F7AF5-D3A3-47A7-8B1E-1CB5A0F8383C}" presName="wedge1Tx" presStyleLbl="node1" presStyleIdx="0" presStyleCnt="2">
        <dgm:presLayoutVars>
          <dgm:chMax val="0"/>
          <dgm:chPref val="0"/>
          <dgm:bulletEnabled val="1"/>
        </dgm:presLayoutVars>
      </dgm:prSet>
      <dgm:spPr/>
      <dgm:t>
        <a:bodyPr/>
        <a:lstStyle/>
        <a:p>
          <a:endParaRPr lang="zh-CN" altLang="en-US"/>
        </a:p>
      </dgm:t>
    </dgm:pt>
    <dgm:pt modelId="{D163B463-1CDF-42DA-BFA7-7F1F15E81D3D}" type="pres">
      <dgm:prSet presAssocID="{6A5F7AF5-D3A3-47A7-8B1E-1CB5A0F8383C}" presName="wedge2" presStyleLbl="node1" presStyleIdx="1" presStyleCnt="2" custAng="5400000"/>
      <dgm:spPr/>
      <dgm:t>
        <a:bodyPr/>
        <a:lstStyle/>
        <a:p>
          <a:endParaRPr lang="zh-CN" altLang="en-US"/>
        </a:p>
      </dgm:t>
    </dgm:pt>
    <dgm:pt modelId="{513F93C9-3D66-45DA-BFF0-85D31A328E2C}" type="pres">
      <dgm:prSet presAssocID="{6A5F7AF5-D3A3-47A7-8B1E-1CB5A0F8383C}" presName="dummy2a" presStyleCnt="0"/>
      <dgm:spPr/>
    </dgm:pt>
    <dgm:pt modelId="{EA905955-08F6-4F46-B283-634CD2BCA86D}" type="pres">
      <dgm:prSet presAssocID="{6A5F7AF5-D3A3-47A7-8B1E-1CB5A0F8383C}" presName="dummy2b" presStyleCnt="0"/>
      <dgm:spPr/>
    </dgm:pt>
    <dgm:pt modelId="{92625F98-4040-463D-8610-1B8853AB04E3}" type="pres">
      <dgm:prSet presAssocID="{6A5F7AF5-D3A3-47A7-8B1E-1CB5A0F8383C}" presName="wedge2Tx" presStyleLbl="node1" presStyleIdx="1" presStyleCnt="2">
        <dgm:presLayoutVars>
          <dgm:chMax val="0"/>
          <dgm:chPref val="0"/>
          <dgm:bulletEnabled val="1"/>
        </dgm:presLayoutVars>
      </dgm:prSet>
      <dgm:spPr/>
      <dgm:t>
        <a:bodyPr/>
        <a:lstStyle/>
        <a:p>
          <a:endParaRPr lang="zh-CN" altLang="en-US"/>
        </a:p>
      </dgm:t>
    </dgm:pt>
    <dgm:pt modelId="{3373AC9D-EAA4-4F36-A1A6-6BDB1C3B57BA}" type="pres">
      <dgm:prSet presAssocID="{8C4AEC64-4EF8-405B-A4E0-74326FAC080E}" presName="arrowWedge1" presStyleLbl="fgSibTrans2D1" presStyleIdx="0" presStyleCnt="2" custAng="5400000" custLinFactNeighborX="-3176" custLinFactNeighborY="865"/>
      <dgm:spPr/>
    </dgm:pt>
    <dgm:pt modelId="{8298C3F0-4A60-4267-AA85-44AE995FAD02}" type="pres">
      <dgm:prSet presAssocID="{C4D4494D-8943-402A-AB54-0A26C380A7DB}" presName="arrowWedge2" presStyleLbl="fgSibTrans2D1" presStyleIdx="1" presStyleCnt="2" custAng="5400000" custLinFactNeighborX="3784" custLinFactNeighborY="0"/>
      <dgm:spPr/>
    </dgm:pt>
  </dgm:ptLst>
  <dgm:cxnLst>
    <dgm:cxn modelId="{3B6AC7C6-872E-43EA-818B-5342B8BDE541}" srcId="{6A5F7AF5-D3A3-47A7-8B1E-1CB5A0F8383C}" destId="{8083F2D1-276C-4BF4-9938-2CCA62E2E096}" srcOrd="0" destOrd="0" parTransId="{FFCADCF8-B241-48DD-9705-473D2C02BA4A}" sibTransId="{8C4AEC64-4EF8-405B-A4E0-74326FAC080E}"/>
    <dgm:cxn modelId="{E3B8FA80-E6B9-4A06-B2C3-60269C076C57}" type="presOf" srcId="{6A5F7AF5-D3A3-47A7-8B1E-1CB5A0F8383C}" destId="{FFC986E8-15C3-4E7E-A8ED-EA72701EC392}" srcOrd="0" destOrd="0" presId="urn:microsoft.com/office/officeart/2005/8/layout/cycle8"/>
    <dgm:cxn modelId="{88141FDF-931E-45AF-9259-4F9292EF57CE}" type="presOf" srcId="{2FC3671C-F203-4998-A4A8-DE263FE39FCD}" destId="{92625F98-4040-463D-8610-1B8853AB04E3}" srcOrd="1" destOrd="0" presId="urn:microsoft.com/office/officeart/2005/8/layout/cycle8"/>
    <dgm:cxn modelId="{C5A1D814-36AD-4C5B-9CCD-03D716B118C3}" srcId="{6A5F7AF5-D3A3-47A7-8B1E-1CB5A0F8383C}" destId="{2FC3671C-F203-4998-A4A8-DE263FE39FCD}" srcOrd="1" destOrd="0" parTransId="{32419404-45CB-42BC-B104-7241E3B8B524}" sibTransId="{C4D4494D-8943-402A-AB54-0A26C380A7DB}"/>
    <dgm:cxn modelId="{65B973F7-8626-495E-A2DE-D7B7975E0274}" type="presOf" srcId="{8083F2D1-276C-4BF4-9938-2CCA62E2E096}" destId="{268A2AAB-6E88-4691-B9C8-5F1E1949BB7E}" srcOrd="0" destOrd="0" presId="urn:microsoft.com/office/officeart/2005/8/layout/cycle8"/>
    <dgm:cxn modelId="{2650C0C0-6293-4316-8665-419702CDBCAC}" type="presOf" srcId="{8083F2D1-276C-4BF4-9938-2CCA62E2E096}" destId="{E9A87E3E-D623-4F10-A378-5CC6D416F98F}" srcOrd="1" destOrd="0" presId="urn:microsoft.com/office/officeart/2005/8/layout/cycle8"/>
    <dgm:cxn modelId="{FD6B3CD1-60AF-4D7E-8717-B4DFC08ED336}" type="presOf" srcId="{2FC3671C-F203-4998-A4A8-DE263FE39FCD}" destId="{D163B463-1CDF-42DA-BFA7-7F1F15E81D3D}" srcOrd="0" destOrd="0" presId="urn:microsoft.com/office/officeart/2005/8/layout/cycle8"/>
    <dgm:cxn modelId="{C5A5893E-4E0B-49BD-8033-E719122746AF}" type="presParOf" srcId="{FFC986E8-15C3-4E7E-A8ED-EA72701EC392}" destId="{268A2AAB-6E88-4691-B9C8-5F1E1949BB7E}" srcOrd="0" destOrd="0" presId="urn:microsoft.com/office/officeart/2005/8/layout/cycle8"/>
    <dgm:cxn modelId="{BB88E590-8F47-4335-9860-3D05907C26E3}" type="presParOf" srcId="{FFC986E8-15C3-4E7E-A8ED-EA72701EC392}" destId="{A5A1BFF9-A94B-4FA2-9CCD-322EB446D724}" srcOrd="1" destOrd="0" presId="urn:microsoft.com/office/officeart/2005/8/layout/cycle8"/>
    <dgm:cxn modelId="{762F926D-5197-4372-BB68-AD15013B8740}" type="presParOf" srcId="{FFC986E8-15C3-4E7E-A8ED-EA72701EC392}" destId="{EB2F255F-81A5-4984-B16F-539D8BF4FBB2}" srcOrd="2" destOrd="0" presId="urn:microsoft.com/office/officeart/2005/8/layout/cycle8"/>
    <dgm:cxn modelId="{658DD91B-E24C-4575-BF94-571B5050F327}" type="presParOf" srcId="{FFC986E8-15C3-4E7E-A8ED-EA72701EC392}" destId="{E9A87E3E-D623-4F10-A378-5CC6D416F98F}" srcOrd="3" destOrd="0" presId="urn:microsoft.com/office/officeart/2005/8/layout/cycle8"/>
    <dgm:cxn modelId="{30C8825F-99C3-41A7-B87F-C63D002695F0}" type="presParOf" srcId="{FFC986E8-15C3-4E7E-A8ED-EA72701EC392}" destId="{D163B463-1CDF-42DA-BFA7-7F1F15E81D3D}" srcOrd="4" destOrd="0" presId="urn:microsoft.com/office/officeart/2005/8/layout/cycle8"/>
    <dgm:cxn modelId="{E558EDEE-AD6B-43EE-8AF2-C14633FE8F58}" type="presParOf" srcId="{FFC986E8-15C3-4E7E-A8ED-EA72701EC392}" destId="{513F93C9-3D66-45DA-BFF0-85D31A328E2C}" srcOrd="5" destOrd="0" presId="urn:microsoft.com/office/officeart/2005/8/layout/cycle8"/>
    <dgm:cxn modelId="{0C4DAC06-D4DA-440D-90D1-9D0A43B88CD1}" type="presParOf" srcId="{FFC986E8-15C3-4E7E-A8ED-EA72701EC392}" destId="{EA905955-08F6-4F46-B283-634CD2BCA86D}" srcOrd="6" destOrd="0" presId="urn:microsoft.com/office/officeart/2005/8/layout/cycle8"/>
    <dgm:cxn modelId="{9C4E1266-7BD0-4244-B872-0EDC7465C58F}" type="presParOf" srcId="{FFC986E8-15C3-4E7E-A8ED-EA72701EC392}" destId="{92625F98-4040-463D-8610-1B8853AB04E3}" srcOrd="7" destOrd="0" presId="urn:microsoft.com/office/officeart/2005/8/layout/cycle8"/>
    <dgm:cxn modelId="{74B647F0-EDFF-4493-AF9B-4190DEAD4D1A}" type="presParOf" srcId="{FFC986E8-15C3-4E7E-A8ED-EA72701EC392}" destId="{3373AC9D-EAA4-4F36-A1A6-6BDB1C3B57BA}" srcOrd="8" destOrd="0" presId="urn:microsoft.com/office/officeart/2005/8/layout/cycle8"/>
    <dgm:cxn modelId="{3583D0E0-6019-4792-9666-E4AD75FF0220}" type="presParOf" srcId="{FFC986E8-15C3-4E7E-A8ED-EA72701EC392}" destId="{8298C3F0-4A60-4267-AA85-44AE995FAD02}" srcOrd="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0D7D6F-25BB-47FF-89E2-8C254E96783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BB3F9E9F-0566-4050-978C-63B902DEF1C9}">
      <dgm:prSet phldrT="[文本]"/>
      <dgm:spPr/>
      <dgm:t>
        <a:bodyPr/>
        <a:lstStyle/>
        <a:p>
          <a:r>
            <a:rPr lang="zh-CN" altLang="en-US" dirty="0" smtClean="0"/>
            <a:t>一汇总</a:t>
          </a:r>
          <a:r>
            <a:rPr lang="zh-CN" altLang="en-US" dirty="0" smtClean="0"/>
            <a:t>（</a:t>
          </a:r>
          <a:r>
            <a:rPr lang="en-US" altLang="zh-CN" dirty="0" smtClean="0"/>
            <a:t>9-22</a:t>
          </a:r>
          <a:r>
            <a:rPr lang="zh-CN" altLang="en-US" dirty="0" smtClean="0"/>
            <a:t>点之间执行）</a:t>
          </a:r>
          <a:endParaRPr lang="zh-CN" altLang="en-US" dirty="0"/>
        </a:p>
      </dgm:t>
    </dgm:pt>
    <dgm:pt modelId="{4D919AFB-9A5B-4CBA-853F-AD4A0BE061C3}" type="parTrans" cxnId="{2C083DC3-C9C6-4D61-BC35-BB71A277E9CA}">
      <dgm:prSet/>
      <dgm:spPr/>
      <dgm:t>
        <a:bodyPr/>
        <a:lstStyle/>
        <a:p>
          <a:endParaRPr lang="zh-CN" altLang="en-US"/>
        </a:p>
      </dgm:t>
    </dgm:pt>
    <dgm:pt modelId="{EC7BF799-8E67-4454-9424-4A439EE7C429}" type="sibTrans" cxnId="{2C083DC3-C9C6-4D61-BC35-BB71A277E9CA}">
      <dgm:prSet/>
      <dgm:spPr/>
      <dgm:t>
        <a:bodyPr/>
        <a:lstStyle/>
        <a:p>
          <a:endParaRPr lang="zh-CN" altLang="en-US"/>
        </a:p>
      </dgm:t>
    </dgm:pt>
    <dgm:pt modelId="{7225C0C4-2ECA-4153-8F1C-4C9988831279}">
      <dgm:prSet phldrT="[文本]"/>
      <dgm:spPr/>
      <dgm:t>
        <a:bodyPr/>
        <a:lstStyle/>
        <a:p>
          <a:r>
            <a:rPr lang="zh-CN" altLang="en-US" dirty="0" smtClean="0"/>
            <a:t>二次汇总</a:t>
          </a:r>
          <a:endParaRPr lang="zh-CN" altLang="en-US" dirty="0"/>
        </a:p>
      </dgm:t>
    </dgm:pt>
    <dgm:pt modelId="{86817E90-3F87-4D37-8AA4-C31CE6334176}" type="parTrans" cxnId="{557B9079-1FD0-4747-9E51-76BDCD4267A7}">
      <dgm:prSet/>
      <dgm:spPr/>
      <dgm:t>
        <a:bodyPr/>
        <a:lstStyle/>
        <a:p>
          <a:endParaRPr lang="zh-CN" altLang="en-US"/>
        </a:p>
      </dgm:t>
    </dgm:pt>
    <dgm:pt modelId="{2F7C305D-77CB-4DDF-B811-276F70EEF207}" type="sibTrans" cxnId="{557B9079-1FD0-4747-9E51-76BDCD4267A7}">
      <dgm:prSet/>
      <dgm:spPr/>
      <dgm:t>
        <a:bodyPr/>
        <a:lstStyle/>
        <a:p>
          <a:endParaRPr lang="zh-CN" altLang="en-US"/>
        </a:p>
      </dgm:t>
    </dgm:pt>
    <dgm:pt modelId="{0041D9F5-F964-436A-B1F6-D3F27C144FC9}">
      <dgm:prSet phldrT="[文本]"/>
      <dgm:spPr/>
      <dgm:t>
        <a:bodyPr/>
        <a:lstStyle/>
        <a:p>
          <a:r>
            <a:rPr lang="zh-CN" altLang="en-US" dirty="0" smtClean="0"/>
            <a:t>报表展示</a:t>
          </a:r>
          <a:endParaRPr lang="zh-CN" altLang="en-US" dirty="0"/>
        </a:p>
      </dgm:t>
    </dgm:pt>
    <dgm:pt modelId="{01340FF9-8497-424F-804F-CD66EC3D1446}" type="parTrans" cxnId="{2125B523-EF44-4D88-9A6A-CFF528CA348A}">
      <dgm:prSet/>
      <dgm:spPr/>
      <dgm:t>
        <a:bodyPr/>
        <a:lstStyle/>
        <a:p>
          <a:endParaRPr lang="zh-CN" altLang="en-US"/>
        </a:p>
      </dgm:t>
    </dgm:pt>
    <dgm:pt modelId="{37541727-3F30-4355-8CD0-0A50628974D5}" type="sibTrans" cxnId="{2125B523-EF44-4D88-9A6A-CFF528CA348A}">
      <dgm:prSet/>
      <dgm:spPr/>
      <dgm:t>
        <a:bodyPr/>
        <a:lstStyle/>
        <a:p>
          <a:endParaRPr lang="zh-CN" altLang="en-US"/>
        </a:p>
      </dgm:t>
    </dgm:pt>
    <dgm:pt modelId="{2DC1E434-A561-4B97-A740-5183C7F6DCCE}" type="pres">
      <dgm:prSet presAssocID="{690D7D6F-25BB-47FF-89E2-8C254E967834}" presName="cycle" presStyleCnt="0">
        <dgm:presLayoutVars>
          <dgm:dir/>
          <dgm:resizeHandles val="exact"/>
        </dgm:presLayoutVars>
      </dgm:prSet>
      <dgm:spPr/>
      <dgm:t>
        <a:bodyPr/>
        <a:lstStyle/>
        <a:p>
          <a:endParaRPr lang="zh-CN" altLang="en-US"/>
        </a:p>
      </dgm:t>
    </dgm:pt>
    <dgm:pt modelId="{523A2D8F-7555-4FF0-8411-DAA2F466197A}" type="pres">
      <dgm:prSet presAssocID="{BB3F9E9F-0566-4050-978C-63B902DEF1C9}" presName="node" presStyleLbl="node1" presStyleIdx="0" presStyleCnt="3">
        <dgm:presLayoutVars>
          <dgm:bulletEnabled val="1"/>
        </dgm:presLayoutVars>
      </dgm:prSet>
      <dgm:spPr/>
      <dgm:t>
        <a:bodyPr/>
        <a:lstStyle/>
        <a:p>
          <a:endParaRPr lang="zh-CN" altLang="en-US"/>
        </a:p>
      </dgm:t>
    </dgm:pt>
    <dgm:pt modelId="{8CF5A8D8-D8E0-4CB4-B849-D0180DECDEE8}" type="pres">
      <dgm:prSet presAssocID="{BB3F9E9F-0566-4050-978C-63B902DEF1C9}" presName="spNode" presStyleCnt="0"/>
      <dgm:spPr/>
    </dgm:pt>
    <dgm:pt modelId="{BDEE8181-6485-4D9E-9FEB-2D583407C46A}" type="pres">
      <dgm:prSet presAssocID="{EC7BF799-8E67-4454-9424-4A439EE7C429}" presName="sibTrans" presStyleLbl="sibTrans1D1" presStyleIdx="0" presStyleCnt="3"/>
      <dgm:spPr/>
      <dgm:t>
        <a:bodyPr/>
        <a:lstStyle/>
        <a:p>
          <a:endParaRPr lang="zh-CN" altLang="en-US"/>
        </a:p>
      </dgm:t>
    </dgm:pt>
    <dgm:pt modelId="{C70B6958-3C80-4BAD-AC16-FFF87E1C3771}" type="pres">
      <dgm:prSet presAssocID="{7225C0C4-2ECA-4153-8F1C-4C9988831279}" presName="node" presStyleLbl="node1" presStyleIdx="1" presStyleCnt="3">
        <dgm:presLayoutVars>
          <dgm:bulletEnabled val="1"/>
        </dgm:presLayoutVars>
      </dgm:prSet>
      <dgm:spPr/>
      <dgm:t>
        <a:bodyPr/>
        <a:lstStyle/>
        <a:p>
          <a:endParaRPr lang="zh-CN" altLang="en-US"/>
        </a:p>
      </dgm:t>
    </dgm:pt>
    <dgm:pt modelId="{810E8776-A8C5-47DB-A2EF-914363F4D554}" type="pres">
      <dgm:prSet presAssocID="{7225C0C4-2ECA-4153-8F1C-4C9988831279}" presName="spNode" presStyleCnt="0"/>
      <dgm:spPr/>
    </dgm:pt>
    <dgm:pt modelId="{E82B146C-566C-4D80-969E-082CF24D0CBE}" type="pres">
      <dgm:prSet presAssocID="{2F7C305D-77CB-4DDF-B811-276F70EEF207}" presName="sibTrans" presStyleLbl="sibTrans1D1" presStyleIdx="1" presStyleCnt="3"/>
      <dgm:spPr/>
      <dgm:t>
        <a:bodyPr/>
        <a:lstStyle/>
        <a:p>
          <a:endParaRPr lang="zh-CN" altLang="en-US"/>
        </a:p>
      </dgm:t>
    </dgm:pt>
    <dgm:pt modelId="{A6B41042-F418-45BE-ADED-5E37BF0E0B6E}" type="pres">
      <dgm:prSet presAssocID="{0041D9F5-F964-436A-B1F6-D3F27C144FC9}" presName="node" presStyleLbl="node1" presStyleIdx="2" presStyleCnt="3">
        <dgm:presLayoutVars>
          <dgm:bulletEnabled val="1"/>
        </dgm:presLayoutVars>
      </dgm:prSet>
      <dgm:spPr/>
      <dgm:t>
        <a:bodyPr/>
        <a:lstStyle/>
        <a:p>
          <a:endParaRPr lang="zh-CN" altLang="en-US"/>
        </a:p>
      </dgm:t>
    </dgm:pt>
    <dgm:pt modelId="{1A2F1EA1-603F-4C5C-90E4-E65F2DCE34C3}" type="pres">
      <dgm:prSet presAssocID="{0041D9F5-F964-436A-B1F6-D3F27C144FC9}" presName="spNode" presStyleCnt="0"/>
      <dgm:spPr/>
    </dgm:pt>
    <dgm:pt modelId="{F4903991-6644-442B-81A4-41DF0F18E645}" type="pres">
      <dgm:prSet presAssocID="{37541727-3F30-4355-8CD0-0A50628974D5}" presName="sibTrans" presStyleLbl="sibTrans1D1" presStyleIdx="2" presStyleCnt="3"/>
      <dgm:spPr/>
      <dgm:t>
        <a:bodyPr/>
        <a:lstStyle/>
        <a:p>
          <a:endParaRPr lang="zh-CN" altLang="en-US"/>
        </a:p>
      </dgm:t>
    </dgm:pt>
  </dgm:ptLst>
  <dgm:cxnLst>
    <dgm:cxn modelId="{557B9079-1FD0-4747-9E51-76BDCD4267A7}" srcId="{690D7D6F-25BB-47FF-89E2-8C254E967834}" destId="{7225C0C4-2ECA-4153-8F1C-4C9988831279}" srcOrd="1" destOrd="0" parTransId="{86817E90-3F87-4D37-8AA4-C31CE6334176}" sibTransId="{2F7C305D-77CB-4DDF-B811-276F70EEF207}"/>
    <dgm:cxn modelId="{68E57211-9BF7-4AAC-B1FE-909EFDE90C01}" type="presOf" srcId="{690D7D6F-25BB-47FF-89E2-8C254E967834}" destId="{2DC1E434-A561-4B97-A740-5183C7F6DCCE}" srcOrd="0" destOrd="0" presId="urn:microsoft.com/office/officeart/2005/8/layout/cycle5"/>
    <dgm:cxn modelId="{2DCDB802-5CEA-4BDC-AC73-ABFC9A067BA8}" type="presOf" srcId="{EC7BF799-8E67-4454-9424-4A439EE7C429}" destId="{BDEE8181-6485-4D9E-9FEB-2D583407C46A}" srcOrd="0" destOrd="0" presId="urn:microsoft.com/office/officeart/2005/8/layout/cycle5"/>
    <dgm:cxn modelId="{2DF7E157-885F-46EB-9827-3C7832EF3DD4}" type="presOf" srcId="{0041D9F5-F964-436A-B1F6-D3F27C144FC9}" destId="{A6B41042-F418-45BE-ADED-5E37BF0E0B6E}" srcOrd="0" destOrd="0" presId="urn:microsoft.com/office/officeart/2005/8/layout/cycle5"/>
    <dgm:cxn modelId="{2F260B1B-5FCD-4E8A-9B08-DD66BA9E843C}" type="presOf" srcId="{37541727-3F30-4355-8CD0-0A50628974D5}" destId="{F4903991-6644-442B-81A4-41DF0F18E645}" srcOrd="0" destOrd="0" presId="urn:microsoft.com/office/officeart/2005/8/layout/cycle5"/>
    <dgm:cxn modelId="{2C083DC3-C9C6-4D61-BC35-BB71A277E9CA}" srcId="{690D7D6F-25BB-47FF-89E2-8C254E967834}" destId="{BB3F9E9F-0566-4050-978C-63B902DEF1C9}" srcOrd="0" destOrd="0" parTransId="{4D919AFB-9A5B-4CBA-853F-AD4A0BE061C3}" sibTransId="{EC7BF799-8E67-4454-9424-4A439EE7C429}"/>
    <dgm:cxn modelId="{D137386A-6AE0-45CF-B8EC-E3E227A036A9}" type="presOf" srcId="{7225C0C4-2ECA-4153-8F1C-4C9988831279}" destId="{C70B6958-3C80-4BAD-AC16-FFF87E1C3771}" srcOrd="0" destOrd="0" presId="urn:microsoft.com/office/officeart/2005/8/layout/cycle5"/>
    <dgm:cxn modelId="{2125B523-EF44-4D88-9A6A-CFF528CA348A}" srcId="{690D7D6F-25BB-47FF-89E2-8C254E967834}" destId="{0041D9F5-F964-436A-B1F6-D3F27C144FC9}" srcOrd="2" destOrd="0" parTransId="{01340FF9-8497-424F-804F-CD66EC3D1446}" sibTransId="{37541727-3F30-4355-8CD0-0A50628974D5}"/>
    <dgm:cxn modelId="{62DAE90A-178A-42F4-B852-D624275FEFD3}" type="presOf" srcId="{BB3F9E9F-0566-4050-978C-63B902DEF1C9}" destId="{523A2D8F-7555-4FF0-8411-DAA2F466197A}" srcOrd="0" destOrd="0" presId="urn:microsoft.com/office/officeart/2005/8/layout/cycle5"/>
    <dgm:cxn modelId="{188F190A-FCE0-427C-A710-DB29F0FC9EC8}" type="presOf" srcId="{2F7C305D-77CB-4DDF-B811-276F70EEF207}" destId="{E82B146C-566C-4D80-969E-082CF24D0CBE}" srcOrd="0" destOrd="0" presId="urn:microsoft.com/office/officeart/2005/8/layout/cycle5"/>
    <dgm:cxn modelId="{80E42EE7-C750-4149-ADE3-B1390D9D80E9}" type="presParOf" srcId="{2DC1E434-A561-4B97-A740-5183C7F6DCCE}" destId="{523A2D8F-7555-4FF0-8411-DAA2F466197A}" srcOrd="0" destOrd="0" presId="urn:microsoft.com/office/officeart/2005/8/layout/cycle5"/>
    <dgm:cxn modelId="{14CB1BFA-B8FC-4187-9029-C19D739D7C40}" type="presParOf" srcId="{2DC1E434-A561-4B97-A740-5183C7F6DCCE}" destId="{8CF5A8D8-D8E0-4CB4-B849-D0180DECDEE8}" srcOrd="1" destOrd="0" presId="urn:microsoft.com/office/officeart/2005/8/layout/cycle5"/>
    <dgm:cxn modelId="{84C415E7-DD6D-474A-B0E7-72BB3FC381A1}" type="presParOf" srcId="{2DC1E434-A561-4B97-A740-5183C7F6DCCE}" destId="{BDEE8181-6485-4D9E-9FEB-2D583407C46A}" srcOrd="2" destOrd="0" presId="urn:microsoft.com/office/officeart/2005/8/layout/cycle5"/>
    <dgm:cxn modelId="{B9DF61C7-7A58-4A6C-9739-9EBAFA4B32C2}" type="presParOf" srcId="{2DC1E434-A561-4B97-A740-5183C7F6DCCE}" destId="{C70B6958-3C80-4BAD-AC16-FFF87E1C3771}" srcOrd="3" destOrd="0" presId="urn:microsoft.com/office/officeart/2005/8/layout/cycle5"/>
    <dgm:cxn modelId="{23600C97-D619-47DF-B0DF-05FA4999CEB5}" type="presParOf" srcId="{2DC1E434-A561-4B97-A740-5183C7F6DCCE}" destId="{810E8776-A8C5-47DB-A2EF-914363F4D554}" srcOrd="4" destOrd="0" presId="urn:microsoft.com/office/officeart/2005/8/layout/cycle5"/>
    <dgm:cxn modelId="{A86607E4-469E-492C-9DC4-44E5AAD0DDBA}" type="presParOf" srcId="{2DC1E434-A561-4B97-A740-5183C7F6DCCE}" destId="{E82B146C-566C-4D80-969E-082CF24D0CBE}" srcOrd="5" destOrd="0" presId="urn:microsoft.com/office/officeart/2005/8/layout/cycle5"/>
    <dgm:cxn modelId="{C11297C7-B629-425C-ABBD-B8F0178640AE}" type="presParOf" srcId="{2DC1E434-A561-4B97-A740-5183C7F6DCCE}" destId="{A6B41042-F418-45BE-ADED-5E37BF0E0B6E}" srcOrd="6" destOrd="0" presId="urn:microsoft.com/office/officeart/2005/8/layout/cycle5"/>
    <dgm:cxn modelId="{222A64D0-8387-488E-BCB8-1C9658CDDFD8}" type="presParOf" srcId="{2DC1E434-A561-4B97-A740-5183C7F6DCCE}" destId="{1A2F1EA1-603F-4C5C-90E4-E65F2DCE34C3}" srcOrd="7" destOrd="0" presId="urn:microsoft.com/office/officeart/2005/8/layout/cycle5"/>
    <dgm:cxn modelId="{6151433E-5DA8-4504-AAFB-9A30DE59180B}" type="presParOf" srcId="{2DC1E434-A561-4B97-A740-5183C7F6DCCE}" destId="{F4903991-6644-442B-81A4-41DF0F18E645}"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F10D4E-4EDE-439C-80B7-796C0184C9F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A27EF6F0-C929-4371-8B02-1D4C88E4EC14}">
      <dgm:prSet phldrT="[文本]"/>
      <dgm:spPr/>
      <dgm:t>
        <a:bodyPr vert="vert" anchor="ctr"/>
        <a:lstStyle/>
        <a:p>
          <a:r>
            <a:rPr lang="zh-CN" altLang="en-US" dirty="0" smtClean="0"/>
            <a:t>一次汇总</a:t>
          </a:r>
          <a:endParaRPr lang="zh-CN" altLang="en-US" dirty="0"/>
        </a:p>
      </dgm:t>
    </dgm:pt>
    <dgm:pt modelId="{56D55FC8-DE7D-4110-865E-1EB4C829438E}" type="parTrans" cxnId="{AD7FCF5C-06DD-4770-B538-D613E2751945}">
      <dgm:prSet/>
      <dgm:spPr/>
      <dgm:t>
        <a:bodyPr/>
        <a:lstStyle/>
        <a:p>
          <a:endParaRPr lang="zh-CN" altLang="en-US"/>
        </a:p>
      </dgm:t>
    </dgm:pt>
    <dgm:pt modelId="{B46C2907-3E9D-4FCA-AC45-B01D188A76A9}" type="sibTrans" cxnId="{AD7FCF5C-06DD-4770-B538-D613E2751945}">
      <dgm:prSet/>
      <dgm:spPr/>
      <dgm:t>
        <a:bodyPr/>
        <a:lstStyle/>
        <a:p>
          <a:endParaRPr lang="zh-CN" altLang="en-US"/>
        </a:p>
      </dgm:t>
    </dgm:pt>
    <dgm:pt modelId="{1538ABE1-4EE7-492F-B87E-4AAE36B11546}">
      <dgm:prSet phldrT="[文本]"/>
      <dgm:spPr/>
      <dgm:t>
        <a:bodyPr vert="vert"/>
        <a:lstStyle/>
        <a:p>
          <a:r>
            <a:rPr lang="zh-CN" altLang="en-US" dirty="0" smtClean="0"/>
            <a:t>北京</a:t>
          </a:r>
          <a:endParaRPr lang="zh-CN" altLang="en-US" dirty="0"/>
        </a:p>
      </dgm:t>
    </dgm:pt>
    <dgm:pt modelId="{E87162FA-F836-4FDD-9792-7AA19BD1BC00}" type="parTrans" cxnId="{F5B1A962-FC05-409E-AB2B-E515AC4E9AB4}">
      <dgm:prSet/>
      <dgm:spPr/>
      <dgm:t>
        <a:bodyPr/>
        <a:lstStyle/>
        <a:p>
          <a:endParaRPr lang="zh-CN" altLang="en-US"/>
        </a:p>
      </dgm:t>
    </dgm:pt>
    <dgm:pt modelId="{F273A5F2-55C1-45FE-8892-967F77E8A2C3}" type="sibTrans" cxnId="{F5B1A962-FC05-409E-AB2B-E515AC4E9AB4}">
      <dgm:prSet/>
      <dgm:spPr/>
      <dgm:t>
        <a:bodyPr/>
        <a:lstStyle/>
        <a:p>
          <a:endParaRPr lang="zh-CN" altLang="en-US"/>
        </a:p>
      </dgm:t>
    </dgm:pt>
    <dgm:pt modelId="{54145B80-5FFF-4C1B-B1EC-3B80BD47A31C}">
      <dgm:prSet phldrT="[文本]"/>
      <dgm:spPr/>
      <dgm:t>
        <a:bodyPr vert="vert"/>
        <a:lstStyle/>
        <a:p>
          <a:r>
            <a:rPr lang="zh-CN" altLang="en-US" dirty="0" smtClean="0"/>
            <a:t>天津</a:t>
          </a:r>
          <a:endParaRPr lang="zh-CN" altLang="en-US" dirty="0"/>
        </a:p>
      </dgm:t>
    </dgm:pt>
    <dgm:pt modelId="{AE9C68FA-45FC-4606-A1D6-FB7601A6538F}" type="parTrans" cxnId="{9437EB73-43BD-48C2-8A0F-57675015F6D3}">
      <dgm:prSet/>
      <dgm:spPr/>
      <dgm:t>
        <a:bodyPr/>
        <a:lstStyle/>
        <a:p>
          <a:endParaRPr lang="zh-CN" altLang="en-US"/>
        </a:p>
      </dgm:t>
    </dgm:pt>
    <dgm:pt modelId="{E6EF4352-C15B-4777-B11B-151ADBAA0EBA}" type="sibTrans" cxnId="{9437EB73-43BD-48C2-8A0F-57675015F6D3}">
      <dgm:prSet/>
      <dgm:spPr/>
      <dgm:t>
        <a:bodyPr/>
        <a:lstStyle/>
        <a:p>
          <a:endParaRPr lang="zh-CN" altLang="en-US"/>
        </a:p>
      </dgm:t>
    </dgm:pt>
    <dgm:pt modelId="{C0A83244-89F4-4AF8-9E29-4A983B90EE22}">
      <dgm:prSet phldrT="[文本]"/>
      <dgm:spPr/>
      <dgm:t>
        <a:bodyPr vert="vert"/>
        <a:lstStyle/>
        <a:p>
          <a:r>
            <a:rPr lang="zh-CN" altLang="en-US" dirty="0" smtClean="0"/>
            <a:t>二次汇总</a:t>
          </a:r>
          <a:endParaRPr lang="zh-CN" altLang="en-US" dirty="0"/>
        </a:p>
      </dgm:t>
    </dgm:pt>
    <dgm:pt modelId="{BE961C3C-35EC-4E70-994F-4DC1FD12C7FA}" type="parTrans" cxnId="{ED697847-7B9F-4F9E-9277-AE00F59B771D}">
      <dgm:prSet/>
      <dgm:spPr/>
      <dgm:t>
        <a:bodyPr/>
        <a:lstStyle/>
        <a:p>
          <a:endParaRPr lang="zh-CN" altLang="en-US"/>
        </a:p>
      </dgm:t>
    </dgm:pt>
    <dgm:pt modelId="{8C450DE7-3133-41F1-8415-DB2BEA63CB6B}" type="sibTrans" cxnId="{ED697847-7B9F-4F9E-9277-AE00F59B771D}">
      <dgm:prSet/>
      <dgm:spPr/>
      <dgm:t>
        <a:bodyPr/>
        <a:lstStyle/>
        <a:p>
          <a:endParaRPr lang="zh-CN" altLang="en-US"/>
        </a:p>
      </dgm:t>
    </dgm:pt>
    <dgm:pt modelId="{DD7CF7F1-345A-4A96-9307-8C740F6D0185}">
      <dgm:prSet phldrT="[文本]"/>
      <dgm:spPr/>
      <dgm:t>
        <a:bodyPr vert="vert"/>
        <a:lstStyle/>
        <a:p>
          <a:r>
            <a:rPr lang="zh-CN" altLang="en-US" dirty="0" smtClean="0"/>
            <a:t>北京</a:t>
          </a:r>
          <a:endParaRPr lang="zh-CN" altLang="en-US" dirty="0"/>
        </a:p>
      </dgm:t>
    </dgm:pt>
    <dgm:pt modelId="{ADBA1784-7D23-4734-97C7-6E57AFD8715F}" type="parTrans" cxnId="{00FB40ED-BF25-4A00-A68B-2DD056F2A212}">
      <dgm:prSet/>
      <dgm:spPr/>
      <dgm:t>
        <a:bodyPr/>
        <a:lstStyle/>
        <a:p>
          <a:endParaRPr lang="zh-CN" altLang="en-US"/>
        </a:p>
      </dgm:t>
    </dgm:pt>
    <dgm:pt modelId="{6D217347-DDEA-4EBA-8D56-83F25AF92853}" type="sibTrans" cxnId="{00FB40ED-BF25-4A00-A68B-2DD056F2A212}">
      <dgm:prSet/>
      <dgm:spPr/>
      <dgm:t>
        <a:bodyPr/>
        <a:lstStyle/>
        <a:p>
          <a:endParaRPr lang="zh-CN" altLang="en-US"/>
        </a:p>
      </dgm:t>
    </dgm:pt>
    <dgm:pt modelId="{77E5A22B-A7DD-429A-81EC-074E6FFFCF5F}">
      <dgm:prSet phldrT="[文本]"/>
      <dgm:spPr/>
      <dgm:t>
        <a:bodyPr vert="vert"/>
        <a:lstStyle/>
        <a:p>
          <a:r>
            <a:rPr lang="en-US" altLang="zh-CN" dirty="0" smtClean="0"/>
            <a:t>…36</a:t>
          </a:r>
          <a:r>
            <a:rPr lang="zh-CN" altLang="en-US" dirty="0" smtClean="0"/>
            <a:t>家</a:t>
          </a:r>
          <a:endParaRPr lang="zh-CN" altLang="en-US" dirty="0"/>
        </a:p>
      </dgm:t>
    </dgm:pt>
    <dgm:pt modelId="{DFBFEF2E-204D-43F3-8B67-D17768B6FC55}" type="parTrans" cxnId="{8F3B149C-A8E2-4082-BAF5-AF6C2406CB0A}">
      <dgm:prSet/>
      <dgm:spPr/>
      <dgm:t>
        <a:bodyPr/>
        <a:lstStyle/>
        <a:p>
          <a:endParaRPr lang="zh-CN" altLang="en-US"/>
        </a:p>
      </dgm:t>
    </dgm:pt>
    <dgm:pt modelId="{143494F1-2138-4A6C-9A6C-0064B8C49692}" type="sibTrans" cxnId="{8F3B149C-A8E2-4082-BAF5-AF6C2406CB0A}">
      <dgm:prSet/>
      <dgm:spPr/>
      <dgm:t>
        <a:bodyPr/>
        <a:lstStyle/>
        <a:p>
          <a:endParaRPr lang="zh-CN" altLang="en-US"/>
        </a:p>
      </dgm:t>
    </dgm:pt>
    <dgm:pt modelId="{87966B70-45FB-448B-A6AA-998840F6AA76}">
      <dgm:prSet phldrT="[文本]"/>
      <dgm:spPr/>
      <dgm:t>
        <a:bodyPr vert="vert"/>
        <a:lstStyle/>
        <a:p>
          <a:r>
            <a:rPr lang="zh-CN" altLang="en-US" dirty="0" smtClean="0"/>
            <a:t>上传</a:t>
          </a:r>
          <a:endParaRPr lang="zh-CN" altLang="en-US" dirty="0"/>
        </a:p>
      </dgm:t>
    </dgm:pt>
    <dgm:pt modelId="{F7C19BCF-F1B5-457E-8486-9E14EE8179A8}" type="parTrans" cxnId="{2D0C0E23-40C8-4855-B2F5-594828A09735}">
      <dgm:prSet/>
      <dgm:spPr/>
      <dgm:t>
        <a:bodyPr/>
        <a:lstStyle/>
        <a:p>
          <a:endParaRPr lang="zh-CN" altLang="en-US"/>
        </a:p>
      </dgm:t>
    </dgm:pt>
    <dgm:pt modelId="{E6F627C2-4BF1-4BB6-AC3F-94DB3A1831BE}" type="sibTrans" cxnId="{2D0C0E23-40C8-4855-B2F5-594828A09735}">
      <dgm:prSet/>
      <dgm:spPr/>
      <dgm:t>
        <a:bodyPr/>
        <a:lstStyle/>
        <a:p>
          <a:endParaRPr lang="zh-CN" altLang="en-US"/>
        </a:p>
      </dgm:t>
    </dgm:pt>
    <dgm:pt modelId="{70574932-ECCA-4C7E-BCDC-9CE9D4A9E830}">
      <dgm:prSet phldrT="[文本]"/>
      <dgm:spPr/>
      <dgm:t>
        <a:bodyPr vert="vert"/>
        <a:lstStyle/>
        <a:p>
          <a:r>
            <a:rPr lang="zh-CN" altLang="en-US" dirty="0" smtClean="0"/>
            <a:t>总公司</a:t>
          </a:r>
          <a:endParaRPr lang="zh-CN" altLang="en-US" dirty="0"/>
        </a:p>
      </dgm:t>
    </dgm:pt>
    <dgm:pt modelId="{CD66DE8E-942F-4BE9-9767-C0F469C7F84A}" type="parTrans" cxnId="{CBF157D6-CD5E-4825-825B-F0F39D683979}">
      <dgm:prSet/>
      <dgm:spPr/>
      <dgm:t>
        <a:bodyPr/>
        <a:lstStyle/>
        <a:p>
          <a:endParaRPr lang="zh-CN" altLang="en-US"/>
        </a:p>
      </dgm:t>
    </dgm:pt>
    <dgm:pt modelId="{97F560E8-0AAA-43C5-A9DA-2F7FCA6D0637}" type="sibTrans" cxnId="{CBF157D6-CD5E-4825-825B-F0F39D683979}">
      <dgm:prSet/>
      <dgm:spPr/>
      <dgm:t>
        <a:bodyPr/>
        <a:lstStyle/>
        <a:p>
          <a:endParaRPr lang="zh-CN" altLang="en-US"/>
        </a:p>
      </dgm:t>
    </dgm:pt>
    <dgm:pt modelId="{46AF0F46-498D-4C9C-AF40-FEBD9BFE7E2F}">
      <dgm:prSet phldrT="[文本]"/>
      <dgm:spPr/>
      <dgm:t>
        <a:bodyPr vert="vert"/>
        <a:lstStyle/>
        <a:p>
          <a:r>
            <a:rPr lang="zh-CN" altLang="en-US" dirty="0" smtClean="0"/>
            <a:t>天津</a:t>
          </a:r>
          <a:endParaRPr lang="zh-CN" altLang="en-US" dirty="0"/>
        </a:p>
      </dgm:t>
    </dgm:pt>
    <dgm:pt modelId="{B1753415-6A30-4E13-B874-889F0F85B497}" type="parTrans" cxnId="{26CCCD9B-E507-421A-9225-06ACF6579BE7}">
      <dgm:prSet/>
      <dgm:spPr/>
      <dgm:t>
        <a:bodyPr/>
        <a:lstStyle/>
        <a:p>
          <a:endParaRPr lang="zh-CN" altLang="en-US"/>
        </a:p>
      </dgm:t>
    </dgm:pt>
    <dgm:pt modelId="{F1C62067-DFEF-4B5A-9313-71FF4A5014C7}" type="sibTrans" cxnId="{26CCCD9B-E507-421A-9225-06ACF6579BE7}">
      <dgm:prSet/>
      <dgm:spPr/>
      <dgm:t>
        <a:bodyPr/>
        <a:lstStyle/>
        <a:p>
          <a:endParaRPr lang="zh-CN" altLang="en-US"/>
        </a:p>
      </dgm:t>
    </dgm:pt>
    <dgm:pt modelId="{5BA6BE4D-E3FC-4AD3-AC3E-15A5374F990C}">
      <dgm:prSet phldrT="[文本]"/>
      <dgm:spPr/>
      <dgm:t>
        <a:bodyPr vert="vert"/>
        <a:lstStyle/>
        <a:p>
          <a:r>
            <a:rPr lang="zh-CN" altLang="en-US" dirty="0" smtClean="0"/>
            <a:t>河北</a:t>
          </a:r>
          <a:endParaRPr lang="zh-CN" altLang="en-US" dirty="0"/>
        </a:p>
      </dgm:t>
    </dgm:pt>
    <dgm:pt modelId="{BC1FA114-6AF2-4D8E-ADBB-03298CCF947A}" type="parTrans" cxnId="{43663E52-1DF1-4858-BB55-9B8A4D7D4CC9}">
      <dgm:prSet/>
      <dgm:spPr/>
      <dgm:t>
        <a:bodyPr/>
        <a:lstStyle/>
        <a:p>
          <a:endParaRPr lang="zh-CN" altLang="en-US"/>
        </a:p>
      </dgm:t>
    </dgm:pt>
    <dgm:pt modelId="{5ABCF29F-15BB-45C8-BADB-3E0275A92272}" type="sibTrans" cxnId="{43663E52-1DF1-4858-BB55-9B8A4D7D4CC9}">
      <dgm:prSet/>
      <dgm:spPr/>
      <dgm:t>
        <a:bodyPr/>
        <a:lstStyle/>
        <a:p>
          <a:endParaRPr lang="zh-CN" altLang="en-US"/>
        </a:p>
      </dgm:t>
    </dgm:pt>
    <dgm:pt modelId="{CADD5B27-7060-41F3-8530-7288C6137852}">
      <dgm:prSet phldrT="[文本]"/>
      <dgm:spPr/>
      <dgm:t>
        <a:bodyPr vert="vert"/>
        <a:lstStyle/>
        <a:p>
          <a:r>
            <a:rPr lang="zh-CN" altLang="en-US" dirty="0" smtClean="0"/>
            <a:t>河北</a:t>
          </a:r>
          <a:endParaRPr lang="zh-CN" altLang="en-US" dirty="0"/>
        </a:p>
      </dgm:t>
    </dgm:pt>
    <dgm:pt modelId="{994A6729-6AB4-4AB5-B881-AA63B2493AEB}" type="parTrans" cxnId="{AC1265EB-A36F-4F99-A0B4-13169AC6BE4E}">
      <dgm:prSet/>
      <dgm:spPr/>
      <dgm:t>
        <a:bodyPr/>
        <a:lstStyle/>
        <a:p>
          <a:endParaRPr lang="zh-CN" altLang="en-US"/>
        </a:p>
      </dgm:t>
    </dgm:pt>
    <dgm:pt modelId="{EEBB5664-D951-4056-B7D5-2AE4D6542432}" type="sibTrans" cxnId="{AC1265EB-A36F-4F99-A0B4-13169AC6BE4E}">
      <dgm:prSet/>
      <dgm:spPr/>
      <dgm:t>
        <a:bodyPr/>
        <a:lstStyle/>
        <a:p>
          <a:endParaRPr lang="zh-CN" altLang="en-US"/>
        </a:p>
      </dgm:t>
    </dgm:pt>
    <dgm:pt modelId="{3D76C47A-2E2C-4209-B569-6CD057F88DA2}">
      <dgm:prSet phldrT="[文本]"/>
      <dgm:spPr/>
      <dgm:t>
        <a:bodyPr vert="vert"/>
        <a:lstStyle/>
        <a:p>
          <a:r>
            <a:rPr lang="en-US" altLang="zh-CN" dirty="0" smtClean="0"/>
            <a:t>…36</a:t>
          </a:r>
          <a:r>
            <a:rPr lang="zh-CN" altLang="en-US" dirty="0" smtClean="0"/>
            <a:t>家</a:t>
          </a:r>
          <a:endParaRPr lang="zh-CN" altLang="en-US" dirty="0"/>
        </a:p>
      </dgm:t>
    </dgm:pt>
    <dgm:pt modelId="{53D6B95A-661D-4F32-B5C3-780CAB27BAB3}" type="parTrans" cxnId="{47F68F88-C352-4178-BCC0-73428238F2EC}">
      <dgm:prSet/>
      <dgm:spPr/>
      <dgm:t>
        <a:bodyPr/>
        <a:lstStyle/>
        <a:p>
          <a:endParaRPr lang="zh-CN" altLang="en-US"/>
        </a:p>
      </dgm:t>
    </dgm:pt>
    <dgm:pt modelId="{8DACE7AE-81E2-4174-BC4A-5B8BDF5E75C9}" type="sibTrans" cxnId="{47F68F88-C352-4178-BCC0-73428238F2EC}">
      <dgm:prSet/>
      <dgm:spPr/>
      <dgm:t>
        <a:bodyPr/>
        <a:lstStyle/>
        <a:p>
          <a:endParaRPr lang="zh-CN" altLang="en-US"/>
        </a:p>
      </dgm:t>
    </dgm:pt>
    <dgm:pt modelId="{281A88BB-3381-464D-AB9C-33C5429A6AA3}" type="pres">
      <dgm:prSet presAssocID="{1CF10D4E-4EDE-439C-80B7-796C0184C9F8}" presName="linearFlow" presStyleCnt="0">
        <dgm:presLayoutVars>
          <dgm:dir/>
          <dgm:animLvl val="lvl"/>
          <dgm:resizeHandles val="exact"/>
        </dgm:presLayoutVars>
      </dgm:prSet>
      <dgm:spPr/>
      <dgm:t>
        <a:bodyPr/>
        <a:lstStyle/>
        <a:p>
          <a:endParaRPr lang="zh-CN" altLang="en-US"/>
        </a:p>
      </dgm:t>
    </dgm:pt>
    <dgm:pt modelId="{7252BBD6-5950-4278-AD7D-E4D9441B86D8}" type="pres">
      <dgm:prSet presAssocID="{A27EF6F0-C929-4371-8B02-1D4C88E4EC14}" presName="composite" presStyleCnt="0"/>
      <dgm:spPr/>
    </dgm:pt>
    <dgm:pt modelId="{40F11DFA-FA10-477C-944D-75C8C1BE9B42}" type="pres">
      <dgm:prSet presAssocID="{A27EF6F0-C929-4371-8B02-1D4C88E4EC14}" presName="parentText" presStyleLbl="alignNode1" presStyleIdx="0" presStyleCnt="3" custAng="16200000" custLinFactX="-57879" custLinFactY="73334" custLinFactNeighborX="-100000" custLinFactNeighborY="100000">
        <dgm:presLayoutVars>
          <dgm:chMax val="1"/>
          <dgm:bulletEnabled val="1"/>
        </dgm:presLayoutVars>
      </dgm:prSet>
      <dgm:spPr/>
      <dgm:t>
        <a:bodyPr/>
        <a:lstStyle/>
        <a:p>
          <a:endParaRPr lang="zh-CN" altLang="en-US"/>
        </a:p>
      </dgm:t>
    </dgm:pt>
    <dgm:pt modelId="{43513355-4C8F-40D1-8D4B-836EFB81C77F}" type="pres">
      <dgm:prSet presAssocID="{A27EF6F0-C929-4371-8B02-1D4C88E4EC14}" presName="descendantText" presStyleLbl="alignAcc1" presStyleIdx="0" presStyleCnt="3" custAng="16200000" custScaleX="26648" custLinFactY="3804" custLinFactNeighborX="-14049" custLinFactNeighborY="100000">
        <dgm:presLayoutVars>
          <dgm:bulletEnabled val="1"/>
        </dgm:presLayoutVars>
      </dgm:prSet>
      <dgm:spPr/>
      <dgm:t>
        <a:bodyPr/>
        <a:lstStyle/>
        <a:p>
          <a:endParaRPr lang="zh-CN" altLang="en-US"/>
        </a:p>
      </dgm:t>
    </dgm:pt>
    <dgm:pt modelId="{3DCB574A-1336-4895-A0AD-643B709C8CEC}" type="pres">
      <dgm:prSet presAssocID="{B46C2907-3E9D-4FCA-AC45-B01D188A76A9}" presName="sp" presStyleCnt="0"/>
      <dgm:spPr/>
    </dgm:pt>
    <dgm:pt modelId="{790FC3A8-68ED-42C5-8D07-408C7E33DB30}" type="pres">
      <dgm:prSet presAssocID="{C0A83244-89F4-4AF8-9E29-4A983B90EE22}" presName="composite" presStyleCnt="0"/>
      <dgm:spPr/>
    </dgm:pt>
    <dgm:pt modelId="{3B35BDD8-A05D-47F6-BBEB-ADAEAC0A6F4E}" type="pres">
      <dgm:prSet presAssocID="{C0A83244-89F4-4AF8-9E29-4A983B90EE22}" presName="parentText" presStyleLbl="alignNode1" presStyleIdx="1" presStyleCnt="3" custAng="16200000" custLinFactNeighborX="69797" custLinFactNeighborY="89575">
        <dgm:presLayoutVars>
          <dgm:chMax val="1"/>
          <dgm:bulletEnabled val="1"/>
        </dgm:presLayoutVars>
      </dgm:prSet>
      <dgm:spPr/>
      <dgm:t>
        <a:bodyPr/>
        <a:lstStyle/>
        <a:p>
          <a:endParaRPr lang="zh-CN" altLang="en-US"/>
        </a:p>
      </dgm:t>
    </dgm:pt>
    <dgm:pt modelId="{DD6E4B6C-423E-46C2-BEAA-E75ADB62E594}" type="pres">
      <dgm:prSet presAssocID="{C0A83244-89F4-4AF8-9E29-4A983B90EE22}" presName="descendantText" presStyleLbl="alignAcc1" presStyleIdx="1" presStyleCnt="3" custAng="16200000" custScaleX="25720" custLinFactNeighborX="-41517" custLinFactNeighborY="-34005">
        <dgm:presLayoutVars>
          <dgm:bulletEnabled val="1"/>
        </dgm:presLayoutVars>
      </dgm:prSet>
      <dgm:spPr/>
      <dgm:t>
        <a:bodyPr/>
        <a:lstStyle/>
        <a:p>
          <a:endParaRPr lang="zh-CN" altLang="en-US"/>
        </a:p>
      </dgm:t>
    </dgm:pt>
    <dgm:pt modelId="{8A1CE50B-5307-4249-BADF-205E323EEA61}" type="pres">
      <dgm:prSet presAssocID="{8C450DE7-3133-41F1-8415-DB2BEA63CB6B}" presName="sp" presStyleCnt="0"/>
      <dgm:spPr/>
    </dgm:pt>
    <dgm:pt modelId="{3ED3F4E9-4F2A-43AE-B4DD-47287BBEA575}" type="pres">
      <dgm:prSet presAssocID="{87966B70-45FB-448B-A6AA-998840F6AA76}" presName="composite" presStyleCnt="0"/>
      <dgm:spPr/>
    </dgm:pt>
    <dgm:pt modelId="{9885DA4D-7D5D-48A9-8E8D-05D0B6586510}" type="pres">
      <dgm:prSet presAssocID="{87966B70-45FB-448B-A6AA-998840F6AA76}" presName="parentText" presStyleLbl="alignNode1" presStyleIdx="2" presStyleCnt="3" custAng="16200000" custLinFactX="100000" custLinFactNeighborX="184368" custLinFactNeighborY="6981">
        <dgm:presLayoutVars>
          <dgm:chMax val="1"/>
          <dgm:bulletEnabled val="1"/>
        </dgm:presLayoutVars>
      </dgm:prSet>
      <dgm:spPr/>
      <dgm:t>
        <a:bodyPr/>
        <a:lstStyle/>
        <a:p>
          <a:endParaRPr lang="zh-CN" altLang="en-US"/>
        </a:p>
      </dgm:t>
    </dgm:pt>
    <dgm:pt modelId="{2D9EFF44-4AA6-43FF-A6C3-2FDD5867AE7F}" type="pres">
      <dgm:prSet presAssocID="{87966B70-45FB-448B-A6AA-998840F6AA76}" presName="descendantText" presStyleLbl="alignAcc1" presStyleIdx="2" presStyleCnt="3" custAng="16200000" custScaleX="26440" custLinFactY="-66572" custLinFactNeighborX="13774" custLinFactNeighborY="-100000">
        <dgm:presLayoutVars>
          <dgm:bulletEnabled val="1"/>
        </dgm:presLayoutVars>
      </dgm:prSet>
      <dgm:spPr/>
      <dgm:t>
        <a:bodyPr/>
        <a:lstStyle/>
        <a:p>
          <a:endParaRPr lang="zh-CN" altLang="en-US"/>
        </a:p>
      </dgm:t>
    </dgm:pt>
  </dgm:ptLst>
  <dgm:cxnLst>
    <dgm:cxn modelId="{5AC42057-430F-48AD-A819-9F97E4FD8008}" type="presOf" srcId="{1CF10D4E-4EDE-439C-80B7-796C0184C9F8}" destId="{281A88BB-3381-464D-AB9C-33C5429A6AA3}" srcOrd="0" destOrd="0" presId="urn:microsoft.com/office/officeart/2005/8/layout/chevron2"/>
    <dgm:cxn modelId="{A995FB63-6FA4-4BAB-8004-AAE636EB57A2}" type="presOf" srcId="{CADD5B27-7060-41F3-8530-7288C6137852}" destId="{43513355-4C8F-40D1-8D4B-836EFB81C77F}" srcOrd="0" destOrd="2" presId="urn:microsoft.com/office/officeart/2005/8/layout/chevron2"/>
    <dgm:cxn modelId="{43663E52-1DF1-4858-BB55-9B8A4D7D4CC9}" srcId="{C0A83244-89F4-4AF8-9E29-4A983B90EE22}" destId="{5BA6BE4D-E3FC-4AD3-AC3E-15A5374F990C}" srcOrd="2" destOrd="0" parTransId="{BC1FA114-6AF2-4D8E-ADBB-03298CCF947A}" sibTransId="{5ABCF29F-15BB-45C8-BADB-3E0275A92272}"/>
    <dgm:cxn modelId="{6835F62A-766D-4618-93F4-B2D5C973054C}" type="presOf" srcId="{54145B80-5FFF-4C1B-B1EC-3B80BD47A31C}" destId="{43513355-4C8F-40D1-8D4B-836EFB81C77F}" srcOrd="0" destOrd="1" presId="urn:microsoft.com/office/officeart/2005/8/layout/chevron2"/>
    <dgm:cxn modelId="{A1639DDF-72A7-46F2-B750-8800B5EC6C2D}" type="presOf" srcId="{1538ABE1-4EE7-492F-B87E-4AAE36B11546}" destId="{43513355-4C8F-40D1-8D4B-836EFB81C77F}" srcOrd="0" destOrd="0" presId="urn:microsoft.com/office/officeart/2005/8/layout/chevron2"/>
    <dgm:cxn modelId="{AD7FCF5C-06DD-4770-B538-D613E2751945}" srcId="{1CF10D4E-4EDE-439C-80B7-796C0184C9F8}" destId="{A27EF6F0-C929-4371-8B02-1D4C88E4EC14}" srcOrd="0" destOrd="0" parTransId="{56D55FC8-DE7D-4110-865E-1EB4C829438E}" sibTransId="{B46C2907-3E9D-4FCA-AC45-B01D188A76A9}"/>
    <dgm:cxn modelId="{47F68F88-C352-4178-BCC0-73428238F2EC}" srcId="{A27EF6F0-C929-4371-8B02-1D4C88E4EC14}" destId="{3D76C47A-2E2C-4209-B569-6CD057F88DA2}" srcOrd="3" destOrd="0" parTransId="{53D6B95A-661D-4F32-B5C3-780CAB27BAB3}" sibTransId="{8DACE7AE-81E2-4174-BC4A-5B8BDF5E75C9}"/>
    <dgm:cxn modelId="{EE77724D-5EEF-4265-B346-7A68EE32CE03}" type="presOf" srcId="{A27EF6F0-C929-4371-8B02-1D4C88E4EC14}" destId="{40F11DFA-FA10-477C-944D-75C8C1BE9B42}" srcOrd="0" destOrd="0" presId="urn:microsoft.com/office/officeart/2005/8/layout/chevron2"/>
    <dgm:cxn modelId="{F5B1A962-FC05-409E-AB2B-E515AC4E9AB4}" srcId="{A27EF6F0-C929-4371-8B02-1D4C88E4EC14}" destId="{1538ABE1-4EE7-492F-B87E-4AAE36B11546}" srcOrd="0" destOrd="0" parTransId="{E87162FA-F836-4FDD-9792-7AA19BD1BC00}" sibTransId="{F273A5F2-55C1-45FE-8892-967F77E8A2C3}"/>
    <dgm:cxn modelId="{9437EB73-43BD-48C2-8A0F-57675015F6D3}" srcId="{A27EF6F0-C929-4371-8B02-1D4C88E4EC14}" destId="{54145B80-5FFF-4C1B-B1EC-3B80BD47A31C}" srcOrd="1" destOrd="0" parTransId="{AE9C68FA-45FC-4606-A1D6-FB7601A6538F}" sibTransId="{E6EF4352-C15B-4777-B11B-151ADBAA0EBA}"/>
    <dgm:cxn modelId="{F00650B6-6F88-4C4D-BA38-C19EB2E8DA2B}" type="presOf" srcId="{3D76C47A-2E2C-4209-B569-6CD057F88DA2}" destId="{43513355-4C8F-40D1-8D4B-836EFB81C77F}" srcOrd="0" destOrd="3" presId="urn:microsoft.com/office/officeart/2005/8/layout/chevron2"/>
    <dgm:cxn modelId="{AC1265EB-A36F-4F99-A0B4-13169AC6BE4E}" srcId="{A27EF6F0-C929-4371-8B02-1D4C88E4EC14}" destId="{CADD5B27-7060-41F3-8530-7288C6137852}" srcOrd="2" destOrd="0" parTransId="{994A6729-6AB4-4AB5-B881-AA63B2493AEB}" sibTransId="{EEBB5664-D951-4056-B7D5-2AE4D6542432}"/>
    <dgm:cxn modelId="{B0674BB0-A719-4CC7-833C-619491DD46FB}" type="presOf" srcId="{5BA6BE4D-E3FC-4AD3-AC3E-15A5374F990C}" destId="{DD6E4B6C-423E-46C2-BEAA-E75ADB62E594}" srcOrd="0" destOrd="2" presId="urn:microsoft.com/office/officeart/2005/8/layout/chevron2"/>
    <dgm:cxn modelId="{C510205F-1266-44C2-A2F4-9437033AF7FA}" type="presOf" srcId="{77E5A22B-A7DD-429A-81EC-074E6FFFCF5F}" destId="{DD6E4B6C-423E-46C2-BEAA-E75ADB62E594}" srcOrd="0" destOrd="3" presId="urn:microsoft.com/office/officeart/2005/8/layout/chevron2"/>
    <dgm:cxn modelId="{CBF157D6-CD5E-4825-825B-F0F39D683979}" srcId="{87966B70-45FB-448B-A6AA-998840F6AA76}" destId="{70574932-ECCA-4C7E-BCDC-9CE9D4A9E830}" srcOrd="0" destOrd="0" parTransId="{CD66DE8E-942F-4BE9-9767-C0F469C7F84A}" sibTransId="{97F560E8-0AAA-43C5-A9DA-2F7FCA6D0637}"/>
    <dgm:cxn modelId="{8F3B149C-A8E2-4082-BAF5-AF6C2406CB0A}" srcId="{C0A83244-89F4-4AF8-9E29-4A983B90EE22}" destId="{77E5A22B-A7DD-429A-81EC-074E6FFFCF5F}" srcOrd="3" destOrd="0" parTransId="{DFBFEF2E-204D-43F3-8B67-D17768B6FC55}" sibTransId="{143494F1-2138-4A6C-9A6C-0064B8C49692}"/>
    <dgm:cxn modelId="{F3999618-A4E8-48E0-94AD-E2DC4F199D64}" type="presOf" srcId="{46AF0F46-498D-4C9C-AF40-FEBD9BFE7E2F}" destId="{DD6E4B6C-423E-46C2-BEAA-E75ADB62E594}" srcOrd="0" destOrd="1" presId="urn:microsoft.com/office/officeart/2005/8/layout/chevron2"/>
    <dgm:cxn modelId="{D127BCF2-8640-4658-A489-9D8A40BF5BC0}" type="presOf" srcId="{C0A83244-89F4-4AF8-9E29-4A983B90EE22}" destId="{3B35BDD8-A05D-47F6-BBEB-ADAEAC0A6F4E}" srcOrd="0" destOrd="0" presId="urn:microsoft.com/office/officeart/2005/8/layout/chevron2"/>
    <dgm:cxn modelId="{4DEEF6BB-DC64-47D5-939D-A222D714CFE4}" type="presOf" srcId="{70574932-ECCA-4C7E-BCDC-9CE9D4A9E830}" destId="{2D9EFF44-4AA6-43FF-A6C3-2FDD5867AE7F}" srcOrd="0" destOrd="0" presId="urn:microsoft.com/office/officeart/2005/8/layout/chevron2"/>
    <dgm:cxn modelId="{ED697847-7B9F-4F9E-9277-AE00F59B771D}" srcId="{1CF10D4E-4EDE-439C-80B7-796C0184C9F8}" destId="{C0A83244-89F4-4AF8-9E29-4A983B90EE22}" srcOrd="1" destOrd="0" parTransId="{BE961C3C-35EC-4E70-994F-4DC1FD12C7FA}" sibTransId="{8C450DE7-3133-41F1-8415-DB2BEA63CB6B}"/>
    <dgm:cxn modelId="{445C4AE8-0517-4E0D-A0E7-156CF58297A5}" type="presOf" srcId="{DD7CF7F1-345A-4A96-9307-8C740F6D0185}" destId="{DD6E4B6C-423E-46C2-BEAA-E75ADB62E594}" srcOrd="0" destOrd="0" presId="urn:microsoft.com/office/officeart/2005/8/layout/chevron2"/>
    <dgm:cxn modelId="{00FB40ED-BF25-4A00-A68B-2DD056F2A212}" srcId="{C0A83244-89F4-4AF8-9E29-4A983B90EE22}" destId="{DD7CF7F1-345A-4A96-9307-8C740F6D0185}" srcOrd="0" destOrd="0" parTransId="{ADBA1784-7D23-4734-97C7-6E57AFD8715F}" sibTransId="{6D217347-DDEA-4EBA-8D56-83F25AF92853}"/>
    <dgm:cxn modelId="{2D0C0E23-40C8-4855-B2F5-594828A09735}" srcId="{1CF10D4E-4EDE-439C-80B7-796C0184C9F8}" destId="{87966B70-45FB-448B-A6AA-998840F6AA76}" srcOrd="2" destOrd="0" parTransId="{F7C19BCF-F1B5-457E-8486-9E14EE8179A8}" sibTransId="{E6F627C2-4BF1-4BB6-AC3F-94DB3A1831BE}"/>
    <dgm:cxn modelId="{C233970C-BA91-4CA4-B933-56CF0D50C5E4}" type="presOf" srcId="{87966B70-45FB-448B-A6AA-998840F6AA76}" destId="{9885DA4D-7D5D-48A9-8E8D-05D0B6586510}" srcOrd="0" destOrd="0" presId="urn:microsoft.com/office/officeart/2005/8/layout/chevron2"/>
    <dgm:cxn modelId="{26CCCD9B-E507-421A-9225-06ACF6579BE7}" srcId="{C0A83244-89F4-4AF8-9E29-4A983B90EE22}" destId="{46AF0F46-498D-4C9C-AF40-FEBD9BFE7E2F}" srcOrd="1" destOrd="0" parTransId="{B1753415-6A30-4E13-B874-889F0F85B497}" sibTransId="{F1C62067-DFEF-4B5A-9313-71FF4A5014C7}"/>
    <dgm:cxn modelId="{306D062A-5145-4E79-83EA-6E0EE82A6001}" type="presParOf" srcId="{281A88BB-3381-464D-AB9C-33C5429A6AA3}" destId="{7252BBD6-5950-4278-AD7D-E4D9441B86D8}" srcOrd="0" destOrd="0" presId="urn:microsoft.com/office/officeart/2005/8/layout/chevron2"/>
    <dgm:cxn modelId="{E5993757-7585-42E9-B30C-C3723DE93DF5}" type="presParOf" srcId="{7252BBD6-5950-4278-AD7D-E4D9441B86D8}" destId="{40F11DFA-FA10-477C-944D-75C8C1BE9B42}" srcOrd="0" destOrd="0" presId="urn:microsoft.com/office/officeart/2005/8/layout/chevron2"/>
    <dgm:cxn modelId="{A7F23725-0BED-4842-A876-E7E9624E99D9}" type="presParOf" srcId="{7252BBD6-5950-4278-AD7D-E4D9441B86D8}" destId="{43513355-4C8F-40D1-8D4B-836EFB81C77F}" srcOrd="1" destOrd="0" presId="urn:microsoft.com/office/officeart/2005/8/layout/chevron2"/>
    <dgm:cxn modelId="{EBD2753D-D6E6-492D-8C12-607DD5353B75}" type="presParOf" srcId="{281A88BB-3381-464D-AB9C-33C5429A6AA3}" destId="{3DCB574A-1336-4895-A0AD-643B709C8CEC}" srcOrd="1" destOrd="0" presId="urn:microsoft.com/office/officeart/2005/8/layout/chevron2"/>
    <dgm:cxn modelId="{07048053-58C8-48AA-8091-F2CDBE49898E}" type="presParOf" srcId="{281A88BB-3381-464D-AB9C-33C5429A6AA3}" destId="{790FC3A8-68ED-42C5-8D07-408C7E33DB30}" srcOrd="2" destOrd="0" presId="urn:microsoft.com/office/officeart/2005/8/layout/chevron2"/>
    <dgm:cxn modelId="{585BA0E6-DC4C-4A0B-9CC4-0AE84FDA72B5}" type="presParOf" srcId="{790FC3A8-68ED-42C5-8D07-408C7E33DB30}" destId="{3B35BDD8-A05D-47F6-BBEB-ADAEAC0A6F4E}" srcOrd="0" destOrd="0" presId="urn:microsoft.com/office/officeart/2005/8/layout/chevron2"/>
    <dgm:cxn modelId="{CA49820A-C903-42F2-8A33-040CC5A2D071}" type="presParOf" srcId="{790FC3A8-68ED-42C5-8D07-408C7E33DB30}" destId="{DD6E4B6C-423E-46C2-BEAA-E75ADB62E594}" srcOrd="1" destOrd="0" presId="urn:microsoft.com/office/officeart/2005/8/layout/chevron2"/>
    <dgm:cxn modelId="{05423A7E-F4BD-406F-85E7-F2294C388954}" type="presParOf" srcId="{281A88BB-3381-464D-AB9C-33C5429A6AA3}" destId="{8A1CE50B-5307-4249-BADF-205E323EEA61}" srcOrd="3" destOrd="0" presId="urn:microsoft.com/office/officeart/2005/8/layout/chevron2"/>
    <dgm:cxn modelId="{2739FBC7-E6FD-4647-83B2-54D2F5E1C864}" type="presParOf" srcId="{281A88BB-3381-464D-AB9C-33C5429A6AA3}" destId="{3ED3F4E9-4F2A-43AE-B4DD-47287BBEA575}" srcOrd="4" destOrd="0" presId="urn:microsoft.com/office/officeart/2005/8/layout/chevron2"/>
    <dgm:cxn modelId="{6965A12A-3E69-4ED6-9F52-121BF08C8C72}" type="presParOf" srcId="{3ED3F4E9-4F2A-43AE-B4DD-47287BBEA575}" destId="{9885DA4D-7D5D-48A9-8E8D-05D0B6586510}" srcOrd="0" destOrd="0" presId="urn:microsoft.com/office/officeart/2005/8/layout/chevron2"/>
    <dgm:cxn modelId="{EF75513F-C515-477F-948D-01F740C915CB}" type="presParOf" srcId="{3ED3F4E9-4F2A-43AE-B4DD-47287BBEA575}" destId="{2D9EFF44-4AA6-43FF-A6C3-2FDD5867AE7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1F6BBE-DB72-4F54-9773-EF66737C351D}"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zh-CN" altLang="en-US"/>
        </a:p>
      </dgm:t>
    </dgm:pt>
    <dgm:pt modelId="{8A3EAB6A-CC83-436A-8473-F011A00E3B57}">
      <dgm:prSet phldrT="[文本]"/>
      <dgm:spPr/>
      <dgm:t>
        <a:bodyPr/>
        <a:lstStyle/>
        <a:p>
          <a:r>
            <a:rPr lang="zh-CN" altLang="en-US" dirty="0" smtClean="0"/>
            <a:t>一次</a:t>
          </a:r>
          <a:endParaRPr lang="en-US" altLang="zh-CN" dirty="0" smtClean="0"/>
        </a:p>
        <a:p>
          <a:r>
            <a:rPr lang="zh-CN" altLang="en-US" dirty="0" smtClean="0"/>
            <a:t>汇总</a:t>
          </a:r>
          <a:endParaRPr lang="zh-CN" altLang="en-US" dirty="0"/>
        </a:p>
      </dgm:t>
    </dgm:pt>
    <dgm:pt modelId="{039A5617-836B-4846-AB2C-B63EA0A74297}" type="parTrans" cxnId="{B42E4CCE-8027-4A06-89DC-189C2E1144FD}">
      <dgm:prSet/>
      <dgm:spPr/>
      <dgm:t>
        <a:bodyPr/>
        <a:lstStyle/>
        <a:p>
          <a:endParaRPr lang="zh-CN" altLang="en-US"/>
        </a:p>
      </dgm:t>
    </dgm:pt>
    <dgm:pt modelId="{540650DF-3AC2-44A3-9192-1D1968F82B6E}" type="sibTrans" cxnId="{B42E4CCE-8027-4A06-89DC-189C2E1144FD}">
      <dgm:prSet/>
      <dgm:spPr/>
      <dgm:t>
        <a:bodyPr/>
        <a:lstStyle/>
        <a:p>
          <a:endParaRPr lang="zh-CN" altLang="en-US"/>
        </a:p>
      </dgm:t>
    </dgm:pt>
    <dgm:pt modelId="{0685474E-7675-418B-9294-ED8654C7BBCF}">
      <dgm:prSet phldrT="[文本]"/>
      <dgm:spPr/>
      <dgm:t>
        <a:bodyPr/>
        <a:lstStyle/>
        <a:p>
          <a:r>
            <a:rPr lang="zh-CN" altLang="en-US" dirty="0" smtClean="0"/>
            <a:t>短险</a:t>
          </a:r>
          <a:r>
            <a:rPr lang="en-US" altLang="zh-CN" dirty="0" err="1" smtClean="0"/>
            <a:t>dx_cube_frep_fact_cur_real</a:t>
          </a:r>
          <a:endParaRPr lang="zh-CN" altLang="en-US" dirty="0"/>
        </a:p>
      </dgm:t>
    </dgm:pt>
    <dgm:pt modelId="{3EE620D3-08C5-484A-9B5B-D214829D62B9}" type="parTrans" cxnId="{C07AC9EB-84E3-402D-93F8-046D9A8B0A86}">
      <dgm:prSet/>
      <dgm:spPr/>
      <dgm:t>
        <a:bodyPr/>
        <a:lstStyle/>
        <a:p>
          <a:endParaRPr lang="zh-CN" altLang="en-US"/>
        </a:p>
      </dgm:t>
    </dgm:pt>
    <dgm:pt modelId="{EEE61048-CDBD-485C-9627-1134842D8AE5}" type="sibTrans" cxnId="{C07AC9EB-84E3-402D-93F8-046D9A8B0A86}">
      <dgm:prSet/>
      <dgm:spPr/>
      <dgm:t>
        <a:bodyPr/>
        <a:lstStyle/>
        <a:p>
          <a:endParaRPr lang="zh-CN" altLang="en-US"/>
        </a:p>
      </dgm:t>
    </dgm:pt>
    <dgm:pt modelId="{282C913C-F476-4992-8D9C-E605EF255BF6}">
      <dgm:prSet phldrT="[文本]"/>
      <dgm:spPr/>
      <dgm:t>
        <a:bodyPr/>
        <a:lstStyle/>
        <a:p>
          <a:r>
            <a:rPr lang="zh-CN" altLang="en-US" dirty="0" smtClean="0"/>
            <a:t>八版</a:t>
          </a:r>
          <a:r>
            <a:rPr lang="en-US" altLang="zh-CN" dirty="0" smtClean="0"/>
            <a:t>v8_cube_frep_fact_cur_real</a:t>
          </a:r>
          <a:endParaRPr lang="zh-CN" altLang="en-US" dirty="0"/>
        </a:p>
      </dgm:t>
    </dgm:pt>
    <dgm:pt modelId="{D682A689-1260-4FAD-AD6B-B520E5E382E9}" type="parTrans" cxnId="{C8CF26C3-99A7-4029-8800-2122567DF883}">
      <dgm:prSet/>
      <dgm:spPr/>
      <dgm:t>
        <a:bodyPr/>
        <a:lstStyle/>
        <a:p>
          <a:endParaRPr lang="zh-CN" altLang="en-US"/>
        </a:p>
      </dgm:t>
    </dgm:pt>
    <dgm:pt modelId="{ACEFC93E-323B-4AB4-A50D-C149F2A04749}" type="sibTrans" cxnId="{C8CF26C3-99A7-4029-8800-2122567DF883}">
      <dgm:prSet/>
      <dgm:spPr/>
      <dgm:t>
        <a:bodyPr/>
        <a:lstStyle/>
        <a:p>
          <a:endParaRPr lang="zh-CN" altLang="en-US"/>
        </a:p>
      </dgm:t>
    </dgm:pt>
    <dgm:pt modelId="{60311D4E-F3CA-4576-9E93-DDE58F71532C}" type="pres">
      <dgm:prSet presAssocID="{021F6BBE-DB72-4F54-9773-EF66737C351D}" presName="Name0" presStyleCnt="0">
        <dgm:presLayoutVars>
          <dgm:chMax val="1"/>
          <dgm:chPref val="1"/>
          <dgm:dir/>
          <dgm:animOne val="branch"/>
          <dgm:animLvl val="lvl"/>
        </dgm:presLayoutVars>
      </dgm:prSet>
      <dgm:spPr/>
      <dgm:t>
        <a:bodyPr/>
        <a:lstStyle/>
        <a:p>
          <a:endParaRPr lang="zh-CN" altLang="en-US"/>
        </a:p>
      </dgm:t>
    </dgm:pt>
    <dgm:pt modelId="{2FC470D6-42F1-4284-8F3B-0F011159E9C4}" type="pres">
      <dgm:prSet presAssocID="{8A3EAB6A-CC83-436A-8473-F011A00E3B57}" presName="singleCycle" presStyleCnt="0"/>
      <dgm:spPr/>
    </dgm:pt>
    <dgm:pt modelId="{597E78D0-B047-4E6B-AAD1-73B978C0AC53}" type="pres">
      <dgm:prSet presAssocID="{8A3EAB6A-CC83-436A-8473-F011A00E3B57}" presName="singleCenter" presStyleLbl="node1" presStyleIdx="0" presStyleCnt="3" custScaleX="107915" custScaleY="94351" custLinFactNeighborX="-81143" custLinFactNeighborY="-8957">
        <dgm:presLayoutVars>
          <dgm:chMax val="7"/>
          <dgm:chPref val="7"/>
        </dgm:presLayoutVars>
      </dgm:prSet>
      <dgm:spPr/>
      <dgm:t>
        <a:bodyPr/>
        <a:lstStyle/>
        <a:p>
          <a:endParaRPr lang="zh-CN" altLang="en-US"/>
        </a:p>
      </dgm:t>
    </dgm:pt>
    <dgm:pt modelId="{1C7432B5-57E1-4358-B311-3DFF12A775F5}" type="pres">
      <dgm:prSet presAssocID="{3EE620D3-08C5-484A-9B5B-D214829D62B9}" presName="Name56" presStyleLbl="parChTrans1D2" presStyleIdx="0" presStyleCnt="2"/>
      <dgm:spPr/>
      <dgm:t>
        <a:bodyPr/>
        <a:lstStyle/>
        <a:p>
          <a:endParaRPr lang="zh-CN" altLang="en-US"/>
        </a:p>
      </dgm:t>
    </dgm:pt>
    <dgm:pt modelId="{2E501C74-C6A6-4365-A393-0CF94C7650FE}" type="pres">
      <dgm:prSet presAssocID="{0685474E-7675-418B-9294-ED8654C7BBCF}" presName="text0" presStyleLbl="node1" presStyleIdx="1" presStyleCnt="3" custScaleX="445855" custRadScaleRad="101915" custRadScaleInc="36925">
        <dgm:presLayoutVars>
          <dgm:bulletEnabled val="1"/>
        </dgm:presLayoutVars>
      </dgm:prSet>
      <dgm:spPr/>
      <dgm:t>
        <a:bodyPr/>
        <a:lstStyle/>
        <a:p>
          <a:endParaRPr lang="zh-CN" altLang="en-US"/>
        </a:p>
      </dgm:t>
    </dgm:pt>
    <dgm:pt modelId="{BD4CEA20-4A62-4C91-9660-F1BDE5CAA485}" type="pres">
      <dgm:prSet presAssocID="{D682A689-1260-4FAD-AD6B-B520E5E382E9}" presName="Name56" presStyleLbl="parChTrans1D2" presStyleIdx="1" presStyleCnt="2"/>
      <dgm:spPr/>
      <dgm:t>
        <a:bodyPr/>
        <a:lstStyle/>
        <a:p>
          <a:endParaRPr lang="zh-CN" altLang="en-US"/>
        </a:p>
      </dgm:t>
    </dgm:pt>
    <dgm:pt modelId="{52622C2A-6695-4BCE-B270-3C915408D890}" type="pres">
      <dgm:prSet presAssocID="{282C913C-F476-4992-8D9C-E605EF255BF6}" presName="text0" presStyleLbl="node1" presStyleIdx="2" presStyleCnt="3" custScaleX="454583" custRadScaleRad="73591" custRadScaleInc="-62394">
        <dgm:presLayoutVars>
          <dgm:bulletEnabled val="1"/>
        </dgm:presLayoutVars>
      </dgm:prSet>
      <dgm:spPr/>
      <dgm:t>
        <a:bodyPr/>
        <a:lstStyle/>
        <a:p>
          <a:endParaRPr lang="zh-CN" altLang="en-US"/>
        </a:p>
      </dgm:t>
    </dgm:pt>
  </dgm:ptLst>
  <dgm:cxnLst>
    <dgm:cxn modelId="{C07AC9EB-84E3-402D-93F8-046D9A8B0A86}" srcId="{8A3EAB6A-CC83-436A-8473-F011A00E3B57}" destId="{0685474E-7675-418B-9294-ED8654C7BBCF}" srcOrd="0" destOrd="0" parTransId="{3EE620D3-08C5-484A-9B5B-D214829D62B9}" sibTransId="{EEE61048-CDBD-485C-9627-1134842D8AE5}"/>
    <dgm:cxn modelId="{C17A66F4-CE0C-49D4-8227-F3EE1DB69FEC}" type="presOf" srcId="{8A3EAB6A-CC83-436A-8473-F011A00E3B57}" destId="{597E78D0-B047-4E6B-AAD1-73B978C0AC53}" srcOrd="0" destOrd="0" presId="urn:microsoft.com/office/officeart/2008/layout/RadialCluster"/>
    <dgm:cxn modelId="{EDD5B751-962F-4ED6-8792-FBB3CACF90ED}" type="presOf" srcId="{282C913C-F476-4992-8D9C-E605EF255BF6}" destId="{52622C2A-6695-4BCE-B270-3C915408D890}" srcOrd="0" destOrd="0" presId="urn:microsoft.com/office/officeart/2008/layout/RadialCluster"/>
    <dgm:cxn modelId="{BF73BDED-B359-4A0E-84B7-C7C9B2510B76}" type="presOf" srcId="{0685474E-7675-418B-9294-ED8654C7BBCF}" destId="{2E501C74-C6A6-4365-A393-0CF94C7650FE}" srcOrd="0" destOrd="0" presId="urn:microsoft.com/office/officeart/2008/layout/RadialCluster"/>
    <dgm:cxn modelId="{F9CACAD8-FB0D-4440-B33B-059291DD8FFC}" type="presOf" srcId="{3EE620D3-08C5-484A-9B5B-D214829D62B9}" destId="{1C7432B5-57E1-4358-B311-3DFF12A775F5}" srcOrd="0" destOrd="0" presId="urn:microsoft.com/office/officeart/2008/layout/RadialCluster"/>
    <dgm:cxn modelId="{C8CF26C3-99A7-4029-8800-2122567DF883}" srcId="{8A3EAB6A-CC83-436A-8473-F011A00E3B57}" destId="{282C913C-F476-4992-8D9C-E605EF255BF6}" srcOrd="1" destOrd="0" parTransId="{D682A689-1260-4FAD-AD6B-B520E5E382E9}" sibTransId="{ACEFC93E-323B-4AB4-A50D-C149F2A04749}"/>
    <dgm:cxn modelId="{F99FB8A2-48BE-40EA-8405-EAC4497F1F97}" type="presOf" srcId="{D682A689-1260-4FAD-AD6B-B520E5E382E9}" destId="{BD4CEA20-4A62-4C91-9660-F1BDE5CAA485}" srcOrd="0" destOrd="0" presId="urn:microsoft.com/office/officeart/2008/layout/RadialCluster"/>
    <dgm:cxn modelId="{FC0DCC35-B404-4A92-80A5-F03EC1C8D777}" type="presOf" srcId="{021F6BBE-DB72-4F54-9773-EF66737C351D}" destId="{60311D4E-F3CA-4576-9E93-DDE58F71532C}" srcOrd="0" destOrd="0" presId="urn:microsoft.com/office/officeart/2008/layout/RadialCluster"/>
    <dgm:cxn modelId="{B42E4CCE-8027-4A06-89DC-189C2E1144FD}" srcId="{021F6BBE-DB72-4F54-9773-EF66737C351D}" destId="{8A3EAB6A-CC83-436A-8473-F011A00E3B57}" srcOrd="0" destOrd="0" parTransId="{039A5617-836B-4846-AB2C-B63EA0A74297}" sibTransId="{540650DF-3AC2-44A3-9192-1D1968F82B6E}"/>
    <dgm:cxn modelId="{523633F2-8D0F-4265-8069-B00FA3A3CD09}" type="presParOf" srcId="{60311D4E-F3CA-4576-9E93-DDE58F71532C}" destId="{2FC470D6-42F1-4284-8F3B-0F011159E9C4}" srcOrd="0" destOrd="0" presId="urn:microsoft.com/office/officeart/2008/layout/RadialCluster"/>
    <dgm:cxn modelId="{5AFD7916-EABB-4449-84E3-E84C00B65AEB}" type="presParOf" srcId="{2FC470D6-42F1-4284-8F3B-0F011159E9C4}" destId="{597E78D0-B047-4E6B-AAD1-73B978C0AC53}" srcOrd="0" destOrd="0" presId="urn:microsoft.com/office/officeart/2008/layout/RadialCluster"/>
    <dgm:cxn modelId="{08BA0068-2984-4A80-BE4F-46029C5DE721}" type="presParOf" srcId="{2FC470D6-42F1-4284-8F3B-0F011159E9C4}" destId="{1C7432B5-57E1-4358-B311-3DFF12A775F5}" srcOrd="1" destOrd="0" presId="urn:microsoft.com/office/officeart/2008/layout/RadialCluster"/>
    <dgm:cxn modelId="{D9C05D1B-8E7B-4CA2-837D-614ACA3DC33C}" type="presParOf" srcId="{2FC470D6-42F1-4284-8F3B-0F011159E9C4}" destId="{2E501C74-C6A6-4365-A393-0CF94C7650FE}" srcOrd="2" destOrd="0" presId="urn:microsoft.com/office/officeart/2008/layout/RadialCluster"/>
    <dgm:cxn modelId="{A17E9FF3-EACC-4EAE-80F1-942E8C211C75}" type="presParOf" srcId="{2FC470D6-42F1-4284-8F3B-0F011159E9C4}" destId="{BD4CEA20-4A62-4C91-9660-F1BDE5CAA485}" srcOrd="3" destOrd="0" presId="urn:microsoft.com/office/officeart/2008/layout/RadialCluster"/>
    <dgm:cxn modelId="{A55724DC-6B3C-4CA3-8C20-1E974EB91E3C}" type="presParOf" srcId="{2FC470D6-42F1-4284-8F3B-0F011159E9C4}" destId="{52622C2A-6695-4BCE-B270-3C915408D890}" srcOrd="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47271D-23EA-C548-82EA-FF3A74EA54ED}"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zh-CN" altLang="en-US"/>
        </a:p>
      </dgm:t>
    </dgm:pt>
    <dgm:pt modelId="{A0B8D5A6-40A6-B44C-980E-45857352F55C}">
      <dgm:prSet phldrT="[文本]" custT="1"/>
      <dgm:spPr>
        <a:solidFill>
          <a:srgbClr val="009900"/>
        </a:solidFill>
      </dgm:spPr>
      <dgm:t>
        <a:bodyPr/>
        <a:lstStyle/>
        <a:p>
          <a:r>
            <a:rPr lang="zh-CN" altLang="en-US" sz="3200" dirty="0" smtClean="0"/>
            <a:t>去信任化</a:t>
          </a:r>
          <a:endParaRPr lang="zh-CN" altLang="en-US" sz="3200" dirty="0"/>
        </a:p>
      </dgm:t>
    </dgm:pt>
    <dgm:pt modelId="{FD940C21-A9AE-2A47-96F9-B9B96A079AE4}" type="parTrans" cxnId="{77CDEDAC-4FD5-E34F-9EE4-08BC9D02D3DF}">
      <dgm:prSet/>
      <dgm:spPr/>
      <dgm:t>
        <a:bodyPr/>
        <a:lstStyle/>
        <a:p>
          <a:endParaRPr lang="zh-CN" altLang="en-US" sz="2000"/>
        </a:p>
      </dgm:t>
    </dgm:pt>
    <dgm:pt modelId="{05842843-8C0E-DA41-9BE7-5D53A166F218}" type="sibTrans" cxnId="{77CDEDAC-4FD5-E34F-9EE4-08BC9D02D3DF}">
      <dgm:prSet/>
      <dgm:spPr/>
      <dgm:t>
        <a:bodyPr/>
        <a:lstStyle/>
        <a:p>
          <a:endParaRPr lang="zh-CN" altLang="en-US" sz="2000"/>
        </a:p>
      </dgm:t>
    </dgm:pt>
    <dgm:pt modelId="{89E44AE5-628D-8649-B9A1-9BC6D0AB327F}">
      <dgm:prSet phldrT="[文本]" custT="1"/>
      <dgm:spPr>
        <a:solidFill>
          <a:srgbClr val="009900"/>
        </a:solidFill>
      </dgm:spPr>
      <dgm:t>
        <a:bodyPr/>
        <a:lstStyle/>
        <a:p>
          <a:r>
            <a:rPr lang="zh-CN" altLang="en-US" sz="2000" dirty="0" smtClean="0"/>
            <a:t>去中心化</a:t>
          </a:r>
          <a:endParaRPr lang="zh-CN" altLang="en-US" sz="2000" dirty="0"/>
        </a:p>
      </dgm:t>
    </dgm:pt>
    <dgm:pt modelId="{1DA1884E-E56F-804D-BDBB-B6B36C3D968B}" type="parTrans" cxnId="{5DAC8AA9-A531-A74D-9FB4-1DEBA270E413}">
      <dgm:prSet/>
      <dgm:spPr/>
      <dgm:t>
        <a:bodyPr/>
        <a:lstStyle/>
        <a:p>
          <a:endParaRPr lang="zh-CN" altLang="en-US" sz="2000"/>
        </a:p>
      </dgm:t>
    </dgm:pt>
    <dgm:pt modelId="{78664A9C-44E6-8B46-AD97-0AA71531F763}" type="sibTrans" cxnId="{5DAC8AA9-A531-A74D-9FB4-1DEBA270E413}">
      <dgm:prSet/>
      <dgm:spPr/>
      <dgm:t>
        <a:bodyPr/>
        <a:lstStyle/>
        <a:p>
          <a:endParaRPr lang="zh-CN" altLang="en-US" sz="2000"/>
        </a:p>
      </dgm:t>
    </dgm:pt>
    <dgm:pt modelId="{C6AEEFE7-121F-1341-AC88-BE7D417CD1C5}">
      <dgm:prSet phldrT="[文本]" custT="1"/>
      <dgm:spPr>
        <a:solidFill>
          <a:srgbClr val="009900"/>
        </a:solidFill>
      </dgm:spPr>
      <dgm:t>
        <a:bodyPr/>
        <a:lstStyle/>
        <a:p>
          <a:r>
            <a:rPr lang="zh-CN" altLang="en-US" sz="2000" dirty="0" smtClean="0"/>
            <a:t>安全数据库</a:t>
          </a:r>
          <a:endParaRPr lang="zh-CN" altLang="en-US" sz="2000" dirty="0"/>
        </a:p>
      </dgm:t>
    </dgm:pt>
    <dgm:pt modelId="{6D1731EA-3487-B949-8FD3-98C63CC2531A}" type="parTrans" cxnId="{977A8601-DD32-424C-8567-C524056162AD}">
      <dgm:prSet/>
      <dgm:spPr/>
      <dgm:t>
        <a:bodyPr/>
        <a:lstStyle/>
        <a:p>
          <a:endParaRPr lang="zh-CN" altLang="en-US" sz="2000"/>
        </a:p>
      </dgm:t>
    </dgm:pt>
    <dgm:pt modelId="{CEDDF92B-3714-F34B-BA62-7E54A396C12F}" type="sibTrans" cxnId="{977A8601-DD32-424C-8567-C524056162AD}">
      <dgm:prSet/>
      <dgm:spPr/>
      <dgm:t>
        <a:bodyPr/>
        <a:lstStyle/>
        <a:p>
          <a:endParaRPr lang="zh-CN" altLang="en-US" sz="2000"/>
        </a:p>
      </dgm:t>
    </dgm:pt>
    <dgm:pt modelId="{84DC6C73-178A-B344-A95D-C062B333B160}">
      <dgm:prSet phldrT="[文本]" custT="1"/>
      <dgm:spPr>
        <a:solidFill>
          <a:srgbClr val="009900"/>
        </a:solidFill>
      </dgm:spPr>
      <dgm:t>
        <a:bodyPr/>
        <a:lstStyle/>
        <a:p>
          <a:r>
            <a:rPr lang="zh-CN" altLang="en-US" sz="2000" dirty="0" smtClean="0"/>
            <a:t>集体维护</a:t>
          </a:r>
          <a:endParaRPr lang="zh-CN" altLang="en-US" sz="2000" dirty="0"/>
        </a:p>
      </dgm:t>
    </dgm:pt>
    <dgm:pt modelId="{88E060F4-6EDF-2D42-BF63-53B72F3D01E0}" type="parTrans" cxnId="{BB21DBEF-EB5E-DC47-98B0-ED012E229221}">
      <dgm:prSet/>
      <dgm:spPr/>
      <dgm:t>
        <a:bodyPr/>
        <a:lstStyle/>
        <a:p>
          <a:endParaRPr lang="zh-CN" altLang="en-US" sz="2000"/>
        </a:p>
      </dgm:t>
    </dgm:pt>
    <dgm:pt modelId="{5FC69028-225C-F742-8E26-6122E181FC53}" type="sibTrans" cxnId="{BB21DBEF-EB5E-DC47-98B0-ED012E229221}">
      <dgm:prSet/>
      <dgm:spPr/>
      <dgm:t>
        <a:bodyPr/>
        <a:lstStyle/>
        <a:p>
          <a:endParaRPr lang="zh-CN" altLang="en-US" sz="2000"/>
        </a:p>
      </dgm:t>
    </dgm:pt>
    <dgm:pt modelId="{11A52A62-AD29-9C47-9308-91D88EB0CAFE}" type="pres">
      <dgm:prSet presAssocID="{6A47271D-23EA-C548-82EA-FF3A74EA54ED}" presName="Name0" presStyleCnt="0">
        <dgm:presLayoutVars>
          <dgm:chMax val="1"/>
          <dgm:chPref val="1"/>
          <dgm:dir/>
          <dgm:animOne val="branch"/>
          <dgm:animLvl val="lvl"/>
        </dgm:presLayoutVars>
      </dgm:prSet>
      <dgm:spPr/>
      <dgm:t>
        <a:bodyPr/>
        <a:lstStyle/>
        <a:p>
          <a:endParaRPr lang="zh-CN" altLang="en-US"/>
        </a:p>
      </dgm:t>
    </dgm:pt>
    <dgm:pt modelId="{8B2AA32D-51CE-B94C-9A6D-FC30153FBCF0}" type="pres">
      <dgm:prSet presAssocID="{A0B8D5A6-40A6-B44C-980E-45857352F55C}" presName="singleCycle" presStyleCnt="0"/>
      <dgm:spPr/>
    </dgm:pt>
    <dgm:pt modelId="{CF0C6940-419C-1849-8FF9-C15A6CD74417}" type="pres">
      <dgm:prSet presAssocID="{A0B8D5A6-40A6-B44C-980E-45857352F55C}" presName="singleCenter" presStyleLbl="node1" presStyleIdx="0" presStyleCnt="4">
        <dgm:presLayoutVars>
          <dgm:chMax val="7"/>
          <dgm:chPref val="7"/>
        </dgm:presLayoutVars>
      </dgm:prSet>
      <dgm:spPr/>
      <dgm:t>
        <a:bodyPr/>
        <a:lstStyle/>
        <a:p>
          <a:endParaRPr lang="zh-CN" altLang="en-US"/>
        </a:p>
      </dgm:t>
    </dgm:pt>
    <dgm:pt modelId="{C9E318F5-709B-8045-B16E-EA253E96CA35}" type="pres">
      <dgm:prSet presAssocID="{1DA1884E-E56F-804D-BDBB-B6B36C3D968B}" presName="Name56" presStyleLbl="parChTrans1D2" presStyleIdx="0" presStyleCnt="3"/>
      <dgm:spPr/>
      <dgm:t>
        <a:bodyPr/>
        <a:lstStyle/>
        <a:p>
          <a:endParaRPr lang="zh-CN" altLang="en-US"/>
        </a:p>
      </dgm:t>
    </dgm:pt>
    <dgm:pt modelId="{EF6172C4-5287-1449-9220-F96C09D43E28}" type="pres">
      <dgm:prSet presAssocID="{89E44AE5-628D-8649-B9A1-9BC6D0AB327F}" presName="text0" presStyleLbl="node1" presStyleIdx="1" presStyleCnt="4" custRadScaleRad="85254">
        <dgm:presLayoutVars>
          <dgm:bulletEnabled val="1"/>
        </dgm:presLayoutVars>
      </dgm:prSet>
      <dgm:spPr/>
      <dgm:t>
        <a:bodyPr/>
        <a:lstStyle/>
        <a:p>
          <a:endParaRPr lang="zh-CN" altLang="en-US"/>
        </a:p>
      </dgm:t>
    </dgm:pt>
    <dgm:pt modelId="{416119F9-CE6C-C04E-A6C3-DA5C3D2590F0}" type="pres">
      <dgm:prSet presAssocID="{6D1731EA-3487-B949-8FD3-98C63CC2531A}" presName="Name56" presStyleLbl="parChTrans1D2" presStyleIdx="1" presStyleCnt="3"/>
      <dgm:spPr/>
      <dgm:t>
        <a:bodyPr/>
        <a:lstStyle/>
        <a:p>
          <a:endParaRPr lang="zh-CN" altLang="en-US"/>
        </a:p>
      </dgm:t>
    </dgm:pt>
    <dgm:pt modelId="{37273A9D-88CE-B044-A14D-76275E3AE72C}" type="pres">
      <dgm:prSet presAssocID="{C6AEEFE7-121F-1341-AC88-BE7D417CD1C5}" presName="text0" presStyleLbl="node1" presStyleIdx="2" presStyleCnt="4">
        <dgm:presLayoutVars>
          <dgm:bulletEnabled val="1"/>
        </dgm:presLayoutVars>
      </dgm:prSet>
      <dgm:spPr/>
      <dgm:t>
        <a:bodyPr/>
        <a:lstStyle/>
        <a:p>
          <a:endParaRPr lang="zh-CN" altLang="en-US"/>
        </a:p>
      </dgm:t>
    </dgm:pt>
    <dgm:pt modelId="{82AF5AB7-B1A3-2049-B7B5-4BA85E76FAF2}" type="pres">
      <dgm:prSet presAssocID="{88E060F4-6EDF-2D42-BF63-53B72F3D01E0}" presName="Name56" presStyleLbl="parChTrans1D2" presStyleIdx="2" presStyleCnt="3"/>
      <dgm:spPr/>
      <dgm:t>
        <a:bodyPr/>
        <a:lstStyle/>
        <a:p>
          <a:endParaRPr lang="zh-CN" altLang="en-US"/>
        </a:p>
      </dgm:t>
    </dgm:pt>
    <dgm:pt modelId="{5B48D228-84B5-C244-A30E-DA7D677C4514}" type="pres">
      <dgm:prSet presAssocID="{84DC6C73-178A-B344-A95D-C062B333B160}" presName="text0" presStyleLbl="node1" presStyleIdx="3" presStyleCnt="4">
        <dgm:presLayoutVars>
          <dgm:bulletEnabled val="1"/>
        </dgm:presLayoutVars>
      </dgm:prSet>
      <dgm:spPr/>
      <dgm:t>
        <a:bodyPr/>
        <a:lstStyle/>
        <a:p>
          <a:endParaRPr lang="zh-CN" altLang="en-US"/>
        </a:p>
      </dgm:t>
    </dgm:pt>
  </dgm:ptLst>
  <dgm:cxnLst>
    <dgm:cxn modelId="{977A8601-DD32-424C-8567-C524056162AD}" srcId="{A0B8D5A6-40A6-B44C-980E-45857352F55C}" destId="{C6AEEFE7-121F-1341-AC88-BE7D417CD1C5}" srcOrd="1" destOrd="0" parTransId="{6D1731EA-3487-B949-8FD3-98C63CC2531A}" sibTransId="{CEDDF92B-3714-F34B-BA62-7E54A396C12F}"/>
    <dgm:cxn modelId="{ABB84CB8-8843-47F7-8F74-0CAE50B47386}" type="presOf" srcId="{84DC6C73-178A-B344-A95D-C062B333B160}" destId="{5B48D228-84B5-C244-A30E-DA7D677C4514}" srcOrd="0" destOrd="0" presId="urn:microsoft.com/office/officeart/2008/layout/RadialCluster"/>
    <dgm:cxn modelId="{2F6FF959-44FA-4305-8E47-A7C9CC950EAA}" type="presOf" srcId="{6A47271D-23EA-C548-82EA-FF3A74EA54ED}" destId="{11A52A62-AD29-9C47-9308-91D88EB0CAFE}" srcOrd="0" destOrd="0" presId="urn:microsoft.com/office/officeart/2008/layout/RadialCluster"/>
    <dgm:cxn modelId="{5DAC8AA9-A531-A74D-9FB4-1DEBA270E413}" srcId="{A0B8D5A6-40A6-B44C-980E-45857352F55C}" destId="{89E44AE5-628D-8649-B9A1-9BC6D0AB327F}" srcOrd="0" destOrd="0" parTransId="{1DA1884E-E56F-804D-BDBB-B6B36C3D968B}" sibTransId="{78664A9C-44E6-8B46-AD97-0AA71531F763}"/>
    <dgm:cxn modelId="{DE3993B4-752C-4E99-B686-82026BF30EA8}" type="presOf" srcId="{89E44AE5-628D-8649-B9A1-9BC6D0AB327F}" destId="{EF6172C4-5287-1449-9220-F96C09D43E28}" srcOrd="0" destOrd="0" presId="urn:microsoft.com/office/officeart/2008/layout/RadialCluster"/>
    <dgm:cxn modelId="{D23BF7EA-E0B1-44B6-855F-13EB59A87A69}" type="presOf" srcId="{1DA1884E-E56F-804D-BDBB-B6B36C3D968B}" destId="{C9E318F5-709B-8045-B16E-EA253E96CA35}" srcOrd="0" destOrd="0" presId="urn:microsoft.com/office/officeart/2008/layout/RadialCluster"/>
    <dgm:cxn modelId="{7352ADEA-5131-4900-9527-B34D9DB17C94}" type="presOf" srcId="{6D1731EA-3487-B949-8FD3-98C63CC2531A}" destId="{416119F9-CE6C-C04E-A6C3-DA5C3D2590F0}" srcOrd="0" destOrd="0" presId="urn:microsoft.com/office/officeart/2008/layout/RadialCluster"/>
    <dgm:cxn modelId="{BB21DBEF-EB5E-DC47-98B0-ED012E229221}" srcId="{A0B8D5A6-40A6-B44C-980E-45857352F55C}" destId="{84DC6C73-178A-B344-A95D-C062B333B160}" srcOrd="2" destOrd="0" parTransId="{88E060F4-6EDF-2D42-BF63-53B72F3D01E0}" sibTransId="{5FC69028-225C-F742-8E26-6122E181FC53}"/>
    <dgm:cxn modelId="{F98DAE81-45A3-4EC2-9B6A-30C8C5CA0D6D}" type="presOf" srcId="{A0B8D5A6-40A6-B44C-980E-45857352F55C}" destId="{CF0C6940-419C-1849-8FF9-C15A6CD74417}" srcOrd="0" destOrd="0" presId="urn:microsoft.com/office/officeart/2008/layout/RadialCluster"/>
    <dgm:cxn modelId="{FE93E602-105B-4A4F-9907-1996C4E30670}" type="presOf" srcId="{C6AEEFE7-121F-1341-AC88-BE7D417CD1C5}" destId="{37273A9D-88CE-B044-A14D-76275E3AE72C}" srcOrd="0" destOrd="0" presId="urn:microsoft.com/office/officeart/2008/layout/RadialCluster"/>
    <dgm:cxn modelId="{9CE463E0-D5F3-471D-929A-1DE0A0CD2EEA}" type="presOf" srcId="{88E060F4-6EDF-2D42-BF63-53B72F3D01E0}" destId="{82AF5AB7-B1A3-2049-B7B5-4BA85E76FAF2}" srcOrd="0" destOrd="0" presId="urn:microsoft.com/office/officeart/2008/layout/RadialCluster"/>
    <dgm:cxn modelId="{77CDEDAC-4FD5-E34F-9EE4-08BC9D02D3DF}" srcId="{6A47271D-23EA-C548-82EA-FF3A74EA54ED}" destId="{A0B8D5A6-40A6-B44C-980E-45857352F55C}" srcOrd="0" destOrd="0" parTransId="{FD940C21-A9AE-2A47-96F9-B9B96A079AE4}" sibTransId="{05842843-8C0E-DA41-9BE7-5D53A166F218}"/>
    <dgm:cxn modelId="{49F74167-145F-4248-B7BE-7EDA07F1FA0A}" type="presParOf" srcId="{11A52A62-AD29-9C47-9308-91D88EB0CAFE}" destId="{8B2AA32D-51CE-B94C-9A6D-FC30153FBCF0}" srcOrd="0" destOrd="0" presId="urn:microsoft.com/office/officeart/2008/layout/RadialCluster"/>
    <dgm:cxn modelId="{433F9263-48BD-48F3-B69C-ED95227A5FA1}" type="presParOf" srcId="{8B2AA32D-51CE-B94C-9A6D-FC30153FBCF0}" destId="{CF0C6940-419C-1849-8FF9-C15A6CD74417}" srcOrd="0" destOrd="0" presId="urn:microsoft.com/office/officeart/2008/layout/RadialCluster"/>
    <dgm:cxn modelId="{F9D72E97-1704-4DED-B4A9-A3DC220CE731}" type="presParOf" srcId="{8B2AA32D-51CE-B94C-9A6D-FC30153FBCF0}" destId="{C9E318F5-709B-8045-B16E-EA253E96CA35}" srcOrd="1" destOrd="0" presId="urn:microsoft.com/office/officeart/2008/layout/RadialCluster"/>
    <dgm:cxn modelId="{D27445CA-7F55-4EAC-B28F-B353E88033B6}" type="presParOf" srcId="{8B2AA32D-51CE-B94C-9A6D-FC30153FBCF0}" destId="{EF6172C4-5287-1449-9220-F96C09D43E28}" srcOrd="2" destOrd="0" presId="urn:microsoft.com/office/officeart/2008/layout/RadialCluster"/>
    <dgm:cxn modelId="{FC062F64-14D4-45F1-8860-2AC370842F4A}" type="presParOf" srcId="{8B2AA32D-51CE-B94C-9A6D-FC30153FBCF0}" destId="{416119F9-CE6C-C04E-A6C3-DA5C3D2590F0}" srcOrd="3" destOrd="0" presId="urn:microsoft.com/office/officeart/2008/layout/RadialCluster"/>
    <dgm:cxn modelId="{205D21BB-A3FA-446F-BC6E-7550F39B64F7}" type="presParOf" srcId="{8B2AA32D-51CE-B94C-9A6D-FC30153FBCF0}" destId="{37273A9D-88CE-B044-A14D-76275E3AE72C}" srcOrd="4" destOrd="0" presId="urn:microsoft.com/office/officeart/2008/layout/RadialCluster"/>
    <dgm:cxn modelId="{C3A8D068-2D80-4277-9E2A-2D5A4AB54768}" type="presParOf" srcId="{8B2AA32D-51CE-B94C-9A6D-FC30153FBCF0}" destId="{82AF5AB7-B1A3-2049-B7B5-4BA85E76FAF2}" srcOrd="5" destOrd="0" presId="urn:microsoft.com/office/officeart/2008/layout/RadialCluster"/>
    <dgm:cxn modelId="{F2D29E6C-59C1-4ACE-BF58-280FFB7F0701}" type="presParOf" srcId="{8B2AA32D-51CE-B94C-9A6D-FC30153FBCF0}" destId="{5B48D228-84B5-C244-A30E-DA7D677C4514}"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98A449-3ECC-FD4C-B850-D213D1B816DA}" type="doc">
      <dgm:prSet loTypeId="urn:microsoft.com/office/officeart/2005/8/layout/cycle8" loCatId="" qsTypeId="urn:microsoft.com/office/officeart/2005/8/quickstyle/simple4" qsCatId="simple" csTypeId="urn:microsoft.com/office/officeart/2005/8/colors/accent6_2" csCatId="accent6" phldr="1"/>
      <dgm:spPr/>
    </dgm:pt>
    <dgm:pt modelId="{3B90629B-0445-FB43-BB87-6031C8481031}">
      <dgm:prSet phldrT="[文本]"/>
      <dgm:spPr/>
      <dgm:t>
        <a:bodyPr/>
        <a:lstStyle/>
        <a:p>
          <a:r>
            <a:rPr lang="zh-CN" altLang="en-US" dirty="0" smtClean="0"/>
            <a:t>一致性</a:t>
          </a:r>
          <a:endParaRPr lang="zh-CN" altLang="en-US" dirty="0"/>
        </a:p>
      </dgm:t>
    </dgm:pt>
    <dgm:pt modelId="{B94FAD58-CA3F-A64B-A076-06D040CAF742}" type="parTrans" cxnId="{BB37E38F-568E-B342-AB18-B29220D89C6A}">
      <dgm:prSet/>
      <dgm:spPr/>
      <dgm:t>
        <a:bodyPr/>
        <a:lstStyle/>
        <a:p>
          <a:endParaRPr lang="zh-CN" altLang="en-US"/>
        </a:p>
      </dgm:t>
    </dgm:pt>
    <dgm:pt modelId="{0A9D9EF3-5A0B-7843-8F02-0F16236D24BD}" type="sibTrans" cxnId="{BB37E38F-568E-B342-AB18-B29220D89C6A}">
      <dgm:prSet/>
      <dgm:spPr/>
      <dgm:t>
        <a:bodyPr/>
        <a:lstStyle/>
        <a:p>
          <a:endParaRPr lang="zh-CN" altLang="en-US"/>
        </a:p>
      </dgm:t>
    </dgm:pt>
    <dgm:pt modelId="{0D0B87CD-7A59-E643-A75F-EB47669F3792}">
      <dgm:prSet phldrT="[文本]"/>
      <dgm:spPr/>
      <dgm:t>
        <a:bodyPr/>
        <a:lstStyle/>
        <a:p>
          <a:r>
            <a:rPr lang="zh-CN" altLang="en-US" dirty="0" smtClean="0"/>
            <a:t>可用性</a:t>
          </a:r>
          <a:endParaRPr lang="zh-CN" altLang="en-US" dirty="0"/>
        </a:p>
      </dgm:t>
    </dgm:pt>
    <dgm:pt modelId="{524CBE97-5E9F-AE4C-ADEA-4828A8819D63}" type="parTrans" cxnId="{8999E077-170B-A14C-BFE8-44AA85E53F1A}">
      <dgm:prSet/>
      <dgm:spPr/>
      <dgm:t>
        <a:bodyPr/>
        <a:lstStyle/>
        <a:p>
          <a:endParaRPr lang="zh-CN" altLang="en-US"/>
        </a:p>
      </dgm:t>
    </dgm:pt>
    <dgm:pt modelId="{16F9C292-223F-7143-8284-8F87F3273713}" type="sibTrans" cxnId="{8999E077-170B-A14C-BFE8-44AA85E53F1A}">
      <dgm:prSet/>
      <dgm:spPr/>
      <dgm:t>
        <a:bodyPr/>
        <a:lstStyle/>
        <a:p>
          <a:endParaRPr lang="zh-CN" altLang="en-US"/>
        </a:p>
      </dgm:t>
    </dgm:pt>
    <dgm:pt modelId="{09AF5C8F-9AAE-094B-8289-EB19615CFFB7}">
      <dgm:prSet phldrT="[文本]"/>
      <dgm:spPr/>
      <dgm:t>
        <a:bodyPr/>
        <a:lstStyle/>
        <a:p>
          <a:r>
            <a:rPr lang="zh-CN" altLang="en-US" dirty="0" smtClean="0"/>
            <a:t>分区容忍度</a:t>
          </a:r>
          <a:endParaRPr lang="zh-CN" altLang="en-US" dirty="0"/>
        </a:p>
      </dgm:t>
    </dgm:pt>
    <dgm:pt modelId="{45A8C698-067F-8342-96C0-2539B3046C5D}" type="parTrans" cxnId="{26420F91-8996-134A-B064-6425BAF1CA0C}">
      <dgm:prSet/>
      <dgm:spPr/>
      <dgm:t>
        <a:bodyPr/>
        <a:lstStyle/>
        <a:p>
          <a:endParaRPr lang="zh-CN" altLang="en-US"/>
        </a:p>
      </dgm:t>
    </dgm:pt>
    <dgm:pt modelId="{532C3E5D-8A8B-1E40-B288-778984B70323}" type="sibTrans" cxnId="{26420F91-8996-134A-B064-6425BAF1CA0C}">
      <dgm:prSet/>
      <dgm:spPr/>
      <dgm:t>
        <a:bodyPr/>
        <a:lstStyle/>
        <a:p>
          <a:endParaRPr lang="zh-CN" altLang="en-US"/>
        </a:p>
      </dgm:t>
    </dgm:pt>
    <dgm:pt modelId="{5404535C-8E94-8941-BDC8-E8A349AB94BA}" type="pres">
      <dgm:prSet presAssocID="{0B98A449-3ECC-FD4C-B850-D213D1B816DA}" presName="compositeShape" presStyleCnt="0">
        <dgm:presLayoutVars>
          <dgm:chMax val="7"/>
          <dgm:dir/>
          <dgm:resizeHandles val="exact"/>
        </dgm:presLayoutVars>
      </dgm:prSet>
      <dgm:spPr/>
    </dgm:pt>
    <dgm:pt modelId="{6E3D9A3F-C7E5-594F-908D-204A27FD1BAB}" type="pres">
      <dgm:prSet presAssocID="{0B98A449-3ECC-FD4C-B850-D213D1B816DA}" presName="wedge1" presStyleLbl="node1" presStyleIdx="0" presStyleCnt="3"/>
      <dgm:spPr/>
      <dgm:t>
        <a:bodyPr/>
        <a:lstStyle/>
        <a:p>
          <a:endParaRPr lang="zh-CN" altLang="en-US"/>
        </a:p>
      </dgm:t>
    </dgm:pt>
    <dgm:pt modelId="{6DD45A22-D1DF-F04E-86F4-0463A9FE8292}" type="pres">
      <dgm:prSet presAssocID="{0B98A449-3ECC-FD4C-B850-D213D1B816DA}" presName="dummy1a" presStyleCnt="0"/>
      <dgm:spPr/>
    </dgm:pt>
    <dgm:pt modelId="{09536748-AA4A-8945-B356-53CFF435A19E}" type="pres">
      <dgm:prSet presAssocID="{0B98A449-3ECC-FD4C-B850-D213D1B816DA}" presName="dummy1b" presStyleCnt="0"/>
      <dgm:spPr/>
    </dgm:pt>
    <dgm:pt modelId="{5E6CCAE1-3092-CD49-84C0-57B59895B045}" type="pres">
      <dgm:prSet presAssocID="{0B98A449-3ECC-FD4C-B850-D213D1B816DA}" presName="wedge1Tx" presStyleLbl="node1" presStyleIdx="0" presStyleCnt="3">
        <dgm:presLayoutVars>
          <dgm:chMax val="0"/>
          <dgm:chPref val="0"/>
          <dgm:bulletEnabled val="1"/>
        </dgm:presLayoutVars>
      </dgm:prSet>
      <dgm:spPr/>
      <dgm:t>
        <a:bodyPr/>
        <a:lstStyle/>
        <a:p>
          <a:endParaRPr lang="zh-CN" altLang="en-US"/>
        </a:p>
      </dgm:t>
    </dgm:pt>
    <dgm:pt modelId="{3BC13CAE-AFA7-E746-A3E4-3ACE8D40B354}" type="pres">
      <dgm:prSet presAssocID="{0B98A449-3ECC-FD4C-B850-D213D1B816DA}" presName="wedge2" presStyleLbl="node1" presStyleIdx="1" presStyleCnt="3"/>
      <dgm:spPr/>
      <dgm:t>
        <a:bodyPr/>
        <a:lstStyle/>
        <a:p>
          <a:endParaRPr lang="zh-CN" altLang="en-US"/>
        </a:p>
      </dgm:t>
    </dgm:pt>
    <dgm:pt modelId="{B5A5C9BC-498C-B44C-A175-5A3B007D682B}" type="pres">
      <dgm:prSet presAssocID="{0B98A449-3ECC-FD4C-B850-D213D1B816DA}" presName="dummy2a" presStyleCnt="0"/>
      <dgm:spPr/>
    </dgm:pt>
    <dgm:pt modelId="{88BFEB9F-1BFD-9441-91F8-B176BD87C352}" type="pres">
      <dgm:prSet presAssocID="{0B98A449-3ECC-FD4C-B850-D213D1B816DA}" presName="dummy2b" presStyleCnt="0"/>
      <dgm:spPr/>
    </dgm:pt>
    <dgm:pt modelId="{D662909C-ED2E-5F49-BB63-3392062B9680}" type="pres">
      <dgm:prSet presAssocID="{0B98A449-3ECC-FD4C-B850-D213D1B816DA}" presName="wedge2Tx" presStyleLbl="node1" presStyleIdx="1" presStyleCnt="3">
        <dgm:presLayoutVars>
          <dgm:chMax val="0"/>
          <dgm:chPref val="0"/>
          <dgm:bulletEnabled val="1"/>
        </dgm:presLayoutVars>
      </dgm:prSet>
      <dgm:spPr/>
      <dgm:t>
        <a:bodyPr/>
        <a:lstStyle/>
        <a:p>
          <a:endParaRPr lang="zh-CN" altLang="en-US"/>
        </a:p>
      </dgm:t>
    </dgm:pt>
    <dgm:pt modelId="{09D8DB16-6263-7242-AF45-344744868F3E}" type="pres">
      <dgm:prSet presAssocID="{0B98A449-3ECC-FD4C-B850-D213D1B816DA}" presName="wedge3" presStyleLbl="node1" presStyleIdx="2" presStyleCnt="3"/>
      <dgm:spPr/>
      <dgm:t>
        <a:bodyPr/>
        <a:lstStyle/>
        <a:p>
          <a:endParaRPr lang="zh-CN" altLang="en-US"/>
        </a:p>
      </dgm:t>
    </dgm:pt>
    <dgm:pt modelId="{BE556965-6D61-BE4F-82F3-EF524A7E8205}" type="pres">
      <dgm:prSet presAssocID="{0B98A449-3ECC-FD4C-B850-D213D1B816DA}" presName="dummy3a" presStyleCnt="0"/>
      <dgm:spPr/>
    </dgm:pt>
    <dgm:pt modelId="{1F4BDB03-241D-3041-98E6-0A361F618AE1}" type="pres">
      <dgm:prSet presAssocID="{0B98A449-3ECC-FD4C-B850-D213D1B816DA}" presName="dummy3b" presStyleCnt="0"/>
      <dgm:spPr/>
    </dgm:pt>
    <dgm:pt modelId="{A00F1C6A-13E3-4C4B-A4B8-8DB594527CC5}" type="pres">
      <dgm:prSet presAssocID="{0B98A449-3ECC-FD4C-B850-D213D1B816DA}" presName="wedge3Tx" presStyleLbl="node1" presStyleIdx="2" presStyleCnt="3">
        <dgm:presLayoutVars>
          <dgm:chMax val="0"/>
          <dgm:chPref val="0"/>
          <dgm:bulletEnabled val="1"/>
        </dgm:presLayoutVars>
      </dgm:prSet>
      <dgm:spPr/>
      <dgm:t>
        <a:bodyPr/>
        <a:lstStyle/>
        <a:p>
          <a:endParaRPr lang="zh-CN" altLang="en-US"/>
        </a:p>
      </dgm:t>
    </dgm:pt>
    <dgm:pt modelId="{18FA32CA-CF49-FC42-B0AE-6F8FD63ADAA5}" type="pres">
      <dgm:prSet presAssocID="{0A9D9EF3-5A0B-7843-8F02-0F16236D24BD}" presName="arrowWedge1" presStyleLbl="fgSibTrans2D1" presStyleIdx="0" presStyleCnt="3"/>
      <dgm:spPr/>
    </dgm:pt>
    <dgm:pt modelId="{6D0505B9-83E1-414D-B529-E77BA854DBB1}" type="pres">
      <dgm:prSet presAssocID="{16F9C292-223F-7143-8284-8F87F3273713}" presName="arrowWedge2" presStyleLbl="fgSibTrans2D1" presStyleIdx="1" presStyleCnt="3"/>
      <dgm:spPr/>
    </dgm:pt>
    <dgm:pt modelId="{8AE769DC-B53B-0F4B-9410-34558BB21C06}" type="pres">
      <dgm:prSet presAssocID="{532C3E5D-8A8B-1E40-B288-778984B70323}" presName="arrowWedge3" presStyleLbl="fgSibTrans2D1" presStyleIdx="2" presStyleCnt="3"/>
      <dgm:spPr/>
    </dgm:pt>
  </dgm:ptLst>
  <dgm:cxnLst>
    <dgm:cxn modelId="{69B4EEFC-5896-914E-9416-4BF09ED29327}" type="presOf" srcId="{09AF5C8F-9AAE-094B-8289-EB19615CFFB7}" destId="{A00F1C6A-13E3-4C4B-A4B8-8DB594527CC5}" srcOrd="1" destOrd="0" presId="urn:microsoft.com/office/officeart/2005/8/layout/cycle8"/>
    <dgm:cxn modelId="{BA2D3CE2-B9C1-ED44-8DC9-1D8D8FD77C07}" type="presOf" srcId="{0D0B87CD-7A59-E643-A75F-EB47669F3792}" destId="{D662909C-ED2E-5F49-BB63-3392062B9680}" srcOrd="1" destOrd="0" presId="urn:microsoft.com/office/officeart/2005/8/layout/cycle8"/>
    <dgm:cxn modelId="{BB37E38F-568E-B342-AB18-B29220D89C6A}" srcId="{0B98A449-3ECC-FD4C-B850-D213D1B816DA}" destId="{3B90629B-0445-FB43-BB87-6031C8481031}" srcOrd="0" destOrd="0" parTransId="{B94FAD58-CA3F-A64B-A076-06D040CAF742}" sibTransId="{0A9D9EF3-5A0B-7843-8F02-0F16236D24BD}"/>
    <dgm:cxn modelId="{8999E077-170B-A14C-BFE8-44AA85E53F1A}" srcId="{0B98A449-3ECC-FD4C-B850-D213D1B816DA}" destId="{0D0B87CD-7A59-E643-A75F-EB47669F3792}" srcOrd="1" destOrd="0" parTransId="{524CBE97-5E9F-AE4C-ADEA-4828A8819D63}" sibTransId="{16F9C292-223F-7143-8284-8F87F3273713}"/>
    <dgm:cxn modelId="{AD0D3F59-40E1-E940-AB6B-97B35F888AF4}" type="presOf" srcId="{0B98A449-3ECC-FD4C-B850-D213D1B816DA}" destId="{5404535C-8E94-8941-BDC8-E8A349AB94BA}" srcOrd="0" destOrd="0" presId="urn:microsoft.com/office/officeart/2005/8/layout/cycle8"/>
    <dgm:cxn modelId="{81F6F4CC-BA29-574C-8E4D-BB764B11F902}" type="presOf" srcId="{3B90629B-0445-FB43-BB87-6031C8481031}" destId="{6E3D9A3F-C7E5-594F-908D-204A27FD1BAB}" srcOrd="0" destOrd="0" presId="urn:microsoft.com/office/officeart/2005/8/layout/cycle8"/>
    <dgm:cxn modelId="{7BD052F7-2F0E-3F45-A39E-8669FE801311}" type="presOf" srcId="{09AF5C8F-9AAE-094B-8289-EB19615CFFB7}" destId="{09D8DB16-6263-7242-AF45-344744868F3E}" srcOrd="0" destOrd="0" presId="urn:microsoft.com/office/officeart/2005/8/layout/cycle8"/>
    <dgm:cxn modelId="{A40CF83A-6E2B-F34D-9846-2636487B11AA}" type="presOf" srcId="{0D0B87CD-7A59-E643-A75F-EB47669F3792}" destId="{3BC13CAE-AFA7-E746-A3E4-3ACE8D40B354}" srcOrd="0" destOrd="0" presId="urn:microsoft.com/office/officeart/2005/8/layout/cycle8"/>
    <dgm:cxn modelId="{0D816F62-3702-5640-A682-8C73F9E2EDF6}" type="presOf" srcId="{3B90629B-0445-FB43-BB87-6031C8481031}" destId="{5E6CCAE1-3092-CD49-84C0-57B59895B045}" srcOrd="1" destOrd="0" presId="urn:microsoft.com/office/officeart/2005/8/layout/cycle8"/>
    <dgm:cxn modelId="{26420F91-8996-134A-B064-6425BAF1CA0C}" srcId="{0B98A449-3ECC-FD4C-B850-D213D1B816DA}" destId="{09AF5C8F-9AAE-094B-8289-EB19615CFFB7}" srcOrd="2" destOrd="0" parTransId="{45A8C698-067F-8342-96C0-2539B3046C5D}" sibTransId="{532C3E5D-8A8B-1E40-B288-778984B70323}"/>
    <dgm:cxn modelId="{6D0E5DC7-477A-7146-877B-F6D12447C814}" type="presParOf" srcId="{5404535C-8E94-8941-BDC8-E8A349AB94BA}" destId="{6E3D9A3F-C7E5-594F-908D-204A27FD1BAB}" srcOrd="0" destOrd="0" presId="urn:microsoft.com/office/officeart/2005/8/layout/cycle8"/>
    <dgm:cxn modelId="{FB79C86F-4496-EF4E-B5C3-E134A3DA70DD}" type="presParOf" srcId="{5404535C-8E94-8941-BDC8-E8A349AB94BA}" destId="{6DD45A22-D1DF-F04E-86F4-0463A9FE8292}" srcOrd="1" destOrd="0" presId="urn:microsoft.com/office/officeart/2005/8/layout/cycle8"/>
    <dgm:cxn modelId="{E7A4B46E-9EFA-084B-B9D7-E35E7494CA16}" type="presParOf" srcId="{5404535C-8E94-8941-BDC8-E8A349AB94BA}" destId="{09536748-AA4A-8945-B356-53CFF435A19E}" srcOrd="2" destOrd="0" presId="urn:microsoft.com/office/officeart/2005/8/layout/cycle8"/>
    <dgm:cxn modelId="{718F2619-8836-EA4C-B472-6F8227466A02}" type="presParOf" srcId="{5404535C-8E94-8941-BDC8-E8A349AB94BA}" destId="{5E6CCAE1-3092-CD49-84C0-57B59895B045}" srcOrd="3" destOrd="0" presId="urn:microsoft.com/office/officeart/2005/8/layout/cycle8"/>
    <dgm:cxn modelId="{6316ED7C-367D-B749-9563-57AB41673081}" type="presParOf" srcId="{5404535C-8E94-8941-BDC8-E8A349AB94BA}" destId="{3BC13CAE-AFA7-E746-A3E4-3ACE8D40B354}" srcOrd="4" destOrd="0" presId="urn:microsoft.com/office/officeart/2005/8/layout/cycle8"/>
    <dgm:cxn modelId="{346F6305-7DD4-9D44-A8C5-F00C4336B838}" type="presParOf" srcId="{5404535C-8E94-8941-BDC8-E8A349AB94BA}" destId="{B5A5C9BC-498C-B44C-A175-5A3B007D682B}" srcOrd="5" destOrd="0" presId="urn:microsoft.com/office/officeart/2005/8/layout/cycle8"/>
    <dgm:cxn modelId="{10B8BA9A-CFEF-274F-A395-757661A472FC}" type="presParOf" srcId="{5404535C-8E94-8941-BDC8-E8A349AB94BA}" destId="{88BFEB9F-1BFD-9441-91F8-B176BD87C352}" srcOrd="6" destOrd="0" presId="urn:microsoft.com/office/officeart/2005/8/layout/cycle8"/>
    <dgm:cxn modelId="{4FF2BD87-27E9-4C42-B67C-7F3BFA8478DF}" type="presParOf" srcId="{5404535C-8E94-8941-BDC8-E8A349AB94BA}" destId="{D662909C-ED2E-5F49-BB63-3392062B9680}" srcOrd="7" destOrd="0" presId="urn:microsoft.com/office/officeart/2005/8/layout/cycle8"/>
    <dgm:cxn modelId="{A9FD6051-1035-F845-A612-88D44A2F2E56}" type="presParOf" srcId="{5404535C-8E94-8941-BDC8-E8A349AB94BA}" destId="{09D8DB16-6263-7242-AF45-344744868F3E}" srcOrd="8" destOrd="0" presId="urn:microsoft.com/office/officeart/2005/8/layout/cycle8"/>
    <dgm:cxn modelId="{FFD917A7-7CE8-EF47-9AC7-8EB7852A0528}" type="presParOf" srcId="{5404535C-8E94-8941-BDC8-E8A349AB94BA}" destId="{BE556965-6D61-BE4F-82F3-EF524A7E8205}" srcOrd="9" destOrd="0" presId="urn:microsoft.com/office/officeart/2005/8/layout/cycle8"/>
    <dgm:cxn modelId="{75A38DAB-E3DF-EF4E-9494-4E4AB04195DA}" type="presParOf" srcId="{5404535C-8E94-8941-BDC8-E8A349AB94BA}" destId="{1F4BDB03-241D-3041-98E6-0A361F618AE1}" srcOrd="10" destOrd="0" presId="urn:microsoft.com/office/officeart/2005/8/layout/cycle8"/>
    <dgm:cxn modelId="{809C3883-F08A-DD4E-9040-8C26791FE034}" type="presParOf" srcId="{5404535C-8E94-8941-BDC8-E8A349AB94BA}" destId="{A00F1C6A-13E3-4C4B-A4B8-8DB594527CC5}" srcOrd="11" destOrd="0" presId="urn:microsoft.com/office/officeart/2005/8/layout/cycle8"/>
    <dgm:cxn modelId="{74B4A5F5-062B-2748-868F-24DC24B4A2FD}" type="presParOf" srcId="{5404535C-8E94-8941-BDC8-E8A349AB94BA}" destId="{18FA32CA-CF49-FC42-B0AE-6F8FD63ADAA5}" srcOrd="12" destOrd="0" presId="urn:microsoft.com/office/officeart/2005/8/layout/cycle8"/>
    <dgm:cxn modelId="{857463FA-F1FB-CA4E-9F2A-438F7992E44A}" type="presParOf" srcId="{5404535C-8E94-8941-BDC8-E8A349AB94BA}" destId="{6D0505B9-83E1-414D-B529-E77BA854DBB1}" srcOrd="13" destOrd="0" presId="urn:microsoft.com/office/officeart/2005/8/layout/cycle8"/>
    <dgm:cxn modelId="{E4F7BF76-B688-8D4B-BD03-CC889EB8CB23}" type="presParOf" srcId="{5404535C-8E94-8941-BDC8-E8A349AB94BA}" destId="{8AE769DC-B53B-0F4B-9410-34558BB21C06}"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A2AAB-6E88-4691-B9C8-5F1E1949BB7E}">
      <dsp:nvSpPr>
        <dsp:cNvPr id="0" name=""/>
        <dsp:cNvSpPr/>
      </dsp:nvSpPr>
      <dsp:spPr>
        <a:xfrm rot="5400000">
          <a:off x="336929" y="491550"/>
          <a:ext cx="3584448" cy="3584448"/>
        </a:xfrm>
        <a:prstGeom prst="pie">
          <a:avLst>
            <a:gd name="adj1" fmla="val 16200000"/>
            <a:gd name="adj2" fmla="val 5400000"/>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270"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kern="1200" dirty="0" smtClean="0"/>
            <a:t>夜间</a:t>
          </a:r>
          <a:endParaRPr lang="en-US" altLang="zh-CN" sz="2500" kern="1200" dirty="0" smtClean="0"/>
        </a:p>
        <a:p>
          <a:pPr lvl="0" algn="ctr" defTabSz="1111250">
            <a:lnSpc>
              <a:spcPct val="90000"/>
            </a:lnSpc>
            <a:spcBef>
              <a:spcPct val="0"/>
            </a:spcBef>
            <a:spcAft>
              <a:spcPct val="35000"/>
            </a:spcAft>
          </a:pPr>
          <a:r>
            <a:rPr lang="zh-CN" altLang="en-US" sz="2500" kern="1200" dirty="0" smtClean="0"/>
            <a:t>（</a:t>
          </a:r>
          <a:r>
            <a:rPr lang="en-US" altLang="zh-CN" sz="2500" kern="1200" dirty="0" smtClean="0"/>
            <a:t>0-9</a:t>
          </a:r>
          <a:r>
            <a:rPr lang="zh-CN" altLang="en-US" sz="2500" kern="1200" dirty="0" smtClean="0"/>
            <a:t>点）</a:t>
          </a:r>
          <a:endParaRPr lang="zh-CN" altLang="en-US" sz="2500" kern="1200" dirty="0"/>
        </a:p>
      </dsp:txBody>
      <dsp:txXfrm>
        <a:off x="1489073" y="2236835"/>
        <a:ext cx="1280160" cy="1706880"/>
      </dsp:txXfrm>
    </dsp:sp>
    <dsp:sp modelId="{D163B463-1CDF-42DA-BFA7-7F1F15E81D3D}">
      <dsp:nvSpPr>
        <dsp:cNvPr id="0" name=""/>
        <dsp:cNvSpPr/>
      </dsp:nvSpPr>
      <dsp:spPr>
        <a:xfrm rot="5400000">
          <a:off x="256031" y="437676"/>
          <a:ext cx="3584448" cy="3584448"/>
        </a:xfrm>
        <a:prstGeom prst="pie">
          <a:avLst>
            <a:gd name="adj1" fmla="val 5400000"/>
            <a:gd name="adj2" fmla="val 16200000"/>
          </a:avLst>
        </a:prstGeom>
        <a:solidFill>
          <a:schemeClr val="accent6">
            <a:shade val="80000"/>
            <a:hueOff val="321280"/>
            <a:satOff val="-12909"/>
            <a:lumOff val="27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270" wrap="square" lIns="31750" tIns="31750" rIns="31750" bIns="31750" numCol="1" spcCol="1270" anchor="ctr" anchorCtr="0">
          <a:noAutofit/>
        </a:bodyPr>
        <a:lstStyle/>
        <a:p>
          <a:pPr lvl="0" algn="ctr" defTabSz="1111250">
            <a:lnSpc>
              <a:spcPct val="90000"/>
            </a:lnSpc>
            <a:spcBef>
              <a:spcPct val="0"/>
            </a:spcBef>
            <a:spcAft>
              <a:spcPct val="35000"/>
            </a:spcAft>
          </a:pPr>
          <a:r>
            <a:rPr lang="zh-CN" altLang="en-US" sz="2500" kern="1200" dirty="0" smtClean="0"/>
            <a:t>日间</a:t>
          </a:r>
          <a:endParaRPr lang="en-US" altLang="zh-CN" sz="2500" kern="1200" dirty="0" smtClean="0"/>
        </a:p>
        <a:p>
          <a:pPr lvl="0" algn="ctr" defTabSz="1111250">
            <a:lnSpc>
              <a:spcPct val="90000"/>
            </a:lnSpc>
            <a:spcBef>
              <a:spcPct val="0"/>
            </a:spcBef>
            <a:spcAft>
              <a:spcPct val="35000"/>
            </a:spcAft>
          </a:pPr>
          <a:r>
            <a:rPr lang="zh-CN" altLang="en-US" sz="2500" kern="1200" dirty="0" smtClean="0"/>
            <a:t>（</a:t>
          </a:r>
          <a:r>
            <a:rPr lang="en-US" altLang="zh-CN" sz="2500" kern="1200" dirty="0" smtClean="0"/>
            <a:t>9-22</a:t>
          </a:r>
          <a:r>
            <a:rPr lang="zh-CN" altLang="en-US" sz="2500" kern="1200" dirty="0" smtClean="0"/>
            <a:t>点）</a:t>
          </a:r>
          <a:endParaRPr lang="zh-CN" altLang="en-US" sz="2500" kern="1200" dirty="0"/>
        </a:p>
      </dsp:txBody>
      <dsp:txXfrm>
        <a:off x="1408175" y="569960"/>
        <a:ext cx="1280160" cy="1706880"/>
      </dsp:txXfrm>
    </dsp:sp>
    <dsp:sp modelId="{3373AC9D-EAA4-4F36-A1A6-6BDB1C3B57BA}">
      <dsp:nvSpPr>
        <dsp:cNvPr id="0" name=""/>
        <dsp:cNvSpPr/>
      </dsp:nvSpPr>
      <dsp:spPr>
        <a:xfrm rot="5400000">
          <a:off x="-12901" y="304500"/>
          <a:ext cx="4028236" cy="4028236"/>
        </a:xfrm>
        <a:prstGeom prst="circularArrow">
          <a:avLst>
            <a:gd name="adj1" fmla="val 5085"/>
            <a:gd name="adj2" fmla="val 327528"/>
            <a:gd name="adj3" fmla="val 5072472"/>
            <a:gd name="adj4" fmla="val 16200000"/>
            <a:gd name="adj5" fmla="val 5932"/>
          </a:avLst>
        </a:prstGeom>
        <a:solidFill>
          <a:schemeClr val="accent6">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98C3F0-4A60-4267-AA85-44AE995FAD02}">
      <dsp:nvSpPr>
        <dsp:cNvPr id="0" name=""/>
        <dsp:cNvSpPr/>
      </dsp:nvSpPr>
      <dsp:spPr>
        <a:xfrm rot="5400000">
          <a:off x="186566" y="215781"/>
          <a:ext cx="4028236" cy="4028236"/>
        </a:xfrm>
        <a:prstGeom prst="circularArrow">
          <a:avLst>
            <a:gd name="adj1" fmla="val 5085"/>
            <a:gd name="adj2" fmla="val 327528"/>
            <a:gd name="adj3" fmla="val 15872472"/>
            <a:gd name="adj4" fmla="val 5400000"/>
            <a:gd name="adj5" fmla="val 5932"/>
          </a:avLst>
        </a:prstGeom>
        <a:solidFill>
          <a:schemeClr val="accent6">
            <a:shade val="90000"/>
            <a:hueOff val="321387"/>
            <a:satOff val="-12653"/>
            <a:lumOff val="25183"/>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A2D8F-7555-4FF0-8411-DAA2F466197A}">
      <dsp:nvSpPr>
        <dsp:cNvPr id="0" name=""/>
        <dsp:cNvSpPr/>
      </dsp:nvSpPr>
      <dsp:spPr>
        <a:xfrm>
          <a:off x="4077837" y="3523"/>
          <a:ext cx="2075762" cy="13492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一汇总</a:t>
          </a:r>
          <a:r>
            <a:rPr lang="zh-CN" altLang="en-US" sz="2300" kern="1200" dirty="0" smtClean="0"/>
            <a:t>（</a:t>
          </a:r>
          <a:r>
            <a:rPr lang="en-US" altLang="zh-CN" sz="2300" kern="1200" dirty="0" smtClean="0"/>
            <a:t>9-22</a:t>
          </a:r>
          <a:r>
            <a:rPr lang="zh-CN" altLang="en-US" sz="2300" kern="1200" dirty="0" smtClean="0"/>
            <a:t>点之间执行）</a:t>
          </a:r>
          <a:endParaRPr lang="zh-CN" altLang="en-US" sz="2300" kern="1200" dirty="0"/>
        </a:p>
      </dsp:txBody>
      <dsp:txXfrm>
        <a:off x="4143702" y="69388"/>
        <a:ext cx="1944032" cy="1217515"/>
      </dsp:txXfrm>
    </dsp:sp>
    <dsp:sp modelId="{BDEE8181-6485-4D9E-9FEB-2D583407C46A}">
      <dsp:nvSpPr>
        <dsp:cNvPr id="0" name=""/>
        <dsp:cNvSpPr/>
      </dsp:nvSpPr>
      <dsp:spPr>
        <a:xfrm>
          <a:off x="3318118" y="678146"/>
          <a:ext cx="3595200" cy="3595200"/>
        </a:xfrm>
        <a:custGeom>
          <a:avLst/>
          <a:gdLst/>
          <a:ahLst/>
          <a:cxnLst/>
          <a:rect l="0" t="0" r="0" b="0"/>
          <a:pathLst>
            <a:path>
              <a:moveTo>
                <a:pt x="3113397" y="572836"/>
              </a:moveTo>
              <a:arcTo wR="1797600" hR="1797600" stAng="19023129" swAng="229952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70B6958-3C80-4BAD-AC16-FFF87E1C3771}">
      <dsp:nvSpPr>
        <dsp:cNvPr id="0" name=""/>
        <dsp:cNvSpPr/>
      </dsp:nvSpPr>
      <dsp:spPr>
        <a:xfrm>
          <a:off x="5634604" y="2699923"/>
          <a:ext cx="2075762" cy="13492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二次汇总</a:t>
          </a:r>
          <a:endParaRPr lang="zh-CN" altLang="en-US" sz="2300" kern="1200" dirty="0"/>
        </a:p>
      </dsp:txBody>
      <dsp:txXfrm>
        <a:off x="5700469" y="2765788"/>
        <a:ext cx="1944032" cy="1217515"/>
      </dsp:txXfrm>
    </dsp:sp>
    <dsp:sp modelId="{E82B146C-566C-4D80-969E-082CF24D0CBE}">
      <dsp:nvSpPr>
        <dsp:cNvPr id="0" name=""/>
        <dsp:cNvSpPr/>
      </dsp:nvSpPr>
      <dsp:spPr>
        <a:xfrm>
          <a:off x="3318118" y="678146"/>
          <a:ext cx="3595200" cy="3595200"/>
        </a:xfrm>
        <a:custGeom>
          <a:avLst/>
          <a:gdLst/>
          <a:ahLst/>
          <a:cxnLst/>
          <a:rect l="0" t="0" r="0" b="0"/>
          <a:pathLst>
            <a:path>
              <a:moveTo>
                <a:pt x="2348233" y="3508789"/>
              </a:moveTo>
              <a:arcTo wR="1797600" hR="1797600" stAng="4329759" swAng="214048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6B41042-F418-45BE-ADED-5E37BF0E0B6E}">
      <dsp:nvSpPr>
        <dsp:cNvPr id="0" name=""/>
        <dsp:cNvSpPr/>
      </dsp:nvSpPr>
      <dsp:spPr>
        <a:xfrm>
          <a:off x="2521070" y="2699923"/>
          <a:ext cx="2075762" cy="13492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报表展示</a:t>
          </a:r>
          <a:endParaRPr lang="zh-CN" altLang="en-US" sz="2300" kern="1200" dirty="0"/>
        </a:p>
      </dsp:txBody>
      <dsp:txXfrm>
        <a:off x="2586935" y="2765788"/>
        <a:ext cx="1944032" cy="1217515"/>
      </dsp:txXfrm>
    </dsp:sp>
    <dsp:sp modelId="{F4903991-6644-442B-81A4-41DF0F18E645}">
      <dsp:nvSpPr>
        <dsp:cNvPr id="0" name=""/>
        <dsp:cNvSpPr/>
      </dsp:nvSpPr>
      <dsp:spPr>
        <a:xfrm>
          <a:off x="3318118" y="678146"/>
          <a:ext cx="3595200" cy="3595200"/>
        </a:xfrm>
        <a:custGeom>
          <a:avLst/>
          <a:gdLst/>
          <a:ahLst/>
          <a:cxnLst/>
          <a:rect l="0" t="0" r="0" b="0"/>
          <a:pathLst>
            <a:path>
              <a:moveTo>
                <a:pt x="5846" y="1652734"/>
              </a:moveTo>
              <a:arcTo wR="1797600" hR="1797600" stAng="11077343" swAng="229952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11DFA-FA10-477C-944D-75C8C1BE9B42}">
      <dsp:nvSpPr>
        <dsp:cNvPr id="0" name=""/>
        <dsp:cNvSpPr/>
      </dsp:nvSpPr>
      <dsp:spPr>
        <a:xfrm>
          <a:off x="1200302" y="3084543"/>
          <a:ext cx="1637567" cy="114629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一次汇总</a:t>
          </a:r>
          <a:endParaRPr lang="zh-CN" altLang="en-US" sz="1800" kern="1200" dirty="0"/>
        </a:p>
      </dsp:txBody>
      <dsp:txXfrm rot="-5400000">
        <a:off x="1445938" y="3412056"/>
        <a:ext cx="1146297" cy="491270"/>
      </dsp:txXfrm>
    </dsp:sp>
    <dsp:sp modelId="{43513355-4C8F-40D1-8D4B-836EFB81C77F}">
      <dsp:nvSpPr>
        <dsp:cNvPr id="0" name=""/>
        <dsp:cNvSpPr/>
      </dsp:nvSpPr>
      <dsp:spPr>
        <a:xfrm>
          <a:off x="3956653" y="427062"/>
          <a:ext cx="1064418" cy="242100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vert"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t>北京</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天津</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河北</a:t>
          </a:r>
          <a:endParaRPr lang="zh-CN" altLang="en-US" sz="1700" kern="1200" dirty="0"/>
        </a:p>
        <a:p>
          <a:pPr marL="171450" lvl="1" indent="-171450" algn="l" defTabSz="755650">
            <a:lnSpc>
              <a:spcPct val="90000"/>
            </a:lnSpc>
            <a:spcBef>
              <a:spcPct val="0"/>
            </a:spcBef>
            <a:spcAft>
              <a:spcPct val="15000"/>
            </a:spcAft>
            <a:buChar char="••"/>
          </a:pPr>
          <a:r>
            <a:rPr lang="en-US" altLang="zh-CN" sz="1700" kern="1200" dirty="0" smtClean="0"/>
            <a:t>…36</a:t>
          </a:r>
          <a:r>
            <a:rPr lang="zh-CN" altLang="en-US" sz="1700" kern="1200" dirty="0" smtClean="0"/>
            <a:t>家</a:t>
          </a:r>
          <a:endParaRPr lang="zh-CN" altLang="en-US" sz="1700" kern="1200" dirty="0"/>
        </a:p>
      </dsp:txBody>
      <dsp:txXfrm rot="-5400000">
        <a:off x="3304339" y="1183298"/>
        <a:ext cx="2369047" cy="960496"/>
      </dsp:txXfrm>
    </dsp:sp>
    <dsp:sp modelId="{3B35BDD8-A05D-47F6-BBEB-ADAEAC0A6F4E}">
      <dsp:nvSpPr>
        <dsp:cNvPr id="0" name=""/>
        <dsp:cNvSpPr/>
      </dsp:nvSpPr>
      <dsp:spPr>
        <a:xfrm>
          <a:off x="3810145" y="3156683"/>
          <a:ext cx="1637567" cy="114629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二次汇总</a:t>
          </a:r>
          <a:endParaRPr lang="zh-CN" altLang="en-US" sz="1800" kern="1200" dirty="0"/>
        </a:p>
      </dsp:txBody>
      <dsp:txXfrm rot="-5400000">
        <a:off x="4055781" y="3484196"/>
        <a:ext cx="1146297" cy="491270"/>
      </dsp:txXfrm>
    </dsp:sp>
    <dsp:sp modelId="{DD6E4B6C-423E-46C2-BEAA-E75ADB62E594}">
      <dsp:nvSpPr>
        <dsp:cNvPr id="0" name=""/>
        <dsp:cNvSpPr/>
      </dsp:nvSpPr>
      <dsp:spPr>
        <a:xfrm>
          <a:off x="1413672" y="446102"/>
          <a:ext cx="1064418" cy="23366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vert"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t>北京</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天津</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河北</a:t>
          </a:r>
          <a:endParaRPr lang="zh-CN" altLang="en-US" sz="1700" kern="1200" dirty="0"/>
        </a:p>
        <a:p>
          <a:pPr marL="171450" lvl="1" indent="-171450" algn="l" defTabSz="755650">
            <a:lnSpc>
              <a:spcPct val="90000"/>
            </a:lnSpc>
            <a:spcBef>
              <a:spcPct val="0"/>
            </a:spcBef>
            <a:spcAft>
              <a:spcPct val="15000"/>
            </a:spcAft>
            <a:buChar char="••"/>
          </a:pPr>
          <a:r>
            <a:rPr lang="en-US" altLang="zh-CN" sz="1700" kern="1200" dirty="0" smtClean="0"/>
            <a:t>…36</a:t>
          </a:r>
          <a:r>
            <a:rPr lang="zh-CN" altLang="en-US" sz="1700" kern="1200" dirty="0" smtClean="0"/>
            <a:t>家</a:t>
          </a:r>
          <a:endParaRPr lang="zh-CN" altLang="en-US" sz="1700" kern="1200" dirty="0"/>
        </a:p>
      </dsp:txBody>
      <dsp:txXfrm rot="-5400000">
        <a:off x="803513" y="1160183"/>
        <a:ext cx="2284737" cy="960496"/>
      </dsp:txXfrm>
    </dsp:sp>
    <dsp:sp modelId="{9885DA4D-7D5D-48A9-8E8D-05D0B6586510}">
      <dsp:nvSpPr>
        <dsp:cNvPr id="0" name=""/>
        <dsp:cNvSpPr/>
      </dsp:nvSpPr>
      <dsp:spPr>
        <a:xfrm>
          <a:off x="6269767" y="3247900"/>
          <a:ext cx="1637567" cy="114629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上传</a:t>
          </a:r>
          <a:endParaRPr lang="zh-CN" altLang="en-US" sz="1800" kern="1200" dirty="0"/>
        </a:p>
      </dsp:txBody>
      <dsp:txXfrm rot="-5400000">
        <a:off x="6515403" y="3575413"/>
        <a:ext cx="1146297" cy="491270"/>
      </dsp:txXfrm>
    </dsp:sp>
    <dsp:sp modelId="{2D9EFF44-4AA6-43FF-A6C3-2FDD5867AE7F}">
      <dsp:nvSpPr>
        <dsp:cNvPr id="0" name=""/>
        <dsp:cNvSpPr/>
      </dsp:nvSpPr>
      <dsp:spPr>
        <a:xfrm>
          <a:off x="6473771" y="446076"/>
          <a:ext cx="1064418" cy="240211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vert"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t>总公司</a:t>
          </a:r>
          <a:endParaRPr lang="zh-CN" altLang="en-US" sz="1700" kern="1200" dirty="0"/>
        </a:p>
      </dsp:txBody>
      <dsp:txXfrm rot="-5400000">
        <a:off x="5830905" y="1192864"/>
        <a:ext cx="2350150" cy="9604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E78D0-B047-4E6B-AAD1-73B978C0AC53}">
      <dsp:nvSpPr>
        <dsp:cNvPr id="0" name=""/>
        <dsp:cNvSpPr/>
      </dsp:nvSpPr>
      <dsp:spPr>
        <a:xfrm>
          <a:off x="1449392" y="1298600"/>
          <a:ext cx="1465257" cy="12810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zh-CN" altLang="en-US" sz="2200" kern="1200" dirty="0" smtClean="0"/>
            <a:t>一次</a:t>
          </a:r>
          <a:endParaRPr lang="en-US" altLang="zh-CN" sz="2200" kern="1200" dirty="0" smtClean="0"/>
        </a:p>
        <a:p>
          <a:pPr lvl="0" algn="ctr" defTabSz="977900">
            <a:lnSpc>
              <a:spcPct val="90000"/>
            </a:lnSpc>
            <a:spcBef>
              <a:spcPct val="0"/>
            </a:spcBef>
            <a:spcAft>
              <a:spcPct val="35000"/>
            </a:spcAft>
          </a:pPr>
          <a:r>
            <a:rPr lang="zh-CN" altLang="en-US" sz="2200" kern="1200" dirty="0" smtClean="0"/>
            <a:t>汇总</a:t>
          </a:r>
          <a:endParaRPr lang="zh-CN" altLang="en-US" sz="2200" kern="1200" dirty="0"/>
        </a:p>
      </dsp:txBody>
      <dsp:txXfrm>
        <a:off x="1511930" y="1361138"/>
        <a:ext cx="1340181" cy="1156011"/>
      </dsp:txXfrm>
    </dsp:sp>
    <dsp:sp modelId="{1C7432B5-57E1-4358-B311-3DFF12A775F5}">
      <dsp:nvSpPr>
        <dsp:cNvPr id="0" name=""/>
        <dsp:cNvSpPr/>
      </dsp:nvSpPr>
      <dsp:spPr>
        <a:xfrm rot="20570765">
          <a:off x="2874214" y="1444900"/>
          <a:ext cx="1818011" cy="0"/>
        </a:xfrm>
        <a:custGeom>
          <a:avLst/>
          <a:gdLst/>
          <a:ahLst/>
          <a:cxnLst/>
          <a:rect l="0" t="0" r="0" b="0"/>
          <a:pathLst>
            <a:path>
              <a:moveTo>
                <a:pt x="0" y="0"/>
              </a:moveTo>
              <a:lnTo>
                <a:pt x="181801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01C74-C6A6-4365-A393-0CF94C7650FE}">
      <dsp:nvSpPr>
        <dsp:cNvPr id="0" name=""/>
        <dsp:cNvSpPr/>
      </dsp:nvSpPr>
      <dsp:spPr>
        <a:xfrm>
          <a:off x="4097384" y="267080"/>
          <a:ext cx="4056024" cy="9097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zh-CN" altLang="en-US" sz="2200" kern="1200" dirty="0" smtClean="0"/>
            <a:t>短险</a:t>
          </a:r>
          <a:r>
            <a:rPr lang="en-US" altLang="zh-CN" sz="2200" kern="1200" dirty="0" err="1" smtClean="0"/>
            <a:t>dx_cube_frep_fact_cur_real</a:t>
          </a:r>
          <a:endParaRPr lang="zh-CN" altLang="en-US" sz="2200" kern="1200" dirty="0"/>
        </a:p>
      </dsp:txBody>
      <dsp:txXfrm>
        <a:off x="4141793" y="311489"/>
        <a:ext cx="3967206" cy="820900"/>
      </dsp:txXfrm>
    </dsp:sp>
    <dsp:sp modelId="{BD4CEA20-4A62-4C91-9660-F1BDE5CAA485}">
      <dsp:nvSpPr>
        <dsp:cNvPr id="0" name=""/>
        <dsp:cNvSpPr/>
      </dsp:nvSpPr>
      <dsp:spPr>
        <a:xfrm rot="886191">
          <a:off x="2887642" y="2340676"/>
          <a:ext cx="1634731" cy="0"/>
        </a:xfrm>
        <a:custGeom>
          <a:avLst/>
          <a:gdLst/>
          <a:ahLst/>
          <a:cxnLst/>
          <a:rect l="0" t="0" r="0" b="0"/>
          <a:pathLst>
            <a:path>
              <a:moveTo>
                <a:pt x="0" y="0"/>
              </a:moveTo>
              <a:lnTo>
                <a:pt x="163473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622C2A-6695-4BCE-B270-3C915408D890}">
      <dsp:nvSpPr>
        <dsp:cNvPr id="0" name=""/>
        <dsp:cNvSpPr/>
      </dsp:nvSpPr>
      <dsp:spPr>
        <a:xfrm>
          <a:off x="4152902" y="2549053"/>
          <a:ext cx="4135425" cy="9097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1022350">
            <a:lnSpc>
              <a:spcPct val="90000"/>
            </a:lnSpc>
            <a:spcBef>
              <a:spcPct val="0"/>
            </a:spcBef>
            <a:spcAft>
              <a:spcPct val="35000"/>
            </a:spcAft>
          </a:pPr>
          <a:r>
            <a:rPr lang="zh-CN" altLang="en-US" sz="2300" kern="1200" dirty="0" smtClean="0"/>
            <a:t>八版</a:t>
          </a:r>
          <a:r>
            <a:rPr lang="en-US" altLang="zh-CN" sz="2300" kern="1200" dirty="0" smtClean="0"/>
            <a:t>v8_cube_frep_fact_cur_real</a:t>
          </a:r>
          <a:endParaRPr lang="zh-CN" altLang="en-US" sz="2300" kern="1200" dirty="0"/>
        </a:p>
      </dsp:txBody>
      <dsp:txXfrm>
        <a:off x="4197311" y="2593462"/>
        <a:ext cx="4046607" cy="820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C6940-419C-1849-8FF9-C15A6CD74417}">
      <dsp:nvSpPr>
        <dsp:cNvPr id="0" name=""/>
        <dsp:cNvSpPr/>
      </dsp:nvSpPr>
      <dsp:spPr>
        <a:xfrm>
          <a:off x="2639150" y="2252817"/>
          <a:ext cx="1452698" cy="1452698"/>
        </a:xfrm>
        <a:prstGeom prst="roundRect">
          <a:avLst/>
        </a:prstGeom>
        <a:solidFill>
          <a:srgbClr val="0099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1280" tIns="81280" rIns="81280" bIns="81280" numCol="1" spcCol="1270" anchor="ctr" anchorCtr="0">
          <a:noAutofit/>
        </a:bodyPr>
        <a:lstStyle/>
        <a:p>
          <a:pPr lvl="0" algn="ctr" defTabSz="1422400">
            <a:lnSpc>
              <a:spcPct val="90000"/>
            </a:lnSpc>
            <a:spcBef>
              <a:spcPct val="0"/>
            </a:spcBef>
            <a:spcAft>
              <a:spcPct val="35000"/>
            </a:spcAft>
          </a:pPr>
          <a:r>
            <a:rPr lang="zh-CN" altLang="en-US" sz="3200" kern="1200" dirty="0" smtClean="0"/>
            <a:t>去信任化</a:t>
          </a:r>
          <a:endParaRPr lang="zh-CN" altLang="en-US" sz="3200" kern="1200" dirty="0"/>
        </a:p>
      </dsp:txBody>
      <dsp:txXfrm>
        <a:off x="2710065" y="2323732"/>
        <a:ext cx="1310868" cy="1310868"/>
      </dsp:txXfrm>
    </dsp:sp>
    <dsp:sp modelId="{C9E318F5-709B-8045-B16E-EA253E96CA35}">
      <dsp:nvSpPr>
        <dsp:cNvPr id="0" name=""/>
        <dsp:cNvSpPr/>
      </dsp:nvSpPr>
      <dsp:spPr>
        <a:xfrm rot="16200000">
          <a:off x="3020562" y="1907879"/>
          <a:ext cx="689875" cy="0"/>
        </a:xfrm>
        <a:custGeom>
          <a:avLst/>
          <a:gdLst/>
          <a:ahLst/>
          <a:cxnLst/>
          <a:rect l="0" t="0" r="0" b="0"/>
          <a:pathLst>
            <a:path>
              <a:moveTo>
                <a:pt x="0" y="0"/>
              </a:moveTo>
              <a:lnTo>
                <a:pt x="689875"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F6172C4-5287-1449-9220-F96C09D43E28}">
      <dsp:nvSpPr>
        <dsp:cNvPr id="0" name=""/>
        <dsp:cNvSpPr/>
      </dsp:nvSpPr>
      <dsp:spPr>
        <a:xfrm>
          <a:off x="2878846" y="589634"/>
          <a:ext cx="973307" cy="973307"/>
        </a:xfrm>
        <a:prstGeom prst="roundRect">
          <a:avLst/>
        </a:prstGeom>
        <a:solidFill>
          <a:srgbClr val="0099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zh-CN" altLang="en-US" sz="2000" kern="1200" dirty="0" smtClean="0"/>
            <a:t>去中心化</a:t>
          </a:r>
          <a:endParaRPr lang="zh-CN" altLang="en-US" sz="2000" kern="1200" dirty="0"/>
        </a:p>
      </dsp:txBody>
      <dsp:txXfrm>
        <a:off x="2926359" y="637147"/>
        <a:ext cx="878281" cy="878281"/>
      </dsp:txXfrm>
    </dsp:sp>
    <dsp:sp modelId="{416119F9-CE6C-C04E-A6C3-DA5C3D2590F0}">
      <dsp:nvSpPr>
        <dsp:cNvPr id="0" name=""/>
        <dsp:cNvSpPr/>
      </dsp:nvSpPr>
      <dsp:spPr>
        <a:xfrm rot="1800000">
          <a:off x="4036158" y="3606363"/>
          <a:ext cx="831355" cy="0"/>
        </a:xfrm>
        <a:custGeom>
          <a:avLst/>
          <a:gdLst/>
          <a:ahLst/>
          <a:cxnLst/>
          <a:rect l="0" t="0" r="0" b="0"/>
          <a:pathLst>
            <a:path>
              <a:moveTo>
                <a:pt x="0" y="0"/>
              </a:moveTo>
              <a:lnTo>
                <a:pt x="831355"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7273A9D-88CE-B044-A14D-76275E3AE72C}">
      <dsp:nvSpPr>
        <dsp:cNvPr id="0" name=""/>
        <dsp:cNvSpPr/>
      </dsp:nvSpPr>
      <dsp:spPr>
        <a:xfrm>
          <a:off x="4811823" y="3608517"/>
          <a:ext cx="973307" cy="973307"/>
        </a:xfrm>
        <a:prstGeom prst="roundRect">
          <a:avLst/>
        </a:prstGeom>
        <a:solidFill>
          <a:srgbClr val="0099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zh-CN" altLang="en-US" sz="2000" kern="1200" dirty="0" smtClean="0"/>
            <a:t>安全数据库</a:t>
          </a:r>
          <a:endParaRPr lang="zh-CN" altLang="en-US" sz="2000" kern="1200" dirty="0"/>
        </a:p>
      </dsp:txBody>
      <dsp:txXfrm>
        <a:off x="4859336" y="3656030"/>
        <a:ext cx="878281" cy="878281"/>
      </dsp:txXfrm>
    </dsp:sp>
    <dsp:sp modelId="{82AF5AB7-B1A3-2049-B7B5-4BA85E76FAF2}">
      <dsp:nvSpPr>
        <dsp:cNvPr id="0" name=""/>
        <dsp:cNvSpPr/>
      </dsp:nvSpPr>
      <dsp:spPr>
        <a:xfrm rot="9000000">
          <a:off x="1863485" y="3606363"/>
          <a:ext cx="831355" cy="0"/>
        </a:xfrm>
        <a:custGeom>
          <a:avLst/>
          <a:gdLst/>
          <a:ahLst/>
          <a:cxnLst/>
          <a:rect l="0" t="0" r="0" b="0"/>
          <a:pathLst>
            <a:path>
              <a:moveTo>
                <a:pt x="0" y="0"/>
              </a:moveTo>
              <a:lnTo>
                <a:pt x="831355"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B48D228-84B5-C244-A30E-DA7D677C4514}">
      <dsp:nvSpPr>
        <dsp:cNvPr id="0" name=""/>
        <dsp:cNvSpPr/>
      </dsp:nvSpPr>
      <dsp:spPr>
        <a:xfrm>
          <a:off x="945868" y="3608517"/>
          <a:ext cx="973307" cy="973307"/>
        </a:xfrm>
        <a:prstGeom prst="roundRect">
          <a:avLst/>
        </a:prstGeom>
        <a:solidFill>
          <a:srgbClr val="0099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zh-CN" altLang="en-US" sz="2000" kern="1200" dirty="0" smtClean="0"/>
            <a:t>集体维护</a:t>
          </a:r>
          <a:endParaRPr lang="zh-CN" altLang="en-US" sz="2000" kern="1200" dirty="0"/>
        </a:p>
      </dsp:txBody>
      <dsp:txXfrm>
        <a:off x="993381" y="3656030"/>
        <a:ext cx="878281" cy="8782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D9A3F-C7E5-594F-908D-204A27FD1BAB}">
      <dsp:nvSpPr>
        <dsp:cNvPr id="0" name=""/>
        <dsp:cNvSpPr/>
      </dsp:nvSpPr>
      <dsp:spPr>
        <a:xfrm>
          <a:off x="1003584" y="237743"/>
          <a:ext cx="3072384" cy="3072384"/>
        </a:xfrm>
        <a:prstGeom prst="pie">
          <a:avLst>
            <a:gd name="adj1" fmla="val 16200000"/>
            <a:gd name="adj2" fmla="val 180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t>一致性</a:t>
          </a:r>
          <a:endParaRPr lang="zh-CN" altLang="en-US" sz="2100" kern="1200" dirty="0"/>
        </a:p>
      </dsp:txBody>
      <dsp:txXfrm>
        <a:off x="2622804" y="888796"/>
        <a:ext cx="1097280" cy="914400"/>
      </dsp:txXfrm>
    </dsp:sp>
    <dsp:sp modelId="{3BC13CAE-AFA7-E746-A3E4-3ACE8D40B354}">
      <dsp:nvSpPr>
        <dsp:cNvPr id="0" name=""/>
        <dsp:cNvSpPr/>
      </dsp:nvSpPr>
      <dsp:spPr>
        <a:xfrm>
          <a:off x="940308" y="347471"/>
          <a:ext cx="3072384" cy="3072384"/>
        </a:xfrm>
        <a:prstGeom prst="pie">
          <a:avLst>
            <a:gd name="adj1" fmla="val 1800000"/>
            <a:gd name="adj2" fmla="val 900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t>可用性</a:t>
          </a:r>
          <a:endParaRPr lang="zh-CN" altLang="en-US" sz="2100" kern="1200" dirty="0"/>
        </a:p>
      </dsp:txBody>
      <dsp:txXfrm>
        <a:off x="1671828" y="2340864"/>
        <a:ext cx="1645920" cy="804672"/>
      </dsp:txXfrm>
    </dsp:sp>
    <dsp:sp modelId="{09D8DB16-6263-7242-AF45-344744868F3E}">
      <dsp:nvSpPr>
        <dsp:cNvPr id="0" name=""/>
        <dsp:cNvSpPr/>
      </dsp:nvSpPr>
      <dsp:spPr>
        <a:xfrm>
          <a:off x="877031" y="237743"/>
          <a:ext cx="3072384" cy="3072384"/>
        </a:xfrm>
        <a:prstGeom prst="pie">
          <a:avLst>
            <a:gd name="adj1" fmla="val 9000000"/>
            <a:gd name="adj2" fmla="val 1620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t>分区容忍度</a:t>
          </a:r>
          <a:endParaRPr lang="zh-CN" altLang="en-US" sz="2100" kern="1200" dirty="0"/>
        </a:p>
      </dsp:txBody>
      <dsp:txXfrm>
        <a:off x="1232915" y="888796"/>
        <a:ext cx="1097280" cy="914400"/>
      </dsp:txXfrm>
    </dsp:sp>
    <dsp:sp modelId="{18FA32CA-CF49-FC42-B0AE-6F8FD63ADAA5}">
      <dsp:nvSpPr>
        <dsp:cNvPr id="0" name=""/>
        <dsp:cNvSpPr/>
      </dsp:nvSpPr>
      <dsp:spPr>
        <a:xfrm>
          <a:off x="813642" y="47548"/>
          <a:ext cx="3452774" cy="3452774"/>
        </a:xfrm>
        <a:prstGeom prst="circularArrow">
          <a:avLst>
            <a:gd name="adj1" fmla="val 5085"/>
            <a:gd name="adj2" fmla="val 327528"/>
            <a:gd name="adj3" fmla="val 1472472"/>
            <a:gd name="adj4" fmla="val 16199432"/>
            <a:gd name="adj5" fmla="val 5932"/>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D0505B9-83E1-414D-B529-E77BA854DBB1}">
      <dsp:nvSpPr>
        <dsp:cNvPr id="0" name=""/>
        <dsp:cNvSpPr/>
      </dsp:nvSpPr>
      <dsp:spPr>
        <a:xfrm>
          <a:off x="750112" y="157082"/>
          <a:ext cx="3452774" cy="3452774"/>
        </a:xfrm>
        <a:prstGeom prst="circularArrow">
          <a:avLst>
            <a:gd name="adj1" fmla="val 5085"/>
            <a:gd name="adj2" fmla="val 327528"/>
            <a:gd name="adj3" fmla="val 8671970"/>
            <a:gd name="adj4" fmla="val 1800502"/>
            <a:gd name="adj5" fmla="val 5932"/>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AE769DC-B53B-0F4B-9410-34558BB21C06}">
      <dsp:nvSpPr>
        <dsp:cNvPr id="0" name=""/>
        <dsp:cNvSpPr/>
      </dsp:nvSpPr>
      <dsp:spPr>
        <a:xfrm>
          <a:off x="686582" y="47548"/>
          <a:ext cx="3452774" cy="3452774"/>
        </a:xfrm>
        <a:prstGeom prst="circularArrow">
          <a:avLst>
            <a:gd name="adj1" fmla="val 5085"/>
            <a:gd name="adj2" fmla="val 327528"/>
            <a:gd name="adj3" fmla="val 15873039"/>
            <a:gd name="adj4" fmla="val 9000000"/>
            <a:gd name="adj5" fmla="val 5932"/>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F1C674-0332-4DE2-91BD-8B3A3A267F22}" type="datetimeFigureOut">
              <a:rPr lang="zh-CN" altLang="en-US" smtClean="0"/>
              <a:t>2018/1/9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FBBDC2-9211-4D0A-B216-04D5A0D713B9}" type="slidenum">
              <a:rPr lang="zh-CN" altLang="en-US" smtClean="0"/>
              <a:t>‹#›</a:t>
            </a:fld>
            <a:endParaRPr lang="zh-CN" altLang="en-US"/>
          </a:p>
        </p:txBody>
      </p:sp>
    </p:spTree>
    <p:extLst>
      <p:ext uri="{BB962C8B-B14F-4D97-AF65-F5344CB8AC3E}">
        <p14:creationId xmlns:p14="http://schemas.microsoft.com/office/powerpoint/2010/main" val="12029923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DAD5EE-4FA0-470C-AF05-82D69A6CB297}" type="datetimeFigureOut">
              <a:rPr lang="zh-CN" altLang="en-US" smtClean="0"/>
              <a:t>2018/1/9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A0A6DE-E304-4A66-8056-7F10038623AA}" type="slidenum">
              <a:rPr lang="zh-CN" altLang="en-US" smtClean="0"/>
              <a:t>‹#›</a:t>
            </a:fld>
            <a:endParaRPr lang="zh-CN" altLang="en-US"/>
          </a:p>
        </p:txBody>
      </p:sp>
    </p:spTree>
    <p:extLst>
      <p:ext uri="{BB962C8B-B14F-4D97-AF65-F5344CB8AC3E}">
        <p14:creationId xmlns:p14="http://schemas.microsoft.com/office/powerpoint/2010/main" val="1681439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jingzhi.funds.hexun.com/160636.shtm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renwu.hexun.com/figure_2363.s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2</a:t>
            </a:fld>
            <a:endParaRPr lang="zh-CN" altLang="en-US"/>
          </a:p>
        </p:txBody>
      </p:sp>
    </p:spTree>
    <p:extLst>
      <p:ext uri="{BB962C8B-B14F-4D97-AF65-F5344CB8AC3E}">
        <p14:creationId xmlns:p14="http://schemas.microsoft.com/office/powerpoint/2010/main" val="1712252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altLang="zh-CN" sz="1200" u="none" kern="1200" baseline="0" dirty="0" err="1" smtClean="0">
                <a:solidFill>
                  <a:schemeClr val="tx1"/>
                </a:solidFill>
                <a:latin typeface="+mn-lt"/>
                <a:ea typeface="+mn-ea"/>
                <a:cs typeface="+mn-cs"/>
              </a:rPr>
              <a:t>Paxos</a:t>
            </a:r>
            <a:r>
              <a:rPr lang="zh-CN" altLang="pt-BR" sz="1200" u="none" kern="1200" baseline="0" dirty="0" smtClean="0">
                <a:solidFill>
                  <a:schemeClr val="tx1"/>
                </a:solidFill>
                <a:latin typeface="+mn-lt"/>
                <a:ea typeface="+mn-ea"/>
                <a:cs typeface="+mn-cs"/>
              </a:rPr>
              <a:t>（</a:t>
            </a:r>
            <a:r>
              <a:rPr lang="pt-BR" altLang="zh-CN" sz="1200" u="none" kern="1200" baseline="0" dirty="0" err="1" smtClean="0">
                <a:solidFill>
                  <a:schemeClr val="tx1"/>
                </a:solidFill>
                <a:latin typeface="+mn-lt"/>
                <a:ea typeface="+mn-ea"/>
                <a:cs typeface="+mn-cs"/>
              </a:rPr>
              <a:t>Raft</a:t>
            </a:r>
            <a:r>
              <a:rPr lang="zh-CN" altLang="pt-BR" sz="1200" u="none" kern="1200" baseline="0" dirty="0" smtClean="0">
                <a:solidFill>
                  <a:schemeClr val="tx1"/>
                </a:solidFill>
                <a:latin typeface="+mn-lt"/>
                <a:ea typeface="+mn-ea"/>
                <a:cs typeface="+mn-cs"/>
              </a:rPr>
              <a:t>）</a:t>
            </a:r>
          </a:p>
          <a:p>
            <a:r>
              <a:rPr lang="en-US" altLang="zh-CN" sz="1200" u="none" kern="1200" baseline="0" dirty="0" smtClean="0">
                <a:solidFill>
                  <a:schemeClr val="tx1"/>
                </a:solidFill>
                <a:latin typeface="+mn-lt"/>
                <a:ea typeface="+mn-ea"/>
                <a:cs typeface="+mn-cs"/>
              </a:rPr>
              <a:t>BFT</a:t>
            </a:r>
          </a:p>
          <a:p>
            <a:r>
              <a:rPr lang="en-US" altLang="zh-CN" sz="1200" u="none" kern="1200" baseline="0" dirty="0" smtClean="0">
                <a:solidFill>
                  <a:schemeClr val="tx1"/>
                </a:solidFill>
                <a:latin typeface="+mn-lt"/>
                <a:ea typeface="+mn-ea"/>
                <a:cs typeface="+mn-cs"/>
              </a:rPr>
              <a:t>POX</a:t>
            </a:r>
          </a:p>
          <a:p>
            <a:endParaRPr lang="en-US" altLang="zh-CN" sz="1200" u="none" kern="1200" baseline="0" dirty="0" smtClean="0">
              <a:solidFill>
                <a:schemeClr val="tx1"/>
              </a:solidFill>
              <a:latin typeface="+mn-lt"/>
              <a:ea typeface="+mn-ea"/>
              <a:cs typeface="+mn-cs"/>
            </a:endParaRPr>
          </a:p>
          <a:p>
            <a:r>
              <a:rPr lang="zh-CN" altLang="en-US" sz="1200" dirty="0" smtClean="0"/>
              <a:t>实质：分布式计算系统不可能同时确保一致性（</a:t>
            </a:r>
            <a:r>
              <a:rPr lang="en-US" altLang="zh-CN" sz="1200" dirty="0" smtClean="0"/>
              <a:t>Consistency</a:t>
            </a:r>
            <a:r>
              <a:rPr lang="zh-CN" altLang="en-US" sz="1200" dirty="0" smtClean="0"/>
              <a:t>）、可用性（</a:t>
            </a:r>
            <a:r>
              <a:rPr lang="en-US" altLang="zh-CN" sz="1200" dirty="0" err="1" smtClean="0"/>
              <a:t>Availablity</a:t>
            </a:r>
            <a:r>
              <a:rPr lang="zh-CN" altLang="en-US" sz="1200" dirty="0" smtClean="0"/>
              <a:t>）和分区容忍性（</a:t>
            </a:r>
            <a:r>
              <a:rPr lang="en-US" altLang="zh-CN" sz="1200" dirty="0" smtClean="0"/>
              <a:t>Partition</a:t>
            </a:r>
            <a:r>
              <a:rPr lang="zh-CN" altLang="en-US" sz="1200" dirty="0" smtClean="0"/>
              <a:t>），所以我们需要在这三点中找到一个平衡。</a:t>
            </a:r>
            <a:endParaRPr lang="zh-CN" altLang="en-US" dirty="0" smtClean="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19</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遗憾的是，目前已知的同态加密技术需要消耗大量的计算时间，还远达不到实用的水平。</a:t>
            </a:r>
            <a:endParaRPr lang="en-US" altLang="en-US" sz="1200" dirty="0" smtClean="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20</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根据参与者的不同，分为公有链、联盟链和私有链。</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目前来看，公有链将会更多的吸引社区和媒体的眼球，但更多的商业价值应该在联盟链和私有链上。</a:t>
            </a:r>
            <a:endParaRPr lang="en-US" altLang="zh-CN" sz="1200" dirty="0" smtClean="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21</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Hyperledger </a:t>
            </a:r>
            <a:r>
              <a:rPr lang="zh-CN" altLang="en-US" dirty="0" smtClean="0"/>
              <a:t>项目是开源界面向开放、标准区块链技术的首个重要探索，在 </a:t>
            </a:r>
            <a:r>
              <a:rPr lang="en-US" altLang="zh-CN" dirty="0" smtClean="0"/>
              <a:t>Linux </a:t>
            </a:r>
            <a:r>
              <a:rPr lang="zh-CN" altLang="en-US" dirty="0" smtClean="0"/>
              <a:t>基金会的支持下，吸引了众多科技和金融巨头的参与。</a:t>
            </a:r>
          </a:p>
          <a:p>
            <a:r>
              <a:rPr kumimoji="1" lang="en-US" altLang="zh-CN" dirty="0" smtClean="0"/>
              <a:t>2015 </a:t>
            </a:r>
            <a:r>
              <a:rPr kumimoji="1" lang="zh-CN" altLang="en-US" dirty="0" smtClean="0"/>
              <a:t>年 </a:t>
            </a:r>
            <a:r>
              <a:rPr kumimoji="1" lang="en-US" altLang="zh-CN" dirty="0" smtClean="0"/>
              <a:t>12 </a:t>
            </a:r>
            <a:r>
              <a:rPr kumimoji="1" lang="zh-CN" altLang="en-US" dirty="0" smtClean="0"/>
              <a:t>月，</a:t>
            </a:r>
            <a:r>
              <a:rPr kumimoji="1" lang="en-US" altLang="zh-CN" dirty="0" smtClean="0"/>
              <a:t>Linux </a:t>
            </a:r>
            <a:r>
              <a:rPr kumimoji="1" lang="zh-CN" altLang="en-US" dirty="0" smtClean="0"/>
              <a:t>基金 会牵头，联合 </a:t>
            </a:r>
            <a:r>
              <a:rPr kumimoji="1" lang="en-US" altLang="zh-CN" dirty="0" smtClean="0"/>
              <a:t>30 </a:t>
            </a:r>
            <a:r>
              <a:rPr kumimoji="1" lang="zh-CN" altLang="en-US" dirty="0" smtClean="0"/>
              <a:t>家初始成员（包括 </a:t>
            </a:r>
            <a:r>
              <a:rPr kumimoji="1" lang="en-US" altLang="zh-CN" dirty="0" smtClean="0"/>
              <a:t>IBM</a:t>
            </a:r>
            <a:r>
              <a:rPr kumimoji="1" lang="zh-CN" altLang="en-US" dirty="0" smtClean="0"/>
              <a:t>、</a:t>
            </a:r>
            <a:r>
              <a:rPr kumimoji="1" lang="en-US" altLang="zh-CN" dirty="0" smtClean="0"/>
              <a:t>Accenture</a:t>
            </a:r>
            <a:r>
              <a:rPr kumimoji="1" lang="zh-CN" altLang="en-US" dirty="0" smtClean="0"/>
              <a:t>、</a:t>
            </a:r>
            <a:r>
              <a:rPr kumimoji="1" lang="en-US" altLang="zh-CN" dirty="0" smtClean="0"/>
              <a:t>Intel</a:t>
            </a:r>
            <a:r>
              <a:rPr kumimoji="1" lang="zh-CN" altLang="en-US" dirty="0" smtClean="0"/>
              <a:t>、</a:t>
            </a:r>
            <a:r>
              <a:rPr kumimoji="1" lang="en-US" altLang="zh-CN" dirty="0" err="1" smtClean="0"/>
              <a:t>J.P.Morgan</a:t>
            </a:r>
            <a:r>
              <a:rPr kumimoji="1" lang="zh-CN" altLang="en-US" dirty="0" smtClean="0"/>
              <a:t>、</a:t>
            </a:r>
            <a:r>
              <a:rPr kumimoji="1" lang="en-US" altLang="zh-CN" dirty="0" smtClean="0"/>
              <a:t>R3</a:t>
            </a:r>
            <a:r>
              <a:rPr kumimoji="1" lang="zh-CN" altLang="en-US" dirty="0" smtClean="0"/>
              <a:t>、</a:t>
            </a:r>
            <a:r>
              <a:rPr kumimoji="1" lang="en-US" altLang="zh-CN" dirty="0" smtClean="0"/>
              <a:t>DAH</a:t>
            </a:r>
            <a:r>
              <a:rPr kumimoji="1" lang="zh-CN" altLang="en-US" dirty="0" smtClean="0"/>
              <a:t>、</a:t>
            </a:r>
            <a:r>
              <a:rPr kumimoji="1" lang="en-US" altLang="zh-CN" dirty="0" smtClean="0"/>
              <a:t>DTCC</a:t>
            </a:r>
            <a:r>
              <a:rPr kumimoji="1" lang="zh-CN" altLang="en-US" dirty="0" smtClean="0"/>
              <a:t>、</a:t>
            </a:r>
            <a:r>
              <a:rPr kumimoji="1" lang="en-US" altLang="zh-CN" dirty="0" smtClean="0"/>
              <a:t>FUJITSU</a:t>
            </a:r>
            <a:r>
              <a:rPr kumimoji="1" lang="zh-CN" altLang="en-US" dirty="0" smtClean="0"/>
              <a:t>、</a:t>
            </a:r>
            <a:r>
              <a:rPr kumimoji="1" lang="en-US" altLang="zh-CN" dirty="0" smtClean="0"/>
              <a:t>HITACHI</a:t>
            </a:r>
            <a:r>
              <a:rPr kumimoji="1" lang="zh-CN" altLang="en-US" dirty="0" smtClean="0"/>
              <a:t>、</a:t>
            </a:r>
            <a:r>
              <a:rPr kumimoji="1" lang="en-US" altLang="zh-CN" dirty="0" smtClean="0"/>
              <a:t>SWIFT</a:t>
            </a:r>
            <a:r>
              <a:rPr kumimoji="1" lang="zh-CN" altLang="en-US" dirty="0" smtClean="0"/>
              <a:t>、</a:t>
            </a:r>
            <a:r>
              <a:rPr kumimoji="1" lang="en-US" altLang="zh-CN" dirty="0" smtClean="0"/>
              <a:t>Cisco </a:t>
            </a:r>
            <a:r>
              <a:rPr kumimoji="1" lang="zh-CN" altLang="en-US" dirty="0" smtClean="0"/>
              <a:t>等），共同 宣告 了 </a:t>
            </a:r>
            <a:r>
              <a:rPr kumimoji="1" lang="en-US" altLang="zh-CN" dirty="0" smtClean="0"/>
              <a:t>Hyperledger </a:t>
            </a:r>
            <a:r>
              <a:rPr kumimoji="1" lang="zh-CN" altLang="en-US" dirty="0" smtClean="0"/>
              <a:t>项目的成立。该项目试图打造一个透明、公开、去中心化的超级账本项目，作为区块链技术的开源规范和标准，让更多的应用能更容易的建立在区块链技术之上。目前已经有超过 </a:t>
            </a:r>
            <a:r>
              <a:rPr kumimoji="1" lang="en-US" altLang="zh-CN" dirty="0" smtClean="0"/>
              <a:t>80 </a:t>
            </a:r>
            <a:r>
              <a:rPr kumimoji="1" lang="zh-CN" altLang="en-US" dirty="0" smtClean="0"/>
              <a:t>家企业和机构（大部分均为各自行业的领导者）宣布加入 </a:t>
            </a:r>
            <a:r>
              <a:rPr kumimoji="1" lang="en-US" altLang="zh-CN" dirty="0" smtClean="0"/>
              <a:t>Hyperledger </a:t>
            </a:r>
            <a:r>
              <a:rPr kumimoji="1" lang="zh-CN" altLang="en-US" dirty="0" smtClean="0"/>
              <a:t>项目，目前包括 </a:t>
            </a:r>
            <a:r>
              <a:rPr kumimoji="1" lang="en-US" altLang="zh-CN" dirty="0" smtClean="0"/>
              <a:t>13 </a:t>
            </a:r>
            <a:r>
              <a:rPr kumimoji="1" lang="zh-CN" altLang="en-US" dirty="0" smtClean="0"/>
              <a:t>家来自中国的公司，包括艾亿新融旗下的艾亿数融科技公司（</a:t>
            </a:r>
            <a:r>
              <a:rPr kumimoji="1" lang="en-US" altLang="zh-CN" dirty="0" smtClean="0"/>
              <a:t>2016.05.19</a:t>
            </a:r>
            <a:r>
              <a:rPr kumimoji="1" lang="zh-CN" altLang="en-US" dirty="0" smtClean="0"/>
              <a:t>）、</a:t>
            </a:r>
            <a:r>
              <a:rPr kumimoji="1" lang="en-US" altLang="zh-CN" dirty="0" err="1" smtClean="0"/>
              <a:t>Onchain</a:t>
            </a:r>
            <a:r>
              <a:rPr kumimoji="1" lang="zh-CN" altLang="en-US" dirty="0" smtClean="0"/>
              <a:t>（</a:t>
            </a:r>
            <a:r>
              <a:rPr kumimoji="1" lang="en-US" altLang="zh-CN" dirty="0" smtClean="0"/>
              <a:t>2016.06.22</a:t>
            </a:r>
            <a:r>
              <a:rPr kumimoji="1" lang="zh-CN" altLang="en-US" dirty="0" smtClean="0"/>
              <a:t>）、比邻共赢（</a:t>
            </a:r>
            <a:r>
              <a:rPr kumimoji="1" lang="en-US" altLang="zh-CN" dirty="0" err="1" smtClean="0"/>
              <a:t>Belink</a:t>
            </a:r>
            <a:r>
              <a:rPr kumimoji="1" lang="zh-CN" altLang="en-US" dirty="0" smtClean="0"/>
              <a:t>）信息技术有限公司（</a:t>
            </a:r>
            <a:r>
              <a:rPr kumimoji="1" lang="en-US" altLang="zh-CN" dirty="0" smtClean="0"/>
              <a:t>2016.06.22</a:t>
            </a:r>
            <a:r>
              <a:rPr kumimoji="1" lang="zh-CN" altLang="en-US" dirty="0" smtClean="0"/>
              <a:t>）、</a:t>
            </a:r>
            <a:r>
              <a:rPr kumimoji="1" lang="en-US" altLang="zh-CN" dirty="0" err="1" smtClean="0"/>
              <a:t>BitSE</a:t>
            </a:r>
            <a:r>
              <a:rPr kumimoji="1" lang="zh-CN" altLang="en-US" dirty="0" smtClean="0"/>
              <a:t>（</a:t>
            </a:r>
            <a:r>
              <a:rPr kumimoji="1" lang="en-US" altLang="zh-CN" dirty="0" smtClean="0"/>
              <a:t>2016.06.22</a:t>
            </a:r>
            <a:r>
              <a:rPr kumimoji="1" lang="zh-CN" altLang="en-US" dirty="0" smtClean="0"/>
              <a:t>）、布比（</a:t>
            </a:r>
            <a:r>
              <a:rPr kumimoji="1" lang="en-US" altLang="zh-CN" dirty="0" smtClean="0"/>
              <a:t>2016.07.27</a:t>
            </a:r>
            <a:r>
              <a:rPr kumimoji="1" lang="zh-CN" altLang="en-US" dirty="0" smtClean="0"/>
              <a:t>）、三一重工（</a:t>
            </a:r>
            <a:r>
              <a:rPr kumimoji="1" lang="en-US" altLang="zh-CN" dirty="0" smtClean="0"/>
              <a:t>2016.08.30</a:t>
            </a:r>
            <a:r>
              <a:rPr kumimoji="1" lang="zh-CN" altLang="en-US" dirty="0" smtClean="0"/>
              <a:t>）等。</a:t>
            </a:r>
            <a:endParaRPr kumimoji="1" lang="en-US" altLang="zh-CN" dirty="0" smtClean="0"/>
          </a:p>
          <a:p>
            <a:endParaRPr kumimoji="1" lang="en-US" altLang="zh-CN" dirty="0" smtClean="0"/>
          </a:p>
          <a:p>
            <a:r>
              <a:rPr kumimoji="1" lang="en-US" altLang="zh-CN" dirty="0" smtClean="0"/>
              <a:t>33</a:t>
            </a:r>
            <a:r>
              <a:rPr kumimoji="1" lang="zh-CN" altLang="en-US" dirty="0" smtClean="0"/>
              <a:t>复杂美</a:t>
            </a:r>
            <a:r>
              <a:rPr kumimoji="1" lang="en-US" altLang="zh-CN" dirty="0" smtClean="0"/>
              <a:t>2008</a:t>
            </a:r>
            <a:r>
              <a:rPr kumimoji="1" lang="zh-CN" altLang="en-US" dirty="0" smtClean="0"/>
              <a:t>年开始研发交易所技术，</a:t>
            </a:r>
            <a:r>
              <a:rPr kumimoji="1" lang="en-US" altLang="zh-CN" dirty="0" smtClean="0"/>
              <a:t>2013</a:t>
            </a:r>
            <a:r>
              <a:rPr kumimoji="1" lang="zh-CN" altLang="en-US" dirty="0" smtClean="0"/>
              <a:t>年开始研究区块链技术。发展至今，区块链交易所相对成熟，撮合交易每秒并发可达</a:t>
            </a:r>
            <a:r>
              <a:rPr kumimoji="1" lang="en-US" altLang="zh-CN" dirty="0" smtClean="0"/>
              <a:t>200</a:t>
            </a:r>
            <a:r>
              <a:rPr kumimoji="1" lang="zh-CN" altLang="en-US" dirty="0" smtClean="0"/>
              <a:t>笔，并能升级到每秒数万笔，公司计划推广的区块链业务主要有：大宗商品交易所、票据交易所、股权债权交易所、产权交易所、供应链金融、集团清算或钱包系统。</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保全网利用区块链底层架构在隐私保护、防篡改、抗攻击方面的特点，首次在技术上实现了对电子数据真实性、唯一性与完整性的还原。通过与司法鉴定中心，公证处的深度合作，保全网首次使得区块链数据保全技术获得了司法实践的认可，打通了技术与实践的通道。</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保全网目前已和钉钉、千麦司法鉴定中心、美亚柏科、法大大、上上签、阿里云等建立合作，并在互联网金融、税务、银行、保险等领域完成案例落地。保全网将结合自身在中国司法、税务、金融、保险等领域的区块链应用开发经验，为超级账本项目提供国内落地的支持。</a:t>
            </a:r>
            <a:r>
              <a:rPr kumimoji="1" lang="en-US" altLang="zh-CN" dirty="0" smtClean="0"/>
              <a:t>9</a:t>
            </a:r>
            <a:r>
              <a:rPr kumimoji="1" lang="zh-CN" altLang="en-US" dirty="0" smtClean="0"/>
              <a:t>月</a:t>
            </a:r>
            <a:r>
              <a:rPr kumimoji="1" lang="en-US" altLang="zh-CN" dirty="0" smtClean="0"/>
              <a:t>29</a:t>
            </a:r>
            <a:r>
              <a:rPr kumimoji="1" lang="zh-CN" altLang="en-US" dirty="0" smtClean="0"/>
              <a:t>日，保全网还将与千麦司法鉴定中心联合发布首张区块链电子数据存证司法鉴定证书。</a:t>
            </a:r>
            <a:endParaRPr kumimoji="1" lang="en-US" altLang="zh-CN" dirty="0" smtClean="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24</a:t>
            </a:fld>
            <a:endParaRPr lang="zh-CN" altLang="en-US"/>
          </a:p>
        </p:txBody>
      </p:sp>
    </p:spTree>
    <p:extLst>
      <p:ext uri="{BB962C8B-B14F-4D97-AF65-F5344CB8AC3E}">
        <p14:creationId xmlns:p14="http://schemas.microsoft.com/office/powerpoint/2010/main" val="1433821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2014 </a:t>
            </a:r>
            <a:r>
              <a:rPr lang="zh-CN" altLang="en-US" sz="1200" kern="1200" dirty="0" smtClean="0">
                <a:solidFill>
                  <a:schemeClr val="tx1"/>
                </a:solidFill>
                <a:latin typeface="+mn-lt"/>
                <a:ea typeface="+mn-ea"/>
                <a:cs typeface="+mn-cs"/>
              </a:rPr>
              <a:t>年，以太坊项目开始众筹计划。</a:t>
            </a:r>
          </a:p>
          <a:p>
            <a:r>
              <a:rPr lang="en-US" altLang="zh-CN" sz="1200" kern="1200" dirty="0" smtClean="0">
                <a:solidFill>
                  <a:schemeClr val="tx1"/>
                </a:solidFill>
                <a:latin typeface="+mn-lt"/>
                <a:ea typeface="+mn-ea"/>
                <a:cs typeface="+mn-cs"/>
              </a:rPr>
              <a:t>2015 </a:t>
            </a:r>
            <a:r>
              <a:rPr lang="zh-CN" altLang="en-US" sz="1200" kern="1200" dirty="0" smtClean="0">
                <a:solidFill>
                  <a:schemeClr val="tx1"/>
                </a:solidFill>
                <a:latin typeface="+mn-lt"/>
                <a:ea typeface="+mn-ea"/>
                <a:cs typeface="+mn-cs"/>
              </a:rPr>
              <a:t>年 </a:t>
            </a:r>
            <a:r>
              <a:rPr lang="en-US" altLang="zh-CN" sz="1200" kern="1200" dirty="0" smtClean="0">
                <a:solidFill>
                  <a:schemeClr val="tx1"/>
                </a:solidFill>
                <a:latin typeface="+mn-lt"/>
                <a:ea typeface="+mn-ea"/>
                <a:cs typeface="+mn-cs"/>
              </a:rPr>
              <a:t>7 </a:t>
            </a:r>
            <a:r>
              <a:rPr lang="zh-CN" altLang="en-US" sz="1200" kern="1200" dirty="0" smtClean="0">
                <a:solidFill>
                  <a:schemeClr val="tx1"/>
                </a:solidFill>
                <a:latin typeface="+mn-lt"/>
                <a:ea typeface="+mn-ea"/>
                <a:cs typeface="+mn-cs"/>
              </a:rPr>
              <a:t>月，众筹完成，筹到价值 </a:t>
            </a:r>
            <a:r>
              <a:rPr lang="en-US" altLang="zh-CN" sz="1200" kern="1200" dirty="0" smtClean="0">
                <a:solidFill>
                  <a:schemeClr val="tx1"/>
                </a:solidFill>
                <a:latin typeface="+mn-lt"/>
                <a:ea typeface="+mn-ea"/>
                <a:cs typeface="+mn-cs"/>
              </a:rPr>
              <a:t>1800 </a:t>
            </a:r>
            <a:r>
              <a:rPr lang="zh-CN" altLang="en-US" sz="1200" kern="1200" dirty="0" smtClean="0">
                <a:solidFill>
                  <a:schemeClr val="tx1"/>
                </a:solidFill>
                <a:latin typeface="+mn-lt"/>
                <a:ea typeface="+mn-ea"/>
                <a:cs typeface="+mn-cs"/>
              </a:rPr>
              <a:t>万美金的比特币，第一阶段 </a:t>
            </a:r>
            <a:r>
              <a:rPr lang="en-US" altLang="zh-CN" sz="1200" kern="1200" dirty="0" smtClean="0">
                <a:solidFill>
                  <a:schemeClr val="tx1"/>
                </a:solidFill>
                <a:latin typeface="+mn-lt"/>
                <a:ea typeface="+mn-ea"/>
                <a:cs typeface="+mn-cs"/>
              </a:rPr>
              <a:t>Frontier </a:t>
            </a:r>
            <a:r>
              <a:rPr lang="zh-CN" altLang="en-US" sz="1200" kern="1200" dirty="0" smtClean="0">
                <a:solidFill>
                  <a:schemeClr val="tx1"/>
                </a:solidFill>
                <a:latin typeface="+mn-lt"/>
                <a:ea typeface="+mn-ea"/>
                <a:cs typeface="+mn-cs"/>
              </a:rPr>
              <a:t>发布，以太坊区块链网络正式上线。</a:t>
            </a:r>
          </a:p>
          <a:p>
            <a:r>
              <a:rPr lang="en-US" altLang="zh-CN" sz="1200" kern="1200" dirty="0" smtClean="0">
                <a:solidFill>
                  <a:schemeClr val="tx1"/>
                </a:solidFill>
                <a:latin typeface="+mn-lt"/>
                <a:ea typeface="+mn-ea"/>
                <a:cs typeface="+mn-cs"/>
              </a:rPr>
              <a:t>2016 </a:t>
            </a:r>
            <a:r>
              <a:rPr lang="zh-CN" altLang="en-US" sz="1200" kern="1200" dirty="0" smtClean="0">
                <a:solidFill>
                  <a:schemeClr val="tx1"/>
                </a:solidFill>
                <a:latin typeface="+mn-lt"/>
                <a:ea typeface="+mn-ea"/>
                <a:cs typeface="+mn-cs"/>
              </a:rPr>
              <a:t>年 </a:t>
            </a:r>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月，第二阶段 </a:t>
            </a:r>
            <a:r>
              <a:rPr lang="en-US" altLang="zh-CN" sz="1200" kern="1200" dirty="0" smtClean="0">
                <a:solidFill>
                  <a:schemeClr val="tx1"/>
                </a:solidFill>
                <a:latin typeface="+mn-lt"/>
                <a:ea typeface="+mn-ea"/>
                <a:cs typeface="+mn-cs"/>
              </a:rPr>
              <a:t>Homestead </a:t>
            </a:r>
            <a:r>
              <a:rPr lang="zh-CN" altLang="en-US" sz="1200" kern="1200" dirty="0" smtClean="0">
                <a:solidFill>
                  <a:schemeClr val="tx1"/>
                </a:solidFill>
                <a:latin typeface="+mn-lt"/>
                <a:ea typeface="+mn-ea"/>
                <a:cs typeface="+mn-cs"/>
              </a:rPr>
              <a:t>开始运行（区块数 </a:t>
            </a:r>
            <a:r>
              <a:rPr lang="en-US" altLang="zh-CN" sz="1200" kern="1200" dirty="0" smtClean="0">
                <a:solidFill>
                  <a:schemeClr val="tx1"/>
                </a:solidFill>
                <a:latin typeface="+mn-lt"/>
                <a:ea typeface="+mn-ea"/>
                <a:cs typeface="+mn-cs"/>
              </a:rPr>
              <a:t>1150000</a:t>
            </a:r>
            <a:r>
              <a:rPr lang="zh-CN" altLang="en-US" sz="1200" kern="1200" dirty="0" smtClean="0">
                <a:solidFill>
                  <a:schemeClr val="tx1"/>
                </a:solidFill>
                <a:latin typeface="+mn-lt"/>
                <a:ea typeface="+mn-ea"/>
                <a:cs typeface="+mn-cs"/>
              </a:rPr>
              <a:t>），主要改善了安全性。</a:t>
            </a:r>
          </a:p>
          <a:p>
            <a:r>
              <a:rPr lang="en-US" altLang="zh-TW" sz="1200" kern="1200" dirty="0" smtClean="0">
                <a:solidFill>
                  <a:schemeClr val="tx1"/>
                </a:solidFill>
                <a:latin typeface="+mn-lt"/>
                <a:ea typeface="+mn-ea"/>
                <a:cs typeface="+mn-cs"/>
              </a:rPr>
              <a:t>2016 </a:t>
            </a:r>
            <a:r>
              <a:rPr lang="zh-TW" altLang="en-US" sz="1200" kern="1200" dirty="0" smtClean="0">
                <a:solidFill>
                  <a:schemeClr val="tx1"/>
                </a:solidFill>
                <a:latin typeface="+mn-lt"/>
                <a:ea typeface="+mn-ea"/>
                <a:cs typeface="+mn-cs"/>
              </a:rPr>
              <a:t>年 </a:t>
            </a:r>
            <a:r>
              <a:rPr lang="en-US" altLang="zh-TW" sz="1200" kern="1200" dirty="0" smtClean="0">
                <a:solidFill>
                  <a:schemeClr val="tx1"/>
                </a:solidFill>
                <a:latin typeface="+mn-lt"/>
                <a:ea typeface="+mn-ea"/>
                <a:cs typeface="+mn-cs"/>
              </a:rPr>
              <a:t>3Q</a:t>
            </a:r>
            <a:r>
              <a:rPr lang="zh-TW" altLang="en-US" sz="1200" kern="1200" dirty="0" smtClean="0">
                <a:solidFill>
                  <a:schemeClr val="tx1"/>
                </a:solidFill>
                <a:latin typeface="+mn-lt"/>
                <a:ea typeface="+mn-ea"/>
                <a:cs typeface="+mn-cs"/>
              </a:rPr>
              <a:t>，发布 </a:t>
            </a:r>
            <a:r>
              <a:rPr lang="en-US" altLang="zh-TW" sz="1200" kern="1200" dirty="0" smtClean="0">
                <a:solidFill>
                  <a:schemeClr val="tx1"/>
                </a:solidFill>
                <a:latin typeface="+mn-lt"/>
                <a:ea typeface="+mn-ea"/>
                <a:cs typeface="+mn-cs"/>
              </a:rPr>
              <a:t>Metropolis</a:t>
            </a:r>
            <a:r>
              <a:rPr lang="zh-TW" altLang="en-US" sz="1200" kern="1200" dirty="0" smtClean="0">
                <a:solidFill>
                  <a:schemeClr val="tx1"/>
                </a:solidFill>
                <a:latin typeface="+mn-lt"/>
                <a:ea typeface="+mn-ea"/>
                <a:cs typeface="+mn-cs"/>
              </a:rPr>
              <a:t>；</a:t>
            </a:r>
            <a:endParaRPr lang="mr-IN" altLang="zh-CN" sz="1200" kern="1200" dirty="0" smtClean="0">
              <a:solidFill>
                <a:schemeClr val="tx1"/>
              </a:solidFill>
              <a:latin typeface="+mn-lt"/>
              <a:ea typeface="+mn-ea"/>
              <a:cs typeface="+mn-cs"/>
            </a:endParaRPr>
          </a:p>
          <a:p>
            <a:r>
              <a:rPr lang="en-US" altLang="zh-TW" sz="1200" kern="1200" dirty="0" smtClean="0">
                <a:solidFill>
                  <a:schemeClr val="tx1"/>
                </a:solidFill>
                <a:latin typeface="+mn-lt"/>
                <a:ea typeface="+mn-ea"/>
                <a:cs typeface="+mn-cs"/>
              </a:rPr>
              <a:t>2017 </a:t>
            </a:r>
            <a:r>
              <a:rPr lang="zh-TW" altLang="en-US" sz="1200" kern="1200" dirty="0" smtClean="0">
                <a:solidFill>
                  <a:schemeClr val="tx1"/>
                </a:solidFill>
                <a:latin typeface="+mn-lt"/>
                <a:ea typeface="+mn-ea"/>
                <a:cs typeface="+mn-cs"/>
              </a:rPr>
              <a:t>年 </a:t>
            </a:r>
            <a:r>
              <a:rPr lang="en-US" altLang="zh-TW" sz="1200" kern="1200" dirty="0" smtClean="0">
                <a:solidFill>
                  <a:schemeClr val="tx1"/>
                </a:solidFill>
                <a:latin typeface="+mn-lt"/>
                <a:ea typeface="+mn-ea"/>
                <a:cs typeface="+mn-cs"/>
              </a:rPr>
              <a:t>1Q</a:t>
            </a:r>
            <a:r>
              <a:rPr lang="zh-TW" altLang="en-US" sz="1200" kern="1200" dirty="0" smtClean="0">
                <a:solidFill>
                  <a:schemeClr val="tx1"/>
                </a:solidFill>
                <a:latin typeface="+mn-lt"/>
                <a:ea typeface="+mn-ea"/>
                <a:cs typeface="+mn-cs"/>
              </a:rPr>
              <a:t>，发布 </a:t>
            </a:r>
            <a:r>
              <a:rPr lang="en-US" altLang="zh-TW" sz="1200" kern="1200" dirty="0" smtClean="0">
                <a:solidFill>
                  <a:schemeClr val="tx1"/>
                </a:solidFill>
                <a:latin typeface="+mn-lt"/>
                <a:ea typeface="+mn-ea"/>
                <a:cs typeface="+mn-cs"/>
              </a:rPr>
              <a:t>Serenity</a:t>
            </a:r>
            <a:r>
              <a:rPr lang="zh-TW" altLang="en-US" sz="1200" kern="1200" dirty="0" smtClean="0">
                <a:solidFill>
                  <a:schemeClr val="tx1"/>
                </a:solidFill>
                <a:latin typeface="+mn-lt"/>
                <a:ea typeface="+mn-ea"/>
                <a:cs typeface="+mn-cs"/>
              </a:rPr>
              <a:t>，发布区块链的 </a:t>
            </a:r>
            <a:r>
              <a:rPr lang="en-US" altLang="zh-TW" sz="1200" kern="1200" dirty="0" err="1" smtClean="0">
                <a:solidFill>
                  <a:schemeClr val="tx1"/>
                </a:solidFill>
                <a:latin typeface="+mn-lt"/>
                <a:ea typeface="+mn-ea"/>
                <a:cs typeface="+mn-cs"/>
              </a:rPr>
              <a:t>PoS</a:t>
            </a:r>
            <a:r>
              <a:rPr lang="en-US" altLang="zh-TW" sz="1200" kern="1200" dirty="0" smtClean="0">
                <a:solidFill>
                  <a:schemeClr val="tx1"/>
                </a:solidFill>
                <a:latin typeface="+mn-lt"/>
                <a:ea typeface="+mn-ea"/>
                <a:cs typeface="+mn-cs"/>
              </a:rPr>
              <a:t> </a:t>
            </a:r>
            <a:r>
              <a:rPr lang="zh-TW" altLang="en-US" sz="1200" kern="1200" dirty="0" smtClean="0">
                <a:solidFill>
                  <a:schemeClr val="tx1"/>
                </a:solidFill>
                <a:latin typeface="+mn-lt"/>
                <a:ea typeface="+mn-ea"/>
                <a:cs typeface="+mn-cs"/>
              </a:rPr>
              <a:t>股权证明</a:t>
            </a:r>
            <a:r>
              <a:rPr lang="en-US" altLang="zh-TW" sz="1200" kern="1200" dirty="0" smtClean="0">
                <a:solidFill>
                  <a:schemeClr val="tx1"/>
                </a:solidFill>
                <a:latin typeface="+mn-lt"/>
                <a:ea typeface="+mn-ea"/>
                <a:cs typeface="+mn-cs"/>
              </a:rPr>
              <a:t>(Casper)</a:t>
            </a:r>
            <a:r>
              <a:rPr lang="zh-TW" altLang="en-US" sz="1200" kern="1200" dirty="0" smtClean="0">
                <a:solidFill>
                  <a:schemeClr val="tx1"/>
                </a:solidFill>
                <a:latin typeface="+mn-lt"/>
                <a:ea typeface="+mn-ea"/>
                <a:cs typeface="+mn-cs"/>
              </a:rPr>
              <a:t>版本。</a:t>
            </a:r>
            <a:endParaRPr lang="en-US" altLang="zh-TW" sz="1200" kern="1200" dirty="0" smtClean="0">
              <a:solidFill>
                <a:schemeClr val="tx1"/>
              </a:solidFill>
              <a:latin typeface="+mn-lt"/>
              <a:ea typeface="+mn-ea"/>
              <a:cs typeface="+mn-cs"/>
            </a:endParaRPr>
          </a:p>
          <a:p>
            <a:r>
              <a:rPr kumimoji="1" lang="zh-CN" altLang="en-US" sz="1200" kern="1200" dirty="0" smtClean="0">
                <a:solidFill>
                  <a:schemeClr val="tx1"/>
                </a:solidFill>
                <a:latin typeface="+mn-lt"/>
                <a:ea typeface="+mn-ea"/>
                <a:cs typeface="+mn-cs"/>
              </a:rPr>
              <a:t>特点如下：</a:t>
            </a:r>
            <a:endParaRPr kumimoji="1" lang="en-US" altLang="zh-CN" sz="1200" kern="1200" dirty="0" smtClean="0">
              <a:solidFill>
                <a:schemeClr val="tx1"/>
              </a:solidFill>
              <a:latin typeface="+mn-lt"/>
              <a:ea typeface="+mn-ea"/>
              <a:cs typeface="+mn-cs"/>
            </a:endParaRPr>
          </a:p>
          <a:p>
            <a:r>
              <a:rPr lang="zh-CN" altLang="en-US" dirty="0" smtClean="0"/>
              <a:t>单独为智能合约指定编程语言 </a:t>
            </a:r>
            <a:r>
              <a:rPr lang="en-US" altLang="zh-CN" dirty="0" smtClean="0"/>
              <a:t>Solidity</a:t>
            </a:r>
            <a:r>
              <a:rPr lang="zh-CN" altLang="en-US" dirty="0" smtClean="0"/>
              <a:t>；</a:t>
            </a:r>
          </a:p>
          <a:p>
            <a:r>
              <a:rPr lang="zh-CN" altLang="en-US" dirty="0" smtClean="0"/>
              <a:t>使用了内存需求较高的哈希函数：避免出现算力矿机；</a:t>
            </a:r>
          </a:p>
          <a:p>
            <a:r>
              <a:rPr lang="en-US" altLang="zh-CN" dirty="0" smtClean="0"/>
              <a:t>uncle </a:t>
            </a:r>
            <a:r>
              <a:rPr lang="zh-CN" altLang="en-US" dirty="0" smtClean="0"/>
              <a:t>块激励机制：降低矿池的优势，减少区块产生间隔为 </a:t>
            </a:r>
            <a:r>
              <a:rPr lang="en-US" altLang="zh-CN" dirty="0" smtClean="0"/>
              <a:t>15 </a:t>
            </a:r>
            <a:r>
              <a:rPr lang="zh-CN" altLang="en-US" dirty="0" smtClean="0"/>
              <a:t>秒；</a:t>
            </a:r>
          </a:p>
          <a:p>
            <a:r>
              <a:rPr lang="zh-CN" altLang="en-US" dirty="0" smtClean="0"/>
              <a:t>难度调整算法：一定的自动反馈机制；</a:t>
            </a:r>
          </a:p>
          <a:p>
            <a:r>
              <a:rPr lang="en-US" altLang="zh-CN" dirty="0" smtClean="0"/>
              <a:t>gas </a:t>
            </a:r>
            <a:r>
              <a:rPr lang="zh-CN" altLang="en-US" dirty="0" smtClean="0"/>
              <a:t>限制调整算法：限制代码执行指令数，避免循环攻击；</a:t>
            </a:r>
          </a:p>
          <a:p>
            <a:r>
              <a:rPr lang="zh-CN" altLang="en-US" dirty="0" smtClean="0"/>
              <a:t>记录当前状态的哈希树的根哈希值到区块：某些情形下实现轻量级客户端；</a:t>
            </a:r>
          </a:p>
          <a:p>
            <a:r>
              <a:rPr lang="zh-CN" altLang="en-US" dirty="0" smtClean="0"/>
              <a:t>为执行智能合约而设计的简化的虚拟机 </a:t>
            </a:r>
            <a:r>
              <a:rPr lang="en-US" altLang="zh-CN" dirty="0" smtClean="0"/>
              <a:t>EVM</a:t>
            </a:r>
            <a:r>
              <a:rPr lang="zh-CN" altLang="en-US" dirty="0" smtClean="0"/>
              <a:t>。</a:t>
            </a:r>
          </a:p>
          <a:p>
            <a:endParaRPr kumimoji="1" lang="zh-CN" altLang="en-US" dirty="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25</a:t>
            </a:fld>
            <a:endParaRPr lang="zh-CN" altLang="en-US"/>
          </a:p>
        </p:txBody>
      </p:sp>
    </p:spTree>
    <p:extLst>
      <p:ext uri="{BB962C8B-B14F-4D97-AF65-F5344CB8AC3E}">
        <p14:creationId xmlns:p14="http://schemas.microsoft.com/office/powerpoint/2010/main" val="143382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在分析一个公司的业务场景是否适合使用区块链技术时，可以考虑一下图中的流程图。</a:t>
            </a:r>
            <a:endParaRPr lang="zh-CN" altLang="en-US" dirty="0"/>
          </a:p>
        </p:txBody>
      </p:sp>
      <p:sp>
        <p:nvSpPr>
          <p:cNvPr id="4" name="灯片编号占位符 3"/>
          <p:cNvSpPr>
            <a:spLocks noGrp="1"/>
          </p:cNvSpPr>
          <p:nvPr>
            <p:ph type="sldNum" sz="quarter" idx="10"/>
          </p:nvPr>
        </p:nvSpPr>
        <p:spPr/>
        <p:txBody>
          <a:bodyPr/>
          <a:lstStyle/>
          <a:p>
            <a:fld id="{88A0A6DE-E304-4A66-8056-7F10038623AA}" type="slidenum">
              <a:rPr lang="zh-CN" altLang="en-US" smtClean="0"/>
              <a:t>28</a:t>
            </a:fld>
            <a:endParaRPr lang="zh-CN" altLang="en-US"/>
          </a:p>
        </p:txBody>
      </p:sp>
    </p:spTree>
    <p:extLst>
      <p:ext uri="{BB962C8B-B14F-4D97-AF65-F5344CB8AC3E}">
        <p14:creationId xmlns:p14="http://schemas.microsoft.com/office/powerpoint/2010/main" val="4276242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29</a:t>
            </a:fld>
            <a:endParaRPr lang="zh-CN" altLang="en-US"/>
          </a:p>
        </p:txBody>
      </p:sp>
    </p:spTree>
    <p:extLst>
      <p:ext uri="{BB962C8B-B14F-4D97-AF65-F5344CB8AC3E}">
        <p14:creationId xmlns:p14="http://schemas.microsoft.com/office/powerpoint/2010/main" val="1712252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37</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itchFamily="2" charset="2"/>
              <a:buChar char="Ø"/>
            </a:pPr>
            <a:r>
              <a:rPr lang="zh-CN" altLang="en-US" dirty="0" smtClean="0"/>
              <a:t>多方数据共享，确保保单真实性？</a:t>
            </a:r>
            <a:endParaRPr lang="en-US" altLang="zh-CN" dirty="0" smtClean="0"/>
          </a:p>
          <a:p>
            <a:pPr lvl="1"/>
            <a:r>
              <a:rPr lang="zh-CN" altLang="en-US" dirty="0" smtClean="0"/>
              <a:t>与传统保单相比较，并无太大优势，参与方也可以查询保单的真伪。</a:t>
            </a:r>
            <a:endParaRPr lang="en-US" altLang="zh-CN" dirty="0" smtClean="0"/>
          </a:p>
          <a:p>
            <a:pPr marL="285750" indent="-285750">
              <a:buFont typeface="Wingdings" pitchFamily="2" charset="2"/>
              <a:buChar char="Ø"/>
            </a:pPr>
            <a:r>
              <a:rPr lang="zh-CN" altLang="en-US" dirty="0" smtClean="0"/>
              <a:t>去除中间商环节，售价更便宜</a:t>
            </a:r>
            <a:endParaRPr lang="en-US" altLang="zh-CN" dirty="0" smtClean="0"/>
          </a:p>
          <a:p>
            <a:pPr lvl="1"/>
            <a:r>
              <a:rPr lang="zh-CN" altLang="en-US" dirty="0" smtClean="0"/>
              <a:t>去除中间商，同样失去了销售渠道，孰优孰劣亦未可知。</a:t>
            </a:r>
            <a:endParaRPr lang="en-US" altLang="zh-CN" dirty="0" smtClean="0"/>
          </a:p>
          <a:p>
            <a:pPr lvl="1"/>
            <a:r>
              <a:rPr lang="zh-CN" altLang="en-US" dirty="0" smtClean="0"/>
              <a:t>传统保单也可以去掉中间商。</a:t>
            </a:r>
            <a:endParaRPr lang="en-US" altLang="zh-CN" dirty="0" smtClean="0"/>
          </a:p>
          <a:p>
            <a:pPr marL="285750" indent="-285750">
              <a:buFont typeface="Wingdings" pitchFamily="2" charset="2"/>
              <a:buChar char="Ø"/>
            </a:pPr>
            <a:r>
              <a:rPr lang="zh-CN" altLang="en-US" dirty="0" smtClean="0"/>
              <a:t>保单自由流通，使用率更高</a:t>
            </a:r>
            <a:endParaRPr lang="en-US" altLang="zh-CN" dirty="0" smtClean="0"/>
          </a:p>
          <a:p>
            <a:pPr lvl="1"/>
            <a:r>
              <a:rPr lang="zh-CN" altLang="en-US" dirty="0" smtClean="0"/>
              <a:t>通过现有技术，传统保单也可实现电子化、移动端支持。</a:t>
            </a:r>
            <a:endParaRPr lang="en-US" altLang="zh-CN" dirty="0" smtClean="0"/>
          </a:p>
          <a:p>
            <a:pPr marL="171450" marR="0" lvl="1"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zh-CN" altLang="en-US" dirty="0" smtClean="0"/>
              <a:t>噱头？</a:t>
            </a:r>
            <a:endParaRPr lang="en-US" altLang="zh-CN" dirty="0" smtClean="0"/>
          </a:p>
          <a:p>
            <a:r>
              <a:rPr lang="en-US" altLang="zh-CN" baseline="0" dirty="0" smtClean="0"/>
              <a:t>      </a:t>
            </a:r>
            <a:r>
              <a:rPr lang="zh-CN" altLang="en-US" dirty="0" smtClean="0"/>
              <a:t>就航意险的特点而言，虽然采用区块链技术，但与现有技术、传统保单相较，并无明显亮点，貌似更多是一种噱头。</a:t>
            </a:r>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38</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交换风险协议：类似于交互保险制度，即没有法人实体，会员之间通过协议承诺承担彼此的风险损失。</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个体风险总额控制：例如单次互助金不超过若干元，从而避免了单个个体负担过重，并规避了偿付能力问题。</a:t>
            </a:r>
            <a:endParaRPr lang="zh-CN" altLang="en-US" dirty="0" smtClean="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39</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kern="0" dirty="0" smtClean="0"/>
              <a:t>数字货币最典型的就是比特币 ，比特币已经被欧美政府定义成大宗商品了，和黄金 、原油、大豆等一个概念了</a:t>
            </a:r>
          </a:p>
          <a:p>
            <a:endParaRPr lang="zh-CN" altLang="en-US" dirty="0"/>
          </a:p>
        </p:txBody>
      </p:sp>
      <p:sp>
        <p:nvSpPr>
          <p:cNvPr id="4" name="灯片编号占位符 3"/>
          <p:cNvSpPr>
            <a:spLocks noGrp="1"/>
          </p:cNvSpPr>
          <p:nvPr>
            <p:ph type="sldNum" sz="quarter" idx="10"/>
          </p:nvPr>
        </p:nvSpPr>
        <p:spPr/>
        <p:txBody>
          <a:bodyPr/>
          <a:lstStyle/>
          <a:p>
            <a:fld id="{88A0A6DE-E304-4A66-8056-7F10038623AA}" type="slidenum">
              <a:rPr lang="zh-CN" altLang="en-US" smtClean="0"/>
              <a:t>9</a:t>
            </a:fld>
            <a:endParaRPr lang="zh-CN" altLang="en-US"/>
          </a:p>
        </p:txBody>
      </p:sp>
    </p:spTree>
    <p:extLst>
      <p:ext uri="{BB962C8B-B14F-4D97-AF65-F5344CB8AC3E}">
        <p14:creationId xmlns:p14="http://schemas.microsoft.com/office/powerpoint/2010/main" val="617157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40</a:t>
            </a:fld>
            <a:endParaRPr lang="zh-CN" altLang="en-US"/>
          </a:p>
        </p:txBody>
      </p:sp>
    </p:spTree>
    <p:extLst>
      <p:ext uri="{BB962C8B-B14F-4D97-AF65-F5344CB8AC3E}">
        <p14:creationId xmlns:p14="http://schemas.microsoft.com/office/powerpoint/2010/main" val="1712252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全球最大的</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家银行正在研究使用区块链技术来实现跨国清算的全球统一标准。</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在国内</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23</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-24</a:t>
            </a:r>
            <a:r>
              <a:rPr lang="zh-CN" altLang="en-US" sz="1200" b="0" i="0" kern="1200" dirty="0" smtClean="0">
                <a:solidFill>
                  <a:schemeClr val="tx1"/>
                </a:solidFill>
                <a:effectLst/>
                <a:latin typeface="+mn-lt"/>
                <a:ea typeface="+mn-ea"/>
                <a:cs typeface="+mn-cs"/>
              </a:rPr>
              <a:t>日举行的区块链国际峰会上，微众银行副行长兼首席信息官马智涛透露，微众银行与华瑞银行联合开发了一套区块链应用系统，可用于两家银行微粒贷联合贷款的结算、清算。该系统已在</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月投入试运行，未来将与更多银行合作。</a:t>
            </a:r>
          </a:p>
          <a:p>
            <a:r>
              <a:rPr lang="zh-CN" altLang="en-US" sz="1200" b="0" i="0" kern="1200" dirty="0" smtClean="0">
                <a:solidFill>
                  <a:schemeClr val="tx1"/>
                </a:solidFill>
                <a:effectLst/>
                <a:latin typeface="+mn-lt"/>
                <a:ea typeface="+mn-ea"/>
                <a:cs typeface="+mn-cs"/>
              </a:rPr>
              <a:t>　　微粒贷是微众银行的领军产品，这是面向于个人的消费贷款，目前为止已经有超过一千万客户，发放了一千万笔贷款，发放金额也超过了一千亿元。</a:t>
            </a:r>
          </a:p>
          <a:p>
            <a:r>
              <a:rPr lang="zh-CN" altLang="en-US" sz="1200" b="0" i="0" kern="1200" dirty="0" smtClean="0">
                <a:solidFill>
                  <a:schemeClr val="tx1"/>
                </a:solidFill>
                <a:effectLst/>
                <a:latin typeface="+mn-lt"/>
                <a:ea typeface="+mn-ea"/>
                <a:cs typeface="+mn-cs"/>
              </a:rPr>
              <a:t>　　作为一家没有物理网点的</a:t>
            </a:r>
            <a:r>
              <a:rPr lang="zh-CN" altLang="en-US" sz="1200" b="0" i="0" u="none" strike="noStrike" kern="1200" dirty="0" smtClean="0">
                <a:solidFill>
                  <a:schemeClr val="tx1"/>
                </a:solidFill>
                <a:effectLst/>
                <a:latin typeface="+mn-lt"/>
                <a:ea typeface="+mn-ea"/>
                <a:cs typeface="+mn-cs"/>
                <a:hlinkClick r:id="rId3"/>
              </a:rPr>
              <a:t>互联网</a:t>
            </a:r>
            <a:r>
              <a:rPr lang="zh-CN" altLang="en-US" sz="1200" b="0" i="0" kern="1200" dirty="0" smtClean="0">
                <a:solidFill>
                  <a:schemeClr val="tx1"/>
                </a:solidFill>
                <a:effectLst/>
                <a:latin typeface="+mn-lt"/>
                <a:ea typeface="+mn-ea"/>
                <a:cs typeface="+mn-cs"/>
              </a:rPr>
              <a:t>银行，微众银行</a:t>
            </a:r>
            <a:r>
              <a:rPr lang="en-US" altLang="zh-CN" sz="1200" b="0" i="0" kern="1200" dirty="0" smtClean="0">
                <a:solidFill>
                  <a:schemeClr val="tx1"/>
                </a:solidFill>
                <a:effectLst/>
                <a:latin typeface="+mn-lt"/>
                <a:ea typeface="+mn-ea"/>
                <a:cs typeface="+mn-cs"/>
              </a:rPr>
              <a:t>80%</a:t>
            </a:r>
            <a:r>
              <a:rPr lang="zh-CN" altLang="en-US" sz="1200" b="0" i="0" kern="1200" dirty="0" smtClean="0">
                <a:solidFill>
                  <a:schemeClr val="tx1"/>
                </a:solidFill>
                <a:effectLst/>
                <a:latin typeface="+mn-lt"/>
                <a:ea typeface="+mn-ea"/>
                <a:cs typeface="+mn-cs"/>
              </a:rPr>
              <a:t>资金来自其他银行，合作方式是联合放贷。目前微粒贷日利率为万分之</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，年化利率为</a:t>
            </a:r>
            <a:r>
              <a:rPr lang="en-US" altLang="zh-CN" sz="1200" b="0" i="0" kern="1200" dirty="0" smtClean="0">
                <a:solidFill>
                  <a:schemeClr val="tx1"/>
                </a:solidFill>
                <a:effectLst/>
                <a:latin typeface="+mn-lt"/>
                <a:ea typeface="+mn-ea"/>
                <a:cs typeface="+mn-cs"/>
              </a:rPr>
              <a:t>18.25%</a:t>
            </a:r>
            <a:r>
              <a:rPr lang="zh-CN" altLang="en-US" sz="1200" b="0" i="0" kern="1200" dirty="0" smtClean="0">
                <a:solidFill>
                  <a:schemeClr val="tx1"/>
                </a:solidFill>
                <a:effectLst/>
                <a:latin typeface="+mn-lt"/>
                <a:ea typeface="+mn-ea"/>
                <a:cs typeface="+mn-cs"/>
              </a:rPr>
              <a:t>，其中合作银行可获取</a:t>
            </a:r>
            <a:r>
              <a:rPr lang="en-US" altLang="zh-CN" sz="1200" b="0" i="0" kern="1200" dirty="0" smtClean="0">
                <a:solidFill>
                  <a:schemeClr val="tx1"/>
                </a:solidFill>
                <a:effectLst/>
                <a:latin typeface="+mn-lt"/>
                <a:ea typeface="+mn-ea"/>
                <a:cs typeface="+mn-cs"/>
              </a:rPr>
              <a:t>70%</a:t>
            </a:r>
            <a:r>
              <a:rPr lang="zh-CN" altLang="en-US" sz="1200" b="0" i="0" kern="1200" dirty="0" smtClean="0">
                <a:solidFill>
                  <a:schemeClr val="tx1"/>
                </a:solidFill>
                <a:effectLst/>
                <a:latin typeface="+mn-lt"/>
                <a:ea typeface="+mn-ea"/>
                <a:cs typeface="+mn-cs"/>
              </a:rPr>
              <a:t>利息，微众获得</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利息。</a:t>
            </a:r>
          </a:p>
          <a:p>
            <a:r>
              <a:rPr lang="zh-CN" altLang="en-US" sz="1200" b="0" i="0" kern="1200" dirty="0" smtClean="0">
                <a:solidFill>
                  <a:schemeClr val="tx1"/>
                </a:solidFill>
                <a:effectLst/>
                <a:latin typeface="+mn-lt"/>
                <a:ea typeface="+mn-ea"/>
                <a:cs typeface="+mn-cs"/>
              </a:rPr>
              <a:t>　　在这样的合作模式下，对微众银行来说，其与</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多家合作银行之间的资金清算显得非常重要。</a:t>
            </a:r>
          </a:p>
          <a:p>
            <a:r>
              <a:rPr lang="zh-CN" altLang="en-US" sz="1200" b="0" i="0" kern="1200" dirty="0" smtClean="0">
                <a:solidFill>
                  <a:schemeClr val="tx1"/>
                </a:solidFill>
                <a:effectLst/>
                <a:latin typeface="+mn-lt"/>
                <a:ea typeface="+mn-ea"/>
                <a:cs typeface="+mn-cs"/>
              </a:rPr>
              <a:t>　　按照传统的做法，交易和资金结算是分开的，双方银行各自记账，然后银行交易完成后，双方银行需要花费大量的人力物力对账。因为数据是由对手记录的，双方无法确认这个数据的真实性。引入区块链系统后，由于所有信息都记录在区块链网络上，而且无法篡改，交易过程伴随清算过程，可以完成实时清算。</a:t>
            </a:r>
          </a:p>
          <a:p>
            <a:r>
              <a:rPr lang="zh-CN" altLang="en-US" sz="1200" b="0" i="0" kern="1200" dirty="0" smtClean="0">
                <a:solidFill>
                  <a:schemeClr val="tx1"/>
                </a:solidFill>
                <a:effectLst/>
                <a:latin typeface="+mn-lt"/>
                <a:ea typeface="+mn-ea"/>
                <a:cs typeface="+mn-cs"/>
              </a:rPr>
              <a:t>　　布比联合创始人</a:t>
            </a:r>
            <a:r>
              <a:rPr lang="zh-CN" altLang="en-US" sz="1200" b="0" i="0" u="none" strike="noStrike" kern="1200" dirty="0" smtClean="0">
                <a:solidFill>
                  <a:schemeClr val="tx1"/>
                </a:solidFill>
                <a:effectLst/>
                <a:latin typeface="+mn-lt"/>
                <a:ea typeface="+mn-ea"/>
                <a:cs typeface="+mn-cs"/>
                <a:hlinkClick r:id="rId4"/>
              </a:rPr>
              <a:t>杨帆</a:t>
            </a:r>
            <a:r>
              <a:rPr lang="zh-CN" altLang="en-US" sz="1200" b="0" i="0" kern="1200" dirty="0" smtClean="0">
                <a:solidFill>
                  <a:schemeClr val="tx1"/>
                </a:solidFill>
                <a:effectLst/>
                <a:latin typeface="+mn-lt"/>
                <a:ea typeface="+mn-ea"/>
                <a:cs typeface="+mn-cs"/>
              </a:rPr>
              <a:t>介绍，区块链最核心的是解决数据的所有权问题。区块链上的数据是分布式的，每一个节点都能获得所有的交易信息。根据加密算法，非交易节点可以获得这个账本，却无法解读，但是所有更改的行为都会通知全网。最重要的是根据共识算法，交易过程和清算过程是实时同步的。上家发起的记账，必须获得下家的数据认可才可完成交易，交易过程完成了价值的转移，同时也完成了资金的清算。所以如果是在区块链上完成的交易，资金的结算清算效率将极大提高，可以省去数据交换及清算对账带来的繁杂工作。</a:t>
            </a:r>
          </a:p>
          <a:p>
            <a:r>
              <a:rPr lang="zh-CN" altLang="en-US" sz="1200" b="0" i="0" kern="1200" dirty="0" smtClean="0">
                <a:solidFill>
                  <a:schemeClr val="tx1"/>
                </a:solidFill>
                <a:effectLst/>
                <a:latin typeface="+mn-lt"/>
                <a:ea typeface="+mn-ea"/>
                <a:cs typeface="+mn-cs"/>
              </a:rPr>
              <a:t>　　据微众银行介绍，未来合作银行可以选择将部分信息写入到区块链中，由微众银行提供统一标准的链上对账服务与统一的操作视图和交互接口，让合作银行可全面实时高效地了解信贷及资金交易信息，进行实时的头寸监控，免除依赖日终对账文件进行清算对账的繁重工作。</a:t>
            </a:r>
          </a:p>
          <a:p>
            <a:endParaRPr lang="zh-CN" altLang="en-US" dirty="0"/>
          </a:p>
        </p:txBody>
      </p:sp>
      <p:sp>
        <p:nvSpPr>
          <p:cNvPr id="4" name="灯片编号占位符 3"/>
          <p:cNvSpPr>
            <a:spLocks noGrp="1"/>
          </p:cNvSpPr>
          <p:nvPr>
            <p:ph type="sldNum" sz="quarter" idx="10"/>
          </p:nvPr>
        </p:nvSpPr>
        <p:spPr/>
        <p:txBody>
          <a:bodyPr/>
          <a:lstStyle/>
          <a:p>
            <a:fld id="{88A0A6DE-E304-4A66-8056-7F10038623AA}" type="slidenum">
              <a:rPr lang="zh-CN" altLang="en-US" smtClean="0"/>
              <a:t>42</a:t>
            </a:fld>
            <a:endParaRPr lang="zh-CN" altLang="en-US"/>
          </a:p>
        </p:txBody>
      </p:sp>
    </p:spTree>
    <p:extLst>
      <p:ext uri="{BB962C8B-B14F-4D97-AF65-F5344CB8AC3E}">
        <p14:creationId xmlns:p14="http://schemas.microsoft.com/office/powerpoint/2010/main" val="3265106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智能合约是一组情景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应对型的程序化规则和逻辑，是部署在区块链上的去中心化、可信共享的程序代码。通常情况下，智能合约经各方签署后，以程序代码的形式附着在区块链数据（例如一笔比特币交易）上，经</a:t>
            </a:r>
            <a:r>
              <a:rPr lang="en-US" altLang="zh-CN" sz="1200" b="0" i="0" kern="1200" dirty="0" smtClean="0">
                <a:solidFill>
                  <a:schemeClr val="tx1"/>
                </a:solidFill>
                <a:effectLst/>
                <a:latin typeface="+mn-lt"/>
                <a:ea typeface="+mn-ea"/>
                <a:cs typeface="+mn-cs"/>
              </a:rPr>
              <a:t>P2P</a:t>
            </a:r>
            <a:r>
              <a:rPr lang="zh-CN" altLang="en-US" sz="1200" b="0" i="0" kern="1200" dirty="0" smtClean="0">
                <a:solidFill>
                  <a:schemeClr val="tx1"/>
                </a:solidFill>
                <a:effectLst/>
                <a:latin typeface="+mn-lt"/>
                <a:ea typeface="+mn-ea"/>
                <a:cs typeface="+mn-cs"/>
              </a:rPr>
              <a:t>网络传播和节点验证后记入区块链的特定区块中。智能合约封装了预定义的若干状态及转换规则、触发合约执行的情景（如到达特定时间或发生特定事件等）、特定情景下的应对行动等。区块链可实时监控智能合约的状态，并通过核查外部数据源、确认满足特定触发条件后激活并执行合约。</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所以他可以应用在需要对交易进行一些校验或者限定的时候，可以运用智能合约将校验规则写到交易或者用户的账户地址上面，当交易触发时，就会自动触发这些交易的校验。</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通过对交易的更延伸的扩展，可以开发出一些更为复杂的应用产品。比如智能遗产，智能理赔等</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8A0A6DE-E304-4A66-8056-7F10038623AA}" type="slidenum">
              <a:rPr lang="zh-CN" altLang="en-US" smtClean="0"/>
              <a:t>47</a:t>
            </a:fld>
            <a:endParaRPr lang="zh-CN" altLang="en-US"/>
          </a:p>
        </p:txBody>
      </p:sp>
    </p:spTree>
    <p:extLst>
      <p:ext uri="{BB962C8B-B14F-4D97-AF65-F5344CB8AC3E}">
        <p14:creationId xmlns:p14="http://schemas.microsoft.com/office/powerpoint/2010/main" val="1022146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b="0" i="0" kern="1200" dirty="0" smtClean="0">
                <a:solidFill>
                  <a:schemeClr val="tx1"/>
                </a:solidFill>
                <a:effectLst/>
                <a:latin typeface="+mn-lt"/>
                <a:ea typeface="+mn-ea"/>
                <a:cs typeface="+mn-cs"/>
              </a:rPr>
              <a:t>如果说保险是区块链的“典型场景”，那么，再保险就是“典型中的典型”。再保险是基于原保险的保险，从根本上讲，是一种“再合约”的过程。一直以来，再保险不仅给人以“高大上”的感觉，同时，林林总总“高深莫测”的模型，不仅让人“肃然起敬”，也引发了“不完全契约”的质疑，同时，基于价值创造的效率贡献也成为关注的焦点。</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 </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随着社会发展和技术进步，风险分散的新机制呼之欲出，这种风险分散已不局限于传统保险的思维逻辑。从金融创新的实践看，风险证券化是主要形式，“点对点”是重要路径，但这些创新实践均遭遇了互联网环境下，信用、效率和安全的困境，让人不禁谈“网”色变，不得不“因噎废食”。区块链的“横空出世”给了破解这些金融创新“瓶颈”以希望，成为解决“最后一公里”的利器。</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 </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区块链将催生“再保险</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时代的到来，其重要特征是“风险新分散”，是再保险职能的新存在。共识机制、时间戳和智能合约将扮演重要角色，将给再保险，乃至保险创新以全新的启发和路径，需要行业更深入的思考，更绝对的反思，更大胆的假设，更积极的探索。</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88A0A6DE-E304-4A66-8056-7F10038623AA}" type="slidenum">
              <a:rPr lang="zh-CN" altLang="en-US" smtClean="0"/>
              <a:t>49</a:t>
            </a:fld>
            <a:endParaRPr lang="zh-CN" altLang="en-US"/>
          </a:p>
        </p:txBody>
      </p:sp>
    </p:spTree>
    <p:extLst>
      <p:ext uri="{BB962C8B-B14F-4D97-AF65-F5344CB8AC3E}">
        <p14:creationId xmlns:p14="http://schemas.microsoft.com/office/powerpoint/2010/main" val="1294617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56</a:t>
            </a:fld>
            <a:endParaRPr lang="zh-CN" altLang="en-US"/>
          </a:p>
        </p:txBody>
      </p:sp>
    </p:spTree>
    <p:extLst>
      <p:ext uri="{BB962C8B-B14F-4D97-AF65-F5344CB8AC3E}">
        <p14:creationId xmlns:p14="http://schemas.microsoft.com/office/powerpoint/2010/main" val="1758370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2008</a:t>
            </a:r>
            <a:r>
              <a:rPr lang="zh-CN" altLang="en-US" sz="1200" dirty="0" smtClean="0"/>
              <a:t>年</a:t>
            </a:r>
            <a:r>
              <a:rPr lang="en-US" altLang="zh-CN" sz="1200" dirty="0" smtClean="0"/>
              <a:t>10</a:t>
            </a:r>
            <a:r>
              <a:rPr lang="zh-CN" altLang="en-US" sz="1200" dirty="0" smtClean="0"/>
              <a:t>月，区块链（</a:t>
            </a:r>
            <a:r>
              <a:rPr lang="en-US" altLang="zh-CN" sz="1200" dirty="0" smtClean="0"/>
              <a:t>Block Chain</a:t>
            </a:r>
            <a:r>
              <a:rPr lang="zh-CN" altLang="en-US" sz="1200" dirty="0" smtClean="0"/>
              <a:t>）的概念由中本聪在论文</a:t>
            </a:r>
            <a:r>
              <a:rPr lang="en-US" altLang="zh-CN" sz="1200" dirty="0" smtClean="0"/>
              <a:t>《</a:t>
            </a:r>
            <a:r>
              <a:rPr lang="zh-CN" altLang="en-US" sz="1200" dirty="0" smtClean="0"/>
              <a:t>比特币：一种点对点的电子现金系统（</a:t>
            </a:r>
            <a:r>
              <a:rPr lang="en-US" altLang="zh-CN" sz="1200" dirty="0" err="1" smtClean="0"/>
              <a:t>Bitcoin</a:t>
            </a:r>
            <a:r>
              <a:rPr lang="zh-CN" altLang="en-US" sz="1200" dirty="0" smtClean="0"/>
              <a:t>：</a:t>
            </a:r>
            <a:r>
              <a:rPr lang="en-US" altLang="zh-CN" sz="1200" dirty="0" smtClean="0"/>
              <a:t>A Peer-to-Peer Electronic Cash System</a:t>
            </a:r>
            <a:r>
              <a:rPr lang="zh-CN" altLang="en-US" sz="1200" dirty="0" smtClean="0"/>
              <a:t>）</a:t>
            </a:r>
            <a:r>
              <a:rPr lang="en-US" altLang="zh-CN" sz="1200" dirty="0" smtClean="0"/>
              <a:t>》</a:t>
            </a:r>
            <a:r>
              <a:rPr lang="zh-CN" altLang="en-US" sz="1200" dirty="0" smtClean="0"/>
              <a:t>中首次提出，业内普遍把比特币视为区块链在全球的首个应用。</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10</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12</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货币的发行，分配，币值调节机制</a:t>
            </a:r>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14</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15</a:t>
            </a:fld>
            <a:endParaRPr lang="zh-CN" altLang="en-US"/>
          </a:p>
        </p:txBody>
      </p:sp>
    </p:spTree>
    <p:extLst>
      <p:ext uri="{BB962C8B-B14F-4D97-AF65-F5344CB8AC3E}">
        <p14:creationId xmlns:p14="http://schemas.microsoft.com/office/powerpoint/2010/main" val="1712252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具体以比特币为例来看如何使用了区块链技术？客户端发起一项交易后，会广播到网络中并等待确认。网络中的节点会将一些等待确认的交易记录打包在一起（此外还要包括此前区块的哈希值等信息），组成一个候选区块。然后，试图找到一个 </a:t>
            </a:r>
            <a:r>
              <a:rPr lang="en-US" altLang="zh-CN" sz="1200" kern="1200" dirty="0" smtClean="0">
                <a:solidFill>
                  <a:schemeClr val="tx1"/>
                </a:solidFill>
                <a:latin typeface="+mn-lt"/>
                <a:ea typeface="+mn-ea"/>
                <a:cs typeface="+mn-cs"/>
              </a:rPr>
              <a:t>nonce </a:t>
            </a:r>
            <a:r>
              <a:rPr lang="zh-CN" altLang="en-US" sz="1200" kern="1200" dirty="0" smtClean="0">
                <a:solidFill>
                  <a:schemeClr val="tx1"/>
                </a:solidFill>
                <a:latin typeface="+mn-lt"/>
                <a:ea typeface="+mn-ea"/>
                <a:cs typeface="+mn-cs"/>
              </a:rPr>
              <a:t>串放到区块里，使得候选区块的 </a:t>
            </a:r>
            <a:r>
              <a:rPr lang="en-US" altLang="zh-CN" sz="1200" kern="1200" dirty="0" smtClean="0">
                <a:solidFill>
                  <a:schemeClr val="tx1"/>
                </a:solidFill>
                <a:latin typeface="+mn-lt"/>
                <a:ea typeface="+mn-ea"/>
                <a:cs typeface="+mn-cs"/>
              </a:rPr>
              <a:t>hash </a:t>
            </a:r>
            <a:r>
              <a:rPr lang="zh-CN" altLang="en-US" sz="1200" kern="1200" dirty="0" smtClean="0">
                <a:solidFill>
                  <a:schemeClr val="tx1"/>
                </a:solidFill>
                <a:latin typeface="+mn-lt"/>
                <a:ea typeface="+mn-ea"/>
                <a:cs typeface="+mn-cs"/>
              </a:rPr>
              <a:t>结果满足一定条件（比如小于某个值）。一旦算出来这个区块在格式上就合法了，就可以进行全网广播。大家拿到提案区块，进行验证，发现确实符合约定条件了，就承认这个区块是一个合法的新区块，被添加到链上。当然，在实现上还会有很多的细节。</a:t>
            </a:r>
            <a:endParaRPr lang="zh-CN" altLang="en-US" dirty="0" smtClean="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16</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17</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幻灯片编号占位符 3"/>
          <p:cNvSpPr>
            <a:spLocks noGrp="1"/>
          </p:cNvSpPr>
          <p:nvPr>
            <p:ph type="sldNum" sz="quarter" idx="10"/>
          </p:nvPr>
        </p:nvSpPr>
        <p:spPr/>
        <p:txBody>
          <a:bodyPr/>
          <a:lstStyle/>
          <a:p>
            <a:fld id="{88A0A6DE-E304-4A66-8056-7F10038623AA}" type="slidenum">
              <a:rPr lang="zh-CN" altLang="en-US" smtClean="0"/>
              <a:t>18</a:t>
            </a:fld>
            <a:endParaRPr lang="zh-CN" altLang="en-US"/>
          </a:p>
        </p:txBody>
      </p:sp>
    </p:spTree>
    <p:extLst>
      <p:ext uri="{BB962C8B-B14F-4D97-AF65-F5344CB8AC3E}">
        <p14:creationId xmlns:p14="http://schemas.microsoft.com/office/powerpoint/2010/main" val="1706598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Master" Target="../slideMasters/slideMaster1.xml"/><Relationship Id="rId1" Type="http://schemas.openxmlformats.org/officeDocument/2006/relationships/audio" Target="../media/audio2.wav"/></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3.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3.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rgbClr val="FFFFFF"/>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59314" y="5845198"/>
            <a:ext cx="22098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689" y="6088085"/>
            <a:ext cx="1885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7689" y="642601"/>
            <a:ext cx="6798570" cy="3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8165292"/>
      </p:ext>
    </p:extLst>
  </p:cSld>
  <p:clrMapOvr>
    <a:masterClrMapping/>
  </p:clrMapOvr>
  <p:transition>
    <p:newsflash/>
    <p:sndAc>
      <p:stSnd>
        <p:snd r:embed="rId1" name="breeze.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bg>
      <p:bgPr>
        <a:solidFill>
          <a:srgbClr val="00B050"/>
        </a:solidFill>
        <a:effectLst/>
      </p:bgPr>
    </p:bg>
    <p:spTree>
      <p:nvGrpSpPr>
        <p:cNvPr id="1" name=""/>
        <p:cNvGrpSpPr/>
        <p:nvPr/>
      </p:nvGrpSpPr>
      <p:grpSpPr>
        <a:xfrm>
          <a:off x="0" y="0"/>
          <a:ext cx="0" cy="0"/>
          <a:chOff x="0" y="0"/>
          <a:chExt cx="0" cy="0"/>
        </a:xfrm>
      </p:grpSpPr>
      <p:sp>
        <p:nvSpPr>
          <p:cNvPr id="2" name="矩形 1"/>
          <p:cNvSpPr/>
          <p:nvPr userDrawn="1"/>
        </p:nvSpPr>
        <p:spPr>
          <a:xfrm>
            <a:off x="4245609" y="0"/>
            <a:ext cx="79463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4008080" y="0"/>
            <a:ext cx="943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026588"/>
      </p:ext>
    </p:extLst>
  </p:cSld>
  <p:clrMapOvr>
    <a:masterClrMapping/>
  </p:clrMapOvr>
  <mc:AlternateContent xmlns:mc="http://schemas.openxmlformats.org/markup-compatibility/2006" xmlns:p14="http://schemas.microsoft.com/office/powerpoint/2010/main">
    <mc:Choice Requires="p14">
      <p:transition spd="med">
        <p14:flip dir="r"/>
        <p:sndAc>
          <p:stSnd>
            <p:snd r:embed="rId1" name="type.wav"/>
          </p:stSnd>
        </p:sndAc>
      </p:transition>
    </mc:Choice>
    <mc:Fallback xmlns="">
      <p:transition spd="med">
        <p:fade/>
        <p:sndAc>
          <p:stSnd>
            <p:snd r:embed="rId3" name="type.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标题 1"/>
          <p:cNvSpPr>
            <a:spLocks noGrp="1"/>
          </p:cNvSpPr>
          <p:nvPr>
            <p:ph type="title"/>
          </p:nvPr>
        </p:nvSpPr>
        <p:spPr>
          <a:xfrm>
            <a:off x="1925391" y="223123"/>
            <a:ext cx="9588321" cy="715962"/>
          </a:xfrm>
          <a:prstGeom prst="rect">
            <a:avLst/>
          </a:prstGeom>
        </p:spPr>
        <p:txBody>
          <a:bodyPr anchor="ctr"/>
          <a:lstStyle>
            <a:lvl1pPr algn="l">
              <a:defRPr sz="3200" b="1"/>
            </a:lvl1pPr>
          </a:lstStyle>
          <a:p>
            <a:r>
              <a:rPr lang="zh-CN" altLang="en-US" dirty="0"/>
              <a:t>单击此处编辑母版标题样式</a:t>
            </a:r>
          </a:p>
        </p:txBody>
      </p:sp>
      <p:sp>
        <p:nvSpPr>
          <p:cNvPr id="6" name="内容占位符 2"/>
          <p:cNvSpPr>
            <a:spLocks noGrp="1"/>
          </p:cNvSpPr>
          <p:nvPr>
            <p:ph idx="1"/>
          </p:nvPr>
        </p:nvSpPr>
        <p:spPr>
          <a:xfrm>
            <a:off x="1332964" y="1458533"/>
            <a:ext cx="10232264" cy="4525963"/>
          </a:xfrm>
          <a:prstGeom prst="rect">
            <a:avLst/>
          </a:prstGeom>
        </p:spPr>
        <p:txBody>
          <a:bodyPr/>
          <a:lstStyle>
            <a:lvl1pPr>
              <a:defRPr sz="2800"/>
            </a:lvl1pPr>
            <a:lvl2pPr>
              <a:defRPr sz="2400"/>
            </a:lvl2pPr>
            <a:lvl3pPr>
              <a:defRPr sz="20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526866890"/>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标题 1"/>
          <p:cNvSpPr>
            <a:spLocks noGrp="1"/>
          </p:cNvSpPr>
          <p:nvPr>
            <p:ph type="title"/>
          </p:nvPr>
        </p:nvSpPr>
        <p:spPr>
          <a:xfrm>
            <a:off x="1925391" y="351913"/>
            <a:ext cx="9588321" cy="715962"/>
          </a:xfrm>
          <a:prstGeom prst="rect">
            <a:avLst/>
          </a:prstGeom>
        </p:spPr>
        <p:txBody>
          <a:bodyPr anchor="ctr"/>
          <a:lstStyle>
            <a:lvl1pPr algn="l">
              <a:defRPr sz="3200" b="1"/>
            </a:lvl1pPr>
          </a:lstStyle>
          <a:p>
            <a:r>
              <a:rPr lang="zh-CN" altLang="en-US" dirty="0"/>
              <a:t>单击此处编辑母版标题样式</a:t>
            </a:r>
          </a:p>
        </p:txBody>
      </p:sp>
    </p:spTree>
    <p:extLst>
      <p:ext uri="{BB962C8B-B14F-4D97-AF65-F5344CB8AC3E}">
        <p14:creationId xmlns:p14="http://schemas.microsoft.com/office/powerpoint/2010/main" val="2780191868"/>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345892"/>
      </p:ext>
    </p:extLst>
  </p:cSld>
  <p:clrMapOvr>
    <a:masterClrMapping/>
  </p:clrMapOvr>
  <p:transition>
    <p:cover/>
    <p:sndAc>
      <p:stSnd>
        <p:snd r:embed="rId1" name="applause.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标题幻灯片">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1804779" y="2711348"/>
            <a:ext cx="4459458" cy="1323439"/>
          </a:xfrm>
          <a:prstGeom prst="rect">
            <a:avLst/>
          </a:prstGeom>
          <a:noFill/>
        </p:spPr>
        <p:txBody>
          <a:bodyPr wrap="square" rtlCol="0">
            <a:spAutoFit/>
          </a:bodyPr>
          <a:lstStyle/>
          <a:p>
            <a:r>
              <a:rPr lang="zh-CN" altLang="en-US" sz="8000" b="1" dirty="0">
                <a:solidFill>
                  <a:srgbClr val="00B050"/>
                </a:solidFill>
              </a:rPr>
              <a:t>感谢聆听</a:t>
            </a:r>
          </a:p>
        </p:txBody>
      </p:sp>
      <p:sp>
        <p:nvSpPr>
          <p:cNvPr id="3" name="矩形 2"/>
          <p:cNvSpPr/>
          <p:nvPr userDrawn="1"/>
        </p:nvSpPr>
        <p:spPr>
          <a:xfrm>
            <a:off x="6903099" y="2518911"/>
            <a:ext cx="3596454" cy="1508105"/>
          </a:xfrm>
          <a:prstGeom prst="rect">
            <a:avLst/>
          </a:prstGeom>
        </p:spPr>
        <p:txBody>
          <a:bodyPr wrap="square">
            <a:spAutoFit/>
          </a:bodyPr>
          <a:lstStyle/>
          <a:p>
            <a:pPr>
              <a:lnSpc>
                <a:spcPct val="200000"/>
              </a:lnSpc>
            </a:pPr>
            <a:r>
              <a:rPr lang="zh-CN" altLang="en-US" sz="2400" dirty="0"/>
              <a:t>积极探索，好问敏学。</a:t>
            </a:r>
            <a:br>
              <a:rPr lang="zh-CN" altLang="en-US" sz="2400" dirty="0"/>
            </a:br>
            <a:r>
              <a:rPr lang="zh-CN" altLang="en-US" sz="2400" dirty="0"/>
              <a:t>严肃活泼，团结向上。</a:t>
            </a:r>
            <a:endParaRPr lang="en-US" altLang="zh-CN" sz="2400" dirty="0">
              <a:latin typeface="微软雅黑" pitchFamily="34" charset="-122"/>
              <a:ea typeface="微软雅黑" pitchFamily="34" charset="-122"/>
            </a:endParaRPr>
          </a:p>
        </p:txBody>
      </p:sp>
      <p:cxnSp>
        <p:nvCxnSpPr>
          <p:cNvPr id="4" name="直线连接符 4"/>
          <p:cNvCxnSpPr/>
          <p:nvPr userDrawn="1"/>
        </p:nvCxnSpPr>
        <p:spPr>
          <a:xfrm>
            <a:off x="6465199" y="2790347"/>
            <a:ext cx="0" cy="1308577"/>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9633839"/>
      </p:ext>
    </p:extLst>
  </p:cSld>
  <p:clrMapOvr>
    <a:masterClrMapping/>
  </p:clrMapOvr>
  <p:transition>
    <p:cover/>
    <p:sndAc>
      <p:stSnd>
        <p:snd r:embed="rId1" name="applause.wav"/>
      </p:stSnd>
    </p:sndAc>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410598" y="0"/>
            <a:ext cx="1208012" cy="10416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6487884"/>
            <a:ext cx="12192000" cy="3846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6" name="TextBox 15"/>
          <p:cNvSpPr txBox="1"/>
          <p:nvPr userDrawn="1"/>
        </p:nvSpPr>
        <p:spPr>
          <a:xfrm>
            <a:off x="11141243" y="6513195"/>
            <a:ext cx="871680" cy="338554"/>
          </a:xfrm>
          <a:prstGeom prst="rect">
            <a:avLst/>
          </a:prstGeom>
          <a:noFill/>
        </p:spPr>
        <p:txBody>
          <a:bodyPr wrap="square" rtlCol="0">
            <a:spAutoFit/>
          </a:bodyPr>
          <a:lstStyle/>
          <a:p>
            <a:pPr algn="ctr"/>
            <a:r>
              <a:rPr lang="en-US" altLang="zh-CN"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21706357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6" r:id="rId5"/>
    <p:sldLayoutId id="214748365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jp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oleObject" Target="../embeddings/oleObject2.bin"/><Relationship Id="rId4" Type="http://schemas.openxmlformats.org/officeDocument/2006/relationships/image" Target="../media/image2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image" Target="../media/image19.jpe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tiff"/><Relationship Id="rId7" Type="http://schemas.openxmlformats.org/officeDocument/2006/relationships/image" Target="../media/image34.tiff"/><Relationship Id="rId2" Type="http://schemas.openxmlformats.org/officeDocument/2006/relationships/image" Target="../media/image29.tiff"/><Relationship Id="rId1" Type="http://schemas.openxmlformats.org/officeDocument/2006/relationships/slideLayout" Target="../slideLayouts/slideLayout3.xml"/><Relationship Id="rId6" Type="http://schemas.openxmlformats.org/officeDocument/2006/relationships/image" Target="../media/image33.tiff"/><Relationship Id="rId5" Type="http://schemas.openxmlformats.org/officeDocument/2006/relationships/image" Target="../media/image32.jpeg"/><Relationship Id="rId4" Type="http://schemas.openxmlformats.org/officeDocument/2006/relationships/image" Target="../media/image31.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audio" Target="../media/audio3.wav"/></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0441" y="1508703"/>
            <a:ext cx="10250905" cy="1938992"/>
          </a:xfrm>
          <a:prstGeom prst="rect">
            <a:avLst/>
          </a:prstGeom>
          <a:noFill/>
        </p:spPr>
        <p:txBody>
          <a:bodyPr wrap="square" rtlCol="0">
            <a:spAutoFit/>
          </a:bodyPr>
          <a:lstStyle/>
          <a:p>
            <a:pPr algn="ctr"/>
            <a:r>
              <a:rPr lang="zh-CN" altLang="en-US" sz="6000" b="1" dirty="0" smtClean="0">
                <a:solidFill>
                  <a:schemeClr val="bg1">
                    <a:lumMod val="50000"/>
                  </a:schemeClr>
                </a:solidFill>
                <a:latin typeface="+mn-ea"/>
              </a:rPr>
              <a:t>基于实时</a:t>
            </a:r>
            <a:r>
              <a:rPr lang="en-US" altLang="zh-CN" sz="6000" b="1" dirty="0" smtClean="0">
                <a:solidFill>
                  <a:schemeClr val="bg1">
                    <a:lumMod val="50000"/>
                  </a:schemeClr>
                </a:solidFill>
                <a:latin typeface="+mn-ea"/>
              </a:rPr>
              <a:t>ODS</a:t>
            </a:r>
            <a:r>
              <a:rPr lang="zh-CN" altLang="en-US" sz="6000" b="1" dirty="0" smtClean="0">
                <a:solidFill>
                  <a:schemeClr val="bg1">
                    <a:lumMod val="50000"/>
                  </a:schemeClr>
                </a:solidFill>
                <a:latin typeface="+mn-ea"/>
              </a:rPr>
              <a:t>的准实时保费快报设计方案</a:t>
            </a:r>
            <a:endParaRPr lang="zh-CN" altLang="en-US" sz="6000" b="1" dirty="0">
              <a:solidFill>
                <a:schemeClr val="bg1">
                  <a:lumMod val="50000"/>
                </a:schemeClr>
              </a:solidFill>
              <a:latin typeface="+mn-ea"/>
            </a:endParaRPr>
          </a:p>
        </p:txBody>
      </p:sp>
      <p:cxnSp>
        <p:nvCxnSpPr>
          <p:cNvPr id="4" name="直接连接符 3"/>
          <p:cNvCxnSpPr/>
          <p:nvPr/>
        </p:nvCxnSpPr>
        <p:spPr>
          <a:xfrm>
            <a:off x="1218715" y="3472897"/>
            <a:ext cx="946755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副标题 2"/>
          <p:cNvSpPr txBox="1">
            <a:spLocks/>
          </p:cNvSpPr>
          <p:nvPr/>
        </p:nvSpPr>
        <p:spPr>
          <a:xfrm>
            <a:off x="8991600" y="3930720"/>
            <a:ext cx="2458795" cy="1555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b="1" dirty="0" smtClean="0">
                <a:solidFill>
                  <a:schemeClr val="bg1">
                    <a:lumMod val="50000"/>
                  </a:schemeClr>
                </a:solidFill>
                <a:latin typeface="+mj-ea"/>
                <a:ea typeface="+mj-ea"/>
              </a:rPr>
              <a:t>开发三部四室</a:t>
            </a:r>
            <a:r>
              <a:rPr lang="en-US" altLang="zh-CN" b="1" dirty="0" smtClean="0">
                <a:solidFill>
                  <a:schemeClr val="bg1">
                    <a:lumMod val="50000"/>
                  </a:schemeClr>
                </a:solidFill>
                <a:latin typeface="+mj-ea"/>
                <a:ea typeface="+mj-ea"/>
              </a:rPr>
              <a:t>2018.1</a:t>
            </a:r>
            <a:endParaRPr lang="zh-CN" altLang="en-US" b="1" dirty="0">
              <a:solidFill>
                <a:schemeClr val="bg1">
                  <a:lumMod val="50000"/>
                </a:schemeClr>
              </a:solidFill>
              <a:latin typeface="+mj-ea"/>
              <a:ea typeface="+mj-ea"/>
            </a:endParaRPr>
          </a:p>
        </p:txBody>
      </p:sp>
    </p:spTree>
    <p:extLst>
      <p:ext uri="{BB962C8B-B14F-4D97-AF65-F5344CB8AC3E}">
        <p14:creationId xmlns:p14="http://schemas.microsoft.com/office/powerpoint/2010/main" val="2901560531"/>
      </p:ext>
    </p:extLst>
  </p:cSld>
  <p:clrMapOvr>
    <a:masterClrMapping/>
  </p:clrMapOvr>
  <mc:AlternateContent xmlns:mc="http://schemas.openxmlformats.org/markup-compatibility/2006" xmlns:p14="http://schemas.microsoft.com/office/powerpoint/2010/main">
    <mc:Choice Requires="p14">
      <p:transition p14:dur="0">
        <p:sndAc>
          <p:stSnd>
            <p:snd r:embed="rId2" name="breeze.wav"/>
          </p:stSnd>
        </p:sndAc>
      </p:transition>
    </mc:Choice>
    <mc:Fallback xmlns="">
      <p:transition>
        <p:sndAc>
          <p:stSnd>
            <p:snd r:embed="rId3" name="breeze.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195285" y="3869622"/>
            <a:ext cx="6096000" cy="369332"/>
          </a:xfrm>
          <a:prstGeom prst="rect">
            <a:avLst/>
          </a:prstGeom>
        </p:spPr>
        <p:txBody>
          <a:bodyPr>
            <a:spAutoFit/>
          </a:bodyPr>
          <a:lstStyle/>
          <a:p>
            <a:endParaRPr lang="zh-CN" altLang="en-US" dirty="0"/>
          </a:p>
        </p:txBody>
      </p:sp>
      <p:pic>
        <p:nvPicPr>
          <p:cNvPr id="8" name="图片 7"/>
          <p:cNvPicPr>
            <a:picLocks noChangeAspect="1"/>
          </p:cNvPicPr>
          <p:nvPr/>
        </p:nvPicPr>
        <p:blipFill>
          <a:blip r:embed="rId3"/>
          <a:stretch>
            <a:fillRect/>
          </a:stretch>
        </p:blipFill>
        <p:spPr>
          <a:xfrm>
            <a:off x="9505601" y="3427271"/>
            <a:ext cx="1996766" cy="278294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6084" y="3427271"/>
            <a:ext cx="1950402" cy="276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标题 1"/>
          <p:cNvSpPr>
            <a:spLocks noGrp="1"/>
          </p:cNvSpPr>
          <p:nvPr>
            <p:ph type="title"/>
          </p:nvPr>
        </p:nvSpPr>
        <p:spPr>
          <a:xfrm>
            <a:off x="1925391" y="223123"/>
            <a:ext cx="9588321" cy="715962"/>
          </a:xfrm>
        </p:spPr>
        <p:txBody>
          <a:bodyPr/>
          <a:lstStyle/>
          <a:p>
            <a:r>
              <a:rPr lang="zh-CN" altLang="en-US" dirty="0">
                <a:latin typeface="微软雅黑" panose="020B0503020204020204" pitchFamily="34" charset="-122"/>
                <a:ea typeface="微软雅黑" panose="020B0503020204020204" pitchFamily="34" charset="-122"/>
              </a:rPr>
              <a:t>区块链技术的起源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比特币</a:t>
            </a:r>
          </a:p>
        </p:txBody>
      </p:sp>
      <p:cxnSp>
        <p:nvCxnSpPr>
          <p:cNvPr id="37" name="直接连接符 36"/>
          <p:cNvCxnSpPr/>
          <p:nvPr/>
        </p:nvCxnSpPr>
        <p:spPr>
          <a:xfrm>
            <a:off x="1925391" y="1047318"/>
            <a:ext cx="9576976" cy="0"/>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4363" y="1383629"/>
            <a:ext cx="11329988" cy="1048649"/>
          </a:xfrm>
          <a:prstGeom prst="round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vert="horz" lIns="252000" tIns="45720" rIns="252000" bIns="45720" rtlCol="0" anchor="ctr">
            <a:noAutofit/>
          </a:bodyPr>
          <a:lstStyle>
            <a:defPPr>
              <a:defRPr lang="zh-CN"/>
            </a:defPPr>
            <a:lvl1pPr>
              <a:lnSpc>
                <a:spcPct val="120000"/>
              </a:lnSpc>
              <a:defRPr sz="1600">
                <a:latin typeface="微软雅黑" pitchFamily="34" charset="-122"/>
                <a:ea typeface="微软雅黑" pitchFamily="34" charset="-122"/>
              </a:defRPr>
            </a:lvl1pPr>
          </a:lstStyle>
          <a:p>
            <a:pPr lvl="0">
              <a:lnSpc>
                <a:spcPct val="150000"/>
              </a:lnSpc>
            </a:pPr>
            <a:r>
              <a:rPr lang="en-US" altLang="zh-CN" sz="2000" b="1" kern="0" dirty="0">
                <a:solidFill>
                  <a:schemeClr val="bg1"/>
                </a:solidFill>
              </a:rPr>
              <a:t>2008</a:t>
            </a:r>
            <a:r>
              <a:rPr lang="zh-CN" altLang="en-US" sz="2000" b="1" kern="0" dirty="0">
                <a:solidFill>
                  <a:schemeClr val="bg1"/>
                </a:solidFill>
              </a:rPr>
              <a:t>年</a:t>
            </a:r>
            <a:r>
              <a:rPr lang="en-US" altLang="zh-CN" sz="2000" b="1" kern="0" dirty="0">
                <a:solidFill>
                  <a:schemeClr val="bg1"/>
                </a:solidFill>
              </a:rPr>
              <a:t>10</a:t>
            </a:r>
            <a:r>
              <a:rPr lang="zh-CN" altLang="en-US" sz="2000" b="1" kern="0" dirty="0">
                <a:solidFill>
                  <a:schemeClr val="bg1"/>
                </a:solidFill>
              </a:rPr>
              <a:t>月，区</a:t>
            </a:r>
            <a:r>
              <a:rPr lang="zh-CN" altLang="en-US" sz="2000" b="1" kern="0" dirty="0" smtClean="0">
                <a:solidFill>
                  <a:schemeClr val="bg1"/>
                </a:solidFill>
              </a:rPr>
              <a:t>块链的</a:t>
            </a:r>
            <a:r>
              <a:rPr lang="zh-CN" altLang="en-US" sz="2000" b="1" kern="0" dirty="0">
                <a:solidFill>
                  <a:schemeClr val="bg1"/>
                </a:solidFill>
              </a:rPr>
              <a:t>概念由中本聪在论文</a:t>
            </a:r>
            <a:r>
              <a:rPr lang="en-US" altLang="zh-CN" sz="2000" b="1" kern="0" dirty="0">
                <a:solidFill>
                  <a:schemeClr val="bg1"/>
                </a:solidFill>
              </a:rPr>
              <a:t>《</a:t>
            </a:r>
            <a:r>
              <a:rPr lang="zh-CN" altLang="en-US" sz="2000" b="1" kern="0" dirty="0">
                <a:solidFill>
                  <a:schemeClr val="bg1"/>
                </a:solidFill>
              </a:rPr>
              <a:t>比特币：一种点对点的电子现金</a:t>
            </a:r>
            <a:r>
              <a:rPr lang="zh-CN" altLang="en-US" sz="2000" b="1" kern="0" dirty="0" smtClean="0">
                <a:solidFill>
                  <a:schemeClr val="bg1"/>
                </a:solidFill>
              </a:rPr>
              <a:t>系统</a:t>
            </a:r>
            <a:r>
              <a:rPr lang="en-US" altLang="zh-CN" sz="2000" b="1" kern="0" dirty="0" smtClean="0">
                <a:solidFill>
                  <a:schemeClr val="bg1"/>
                </a:solidFill>
              </a:rPr>
              <a:t>》</a:t>
            </a:r>
            <a:r>
              <a:rPr lang="zh-CN" altLang="en-US" sz="2000" b="1" kern="0" dirty="0">
                <a:solidFill>
                  <a:schemeClr val="bg1"/>
                </a:solidFill>
              </a:rPr>
              <a:t>中首次提出，业内普遍把比特币视为区块链在全球的首个应用</a:t>
            </a:r>
            <a:r>
              <a:rPr lang="zh-CN" altLang="en-US" sz="2000" b="1" kern="0" dirty="0" smtClean="0">
                <a:solidFill>
                  <a:schemeClr val="bg1"/>
                </a:solidFill>
              </a:rPr>
              <a:t>。</a:t>
            </a:r>
            <a:endParaRPr lang="zh-CN" altLang="en-US" sz="2000" b="1" kern="0" dirty="0">
              <a:solidFill>
                <a:schemeClr val="bg1"/>
              </a:solidFill>
            </a:endParaRPr>
          </a:p>
        </p:txBody>
      </p:sp>
      <p:sp>
        <p:nvSpPr>
          <p:cNvPr id="14" name="矩形 13"/>
          <p:cNvSpPr/>
          <p:nvPr/>
        </p:nvSpPr>
        <p:spPr>
          <a:xfrm>
            <a:off x="1512470" y="5623674"/>
            <a:ext cx="1365630" cy="369332"/>
          </a:xfrm>
          <a:prstGeom prst="rect">
            <a:avLst/>
          </a:prstGeom>
        </p:spPr>
        <p:txBody>
          <a:bodyPr wrap="square">
            <a:spAutoFit/>
          </a:bodyPr>
          <a:lstStyle/>
          <a:p>
            <a:r>
              <a:rPr lang="zh-CN" altLang="en-US" dirty="0" smtClean="0"/>
              <a:t> 传统货币</a:t>
            </a:r>
            <a:endParaRPr lang="zh-CN" altLang="en-US" dirty="0"/>
          </a:p>
        </p:txBody>
      </p:sp>
      <p:pic>
        <p:nvPicPr>
          <p:cNvPr id="15" name="图片 14"/>
          <p:cNvPicPr>
            <a:picLocks noChangeAspect="1"/>
          </p:cNvPicPr>
          <p:nvPr/>
        </p:nvPicPr>
        <p:blipFill>
          <a:blip r:embed="rId5"/>
          <a:stretch>
            <a:fillRect/>
          </a:stretch>
        </p:blipFill>
        <p:spPr>
          <a:xfrm>
            <a:off x="530905" y="3231839"/>
            <a:ext cx="6348866" cy="2014229"/>
          </a:xfrm>
          <a:prstGeom prst="rect">
            <a:avLst/>
          </a:prstGeom>
        </p:spPr>
      </p:pic>
      <p:sp>
        <p:nvSpPr>
          <p:cNvPr id="3" name="矩形 2"/>
          <p:cNvSpPr/>
          <p:nvPr/>
        </p:nvSpPr>
        <p:spPr>
          <a:xfrm>
            <a:off x="5314937" y="5623674"/>
            <a:ext cx="930063" cy="369332"/>
          </a:xfrm>
          <a:prstGeom prst="rect">
            <a:avLst/>
          </a:prstGeom>
        </p:spPr>
        <p:txBody>
          <a:bodyPr wrap="none">
            <a:spAutoFit/>
          </a:bodyPr>
          <a:lstStyle/>
          <a:p>
            <a:r>
              <a:rPr lang="zh-CN" altLang="en-US" dirty="0"/>
              <a:t> 比特币</a:t>
            </a:r>
          </a:p>
        </p:txBody>
      </p:sp>
    </p:spTree>
    <p:extLst>
      <p:ext uri="{BB962C8B-B14F-4D97-AF65-F5344CB8AC3E}">
        <p14:creationId xmlns:p14="http://schemas.microsoft.com/office/powerpoint/2010/main" val="1884116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区块链技术的重要意义</a:t>
            </a:r>
            <a:endParaRPr lang="zh-CN" altLang="en-US" dirty="0"/>
          </a:p>
        </p:txBody>
      </p:sp>
      <p:sp>
        <p:nvSpPr>
          <p:cNvPr id="4" name="TextBox 3"/>
          <p:cNvSpPr txBox="1"/>
          <p:nvPr/>
        </p:nvSpPr>
        <p:spPr>
          <a:xfrm>
            <a:off x="614363" y="1383629"/>
            <a:ext cx="11329988" cy="1048649"/>
          </a:xfrm>
          <a:prstGeom prst="round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vert="horz" lIns="252000" tIns="45720" rIns="252000" bIns="45720" rtlCol="0" anchor="ctr">
            <a:noAutofit/>
          </a:bodyPr>
          <a:lstStyle>
            <a:defPPr>
              <a:defRPr lang="zh-CN"/>
            </a:defPPr>
            <a:lvl1pPr>
              <a:lnSpc>
                <a:spcPct val="120000"/>
              </a:lnSpc>
              <a:defRPr sz="1600">
                <a:latin typeface="微软雅黑" pitchFamily="34" charset="-122"/>
                <a:ea typeface="微软雅黑" pitchFamily="34" charset="-122"/>
              </a:defRPr>
            </a:lvl1pPr>
          </a:lstStyle>
          <a:p>
            <a:pPr lvl="0" indent="536575">
              <a:lnSpc>
                <a:spcPct val="150000"/>
              </a:lnSpc>
            </a:pPr>
            <a:r>
              <a:rPr lang="zh-CN" altLang="en-US" sz="2000" b="1" kern="0" dirty="0">
                <a:solidFill>
                  <a:schemeClr val="bg1"/>
                </a:solidFill>
              </a:rPr>
              <a:t>麦肯锡</a:t>
            </a:r>
            <a:r>
              <a:rPr lang="zh-CN" altLang="en-US" sz="2000" kern="0" dirty="0">
                <a:solidFill>
                  <a:schemeClr val="bg1"/>
                </a:solidFill>
              </a:rPr>
              <a:t>认为：区</a:t>
            </a:r>
            <a:r>
              <a:rPr lang="zh-CN" altLang="en-US" sz="2000" kern="0" dirty="0" smtClean="0">
                <a:solidFill>
                  <a:schemeClr val="bg1"/>
                </a:solidFill>
              </a:rPr>
              <a:t>块链是</a:t>
            </a:r>
            <a:r>
              <a:rPr lang="zh-CN" altLang="en-US" sz="2000" kern="0" dirty="0">
                <a:solidFill>
                  <a:schemeClr val="bg1"/>
                </a:solidFill>
              </a:rPr>
              <a:t>继蒸汽机、电力、信息和互联网技术之后，目前最有潜力触发</a:t>
            </a:r>
            <a:r>
              <a:rPr lang="zh-CN" altLang="en-US" sz="2000" b="1" kern="0" dirty="0">
                <a:solidFill>
                  <a:schemeClr val="bg1"/>
                </a:solidFill>
              </a:rPr>
              <a:t>第五轮</a:t>
            </a:r>
            <a:r>
              <a:rPr lang="zh-CN" altLang="en-US" sz="2000" b="1" kern="0" dirty="0" smtClean="0">
                <a:solidFill>
                  <a:schemeClr val="bg1"/>
                </a:solidFill>
              </a:rPr>
              <a:t>颠覆式</a:t>
            </a:r>
            <a:r>
              <a:rPr lang="zh-CN" altLang="en-US" sz="2000" b="1" kern="0" dirty="0">
                <a:solidFill>
                  <a:schemeClr val="bg1"/>
                </a:solidFill>
              </a:rPr>
              <a:t>革命浪潮的核心</a:t>
            </a:r>
            <a:r>
              <a:rPr lang="zh-CN" altLang="en-US" sz="2000" b="1" kern="0" dirty="0" smtClean="0">
                <a:solidFill>
                  <a:schemeClr val="bg1"/>
                </a:solidFill>
              </a:rPr>
              <a:t>技术</a:t>
            </a:r>
            <a:r>
              <a:rPr lang="zh-CN" altLang="en-US" sz="2000" kern="0" dirty="0" smtClean="0">
                <a:solidFill>
                  <a:schemeClr val="bg1"/>
                </a:solidFill>
              </a:rPr>
              <a:t>。</a:t>
            </a:r>
            <a:endParaRPr lang="zh-CN" altLang="en-US" sz="2000" kern="0" dirty="0">
              <a:solidFill>
                <a:schemeClr val="bg1"/>
              </a:solidFill>
            </a:endParaRPr>
          </a:p>
        </p:txBody>
      </p:sp>
      <p:cxnSp>
        <p:nvCxnSpPr>
          <p:cNvPr id="5" name="直接连接符 4"/>
          <p:cNvCxnSpPr/>
          <p:nvPr/>
        </p:nvCxnSpPr>
        <p:spPr>
          <a:xfrm>
            <a:off x="615668" y="3456216"/>
            <a:ext cx="172742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3647" y="3014093"/>
            <a:ext cx="2232468" cy="369332"/>
          </a:xfrm>
          <a:prstGeom prst="rect">
            <a:avLst/>
          </a:prstGeom>
          <a:noFill/>
        </p:spPr>
        <p:txBody>
          <a:bodyPr wrap="square" rtlCol="0" anchor="ctr">
            <a:spAutoFit/>
          </a:bodyPr>
          <a:lstStyle/>
          <a:p>
            <a:pPr algn="ctr"/>
            <a:r>
              <a:rPr lang="zh-CN" altLang="en-US" b="1" dirty="0" smtClean="0">
                <a:solidFill>
                  <a:schemeClr val="tx1">
                    <a:lumMod val="75000"/>
                    <a:lumOff val="25000"/>
                  </a:schemeClr>
                </a:solidFill>
                <a:latin typeface="Arial" panose="020B0604020202020204" pitchFamily="34" charset="0"/>
                <a:cs typeface="Arial" panose="020B0604020202020204" pitchFamily="34" charset="0"/>
              </a:rPr>
              <a:t>消除交易中介</a:t>
            </a:r>
            <a:endParaRPr lang="zh-CN" alt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Rectangle 42"/>
          <p:cNvSpPr/>
          <p:nvPr/>
        </p:nvSpPr>
        <p:spPr>
          <a:xfrm>
            <a:off x="481703" y="3732212"/>
            <a:ext cx="2392126" cy="2077492"/>
          </a:xfrm>
          <a:prstGeom prst="rect">
            <a:avLst/>
          </a:prstGeom>
          <a:noFill/>
          <a:ln w="12700" cap="flat" cmpd="sng" algn="ctr">
            <a:noFill/>
            <a:prstDash val="solid"/>
          </a:ln>
          <a:effectLst/>
        </p:spPr>
        <p:txBody>
          <a:bodyPr wrap="square" lIns="91440" tIns="0" rIns="91440" bIns="0" rtlCol="0" anchor="t">
            <a:spAutoFit/>
          </a:bodyPr>
          <a:lstStyle/>
          <a:p>
            <a:pPr>
              <a:lnSpc>
                <a:spcPct val="150000"/>
              </a:lnSpc>
              <a:defRPr/>
            </a:pPr>
            <a:r>
              <a:rPr lang="zh-CN" altLang="en-US" kern="0" dirty="0">
                <a:solidFill>
                  <a:schemeClr val="tx1">
                    <a:lumMod val="65000"/>
                    <a:lumOff val="35000"/>
                  </a:schemeClr>
                </a:solidFill>
                <a:latin typeface="Arial" pitchFamily="34" charset="0"/>
                <a:cs typeface="Arial" pitchFamily="34" charset="0"/>
              </a:rPr>
              <a:t>交易的真实性是由区块链上所有参与者</a:t>
            </a:r>
            <a:r>
              <a:rPr lang="zh-CN" altLang="en-US" b="1" kern="0" dirty="0">
                <a:solidFill>
                  <a:srgbClr val="00B050"/>
                </a:solidFill>
                <a:latin typeface="Arial" pitchFamily="34" charset="0"/>
                <a:cs typeface="Arial" pitchFamily="34" charset="0"/>
              </a:rPr>
              <a:t>共同验证和维护</a:t>
            </a:r>
            <a:r>
              <a:rPr lang="zh-CN" altLang="en-US" kern="0" dirty="0">
                <a:solidFill>
                  <a:schemeClr val="tx1">
                    <a:lumMod val="65000"/>
                    <a:lumOff val="35000"/>
                  </a:schemeClr>
                </a:solidFill>
                <a:latin typeface="Arial" pitchFamily="34" charset="0"/>
                <a:cs typeface="Arial" pitchFamily="34" charset="0"/>
              </a:rPr>
              <a:t>的，中央处理或清算组织成为冗余</a:t>
            </a:r>
            <a:endParaRPr lang="en-US" kern="0" dirty="0" smtClean="0">
              <a:solidFill>
                <a:schemeClr val="tx1">
                  <a:lumMod val="65000"/>
                  <a:lumOff val="35000"/>
                </a:schemeClr>
              </a:solidFill>
              <a:latin typeface="Arial" pitchFamily="34" charset="0"/>
              <a:cs typeface="Arial" pitchFamily="34" charset="0"/>
            </a:endParaRPr>
          </a:p>
        </p:txBody>
      </p:sp>
      <p:cxnSp>
        <p:nvCxnSpPr>
          <p:cNvPr id="11" name="直接连接符 10"/>
          <p:cNvCxnSpPr/>
          <p:nvPr/>
        </p:nvCxnSpPr>
        <p:spPr>
          <a:xfrm>
            <a:off x="3532449" y="3456216"/>
            <a:ext cx="172742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40428" y="3014093"/>
            <a:ext cx="2232468" cy="369332"/>
          </a:xfrm>
          <a:prstGeom prst="rect">
            <a:avLst/>
          </a:prstGeom>
          <a:noFill/>
        </p:spPr>
        <p:txBody>
          <a:bodyPr wrap="square" rtlCol="0" anchor="ctr">
            <a:spAutoFit/>
          </a:bodyPr>
          <a:lstStyle/>
          <a:p>
            <a:pPr algn="ctr"/>
            <a:r>
              <a:rPr lang="zh-CN" altLang="en-US" b="1" dirty="0" smtClean="0">
                <a:solidFill>
                  <a:schemeClr val="tx1">
                    <a:lumMod val="75000"/>
                    <a:lumOff val="25000"/>
                  </a:schemeClr>
                </a:solidFill>
                <a:latin typeface="Arial" panose="020B0604020202020204" pitchFamily="34" charset="0"/>
                <a:cs typeface="Arial" panose="020B0604020202020204" pitchFamily="34" charset="0"/>
              </a:rPr>
              <a:t>交易实时结算</a:t>
            </a:r>
            <a:endParaRPr lang="zh-CN" alt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 name="Rectangle 42"/>
          <p:cNvSpPr/>
          <p:nvPr/>
        </p:nvSpPr>
        <p:spPr>
          <a:xfrm>
            <a:off x="3340429" y="3732212"/>
            <a:ext cx="2421742" cy="1661993"/>
          </a:xfrm>
          <a:prstGeom prst="rect">
            <a:avLst/>
          </a:prstGeom>
          <a:noFill/>
          <a:ln w="12700" cap="flat" cmpd="sng" algn="ctr">
            <a:noFill/>
            <a:prstDash val="solid"/>
          </a:ln>
          <a:effectLst/>
        </p:spPr>
        <p:txBody>
          <a:bodyPr wrap="square" lIns="91440" tIns="0" rIns="91440" bIns="0" rtlCol="0" anchor="t">
            <a:spAutoFit/>
          </a:bodyPr>
          <a:lstStyle/>
          <a:p>
            <a:pPr>
              <a:lnSpc>
                <a:spcPct val="150000"/>
              </a:lnSpc>
              <a:defRPr/>
            </a:pPr>
            <a:r>
              <a:rPr lang="zh-CN" altLang="en-US" kern="0" dirty="0">
                <a:solidFill>
                  <a:schemeClr val="tx1">
                    <a:lumMod val="65000"/>
                    <a:lumOff val="35000"/>
                  </a:schemeClr>
                </a:solidFill>
                <a:latin typeface="Arial" pitchFamily="34" charset="0"/>
                <a:cs typeface="Arial" pitchFamily="34" charset="0"/>
              </a:rPr>
              <a:t>交易</a:t>
            </a:r>
            <a:r>
              <a:rPr lang="zh-CN" altLang="en-US" b="1" kern="0" dirty="0">
                <a:solidFill>
                  <a:srgbClr val="00B050"/>
                </a:solidFill>
                <a:latin typeface="Arial" pitchFamily="34" charset="0"/>
                <a:cs typeface="Arial" pitchFamily="34" charset="0"/>
              </a:rPr>
              <a:t>结算</a:t>
            </a:r>
            <a:r>
              <a:rPr lang="zh-CN" altLang="en-US" kern="0" dirty="0">
                <a:solidFill>
                  <a:schemeClr val="tx1">
                    <a:lumMod val="65000"/>
                    <a:lumOff val="35000"/>
                  </a:schemeClr>
                </a:solidFill>
                <a:latin typeface="Arial" pitchFamily="34" charset="0"/>
                <a:cs typeface="Arial" pitchFamily="34" charset="0"/>
              </a:rPr>
              <a:t>几乎是</a:t>
            </a:r>
            <a:r>
              <a:rPr lang="zh-CN" altLang="en-US" b="1" kern="0" dirty="0">
                <a:solidFill>
                  <a:srgbClr val="00B050"/>
                </a:solidFill>
                <a:latin typeface="Arial" pitchFamily="34" charset="0"/>
                <a:cs typeface="Arial" pitchFamily="34" charset="0"/>
              </a:rPr>
              <a:t>实时</a:t>
            </a:r>
            <a:r>
              <a:rPr lang="zh-CN" altLang="en-US" kern="0" dirty="0">
                <a:solidFill>
                  <a:schemeClr val="tx1">
                    <a:lumMod val="65000"/>
                    <a:lumOff val="35000"/>
                  </a:schemeClr>
                </a:solidFill>
                <a:latin typeface="Arial" pitchFamily="34" charset="0"/>
                <a:cs typeface="Arial" pitchFamily="34" charset="0"/>
              </a:rPr>
              <a:t>的，从而提升了交易效率，大大提高资产利用率</a:t>
            </a:r>
            <a:endParaRPr lang="en-US" kern="0" dirty="0" smtClean="0">
              <a:solidFill>
                <a:schemeClr val="tx1">
                  <a:lumMod val="65000"/>
                  <a:lumOff val="35000"/>
                </a:schemeClr>
              </a:solidFill>
              <a:latin typeface="Arial" pitchFamily="34" charset="0"/>
              <a:cs typeface="Arial" pitchFamily="34" charset="0"/>
            </a:endParaRPr>
          </a:p>
        </p:txBody>
      </p:sp>
      <p:cxnSp>
        <p:nvCxnSpPr>
          <p:cNvPr id="15" name="直接连接符 14"/>
          <p:cNvCxnSpPr/>
          <p:nvPr/>
        </p:nvCxnSpPr>
        <p:spPr>
          <a:xfrm>
            <a:off x="6449230" y="3456216"/>
            <a:ext cx="172742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257209" y="3014093"/>
            <a:ext cx="2232468" cy="369332"/>
          </a:xfrm>
          <a:prstGeom prst="rect">
            <a:avLst/>
          </a:prstGeom>
          <a:noFill/>
        </p:spPr>
        <p:txBody>
          <a:bodyPr wrap="square" rtlCol="0" anchor="ctr">
            <a:spAutoFit/>
          </a:bodyPr>
          <a:lstStyle/>
          <a:p>
            <a:pPr algn="ctr"/>
            <a:r>
              <a:rPr lang="zh-CN" altLang="en-US" b="1" dirty="0" smtClean="0">
                <a:solidFill>
                  <a:schemeClr val="tx1">
                    <a:lumMod val="75000"/>
                    <a:lumOff val="25000"/>
                  </a:schemeClr>
                </a:solidFill>
                <a:latin typeface="Arial" panose="020B0604020202020204" pitchFamily="34" charset="0"/>
                <a:cs typeface="Arial" panose="020B0604020202020204" pitchFamily="34" charset="0"/>
              </a:rPr>
              <a:t>不可篡改</a:t>
            </a:r>
            <a:endParaRPr lang="zh-CN" alt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7" name="Rectangle 42"/>
          <p:cNvSpPr/>
          <p:nvPr/>
        </p:nvSpPr>
        <p:spPr>
          <a:xfrm>
            <a:off x="6110514" y="3732212"/>
            <a:ext cx="2525485" cy="2077492"/>
          </a:xfrm>
          <a:prstGeom prst="rect">
            <a:avLst/>
          </a:prstGeom>
          <a:noFill/>
          <a:ln w="12700" cap="flat" cmpd="sng" algn="ctr">
            <a:noFill/>
            <a:prstDash val="solid"/>
          </a:ln>
          <a:effectLst/>
        </p:spPr>
        <p:txBody>
          <a:bodyPr wrap="square" lIns="91440" tIns="0" rIns="91440" bIns="0" rtlCol="0" anchor="t">
            <a:spAutoFit/>
          </a:bodyPr>
          <a:lstStyle/>
          <a:p>
            <a:pPr>
              <a:lnSpc>
                <a:spcPct val="150000"/>
              </a:lnSpc>
              <a:defRPr/>
            </a:pPr>
            <a:r>
              <a:rPr lang="zh-CN" altLang="en-US" kern="0" dirty="0">
                <a:solidFill>
                  <a:schemeClr val="tx1">
                    <a:lumMod val="65000"/>
                    <a:lumOff val="35000"/>
                  </a:schemeClr>
                </a:solidFill>
                <a:latin typeface="Arial" pitchFamily="34" charset="0"/>
                <a:cs typeface="Arial" pitchFamily="34" charset="0"/>
              </a:rPr>
              <a:t>区块链上信息的</a:t>
            </a:r>
            <a:r>
              <a:rPr lang="zh-CN" altLang="en-US" b="1" kern="0" dirty="0">
                <a:solidFill>
                  <a:srgbClr val="00B050"/>
                </a:solidFill>
                <a:latin typeface="Arial" pitchFamily="34" charset="0"/>
                <a:cs typeface="Arial" pitchFamily="34" charset="0"/>
              </a:rPr>
              <a:t>不可篡改性和去中心化</a:t>
            </a:r>
            <a:r>
              <a:rPr lang="zh-CN" altLang="en-US" kern="0" dirty="0">
                <a:solidFill>
                  <a:schemeClr val="tx1">
                    <a:lumMod val="65000"/>
                    <a:lumOff val="35000"/>
                  </a:schemeClr>
                </a:solidFill>
                <a:latin typeface="Arial" pitchFamily="34" charset="0"/>
                <a:cs typeface="Arial" pitchFamily="34" charset="0"/>
              </a:rPr>
              <a:t>的数据储存方式，使其成为数据和</a:t>
            </a:r>
            <a:r>
              <a:rPr lang="zh-CN" altLang="en-US" kern="0" dirty="0" smtClean="0">
                <a:solidFill>
                  <a:schemeClr val="tx1">
                    <a:lumMod val="65000"/>
                    <a:lumOff val="35000"/>
                  </a:schemeClr>
                </a:solidFill>
                <a:latin typeface="Arial" pitchFamily="34" charset="0"/>
                <a:cs typeface="Arial" pitchFamily="34" charset="0"/>
              </a:rPr>
              <a:t>信息记录</a:t>
            </a:r>
            <a:r>
              <a:rPr lang="zh-CN" altLang="en-US" kern="0" dirty="0">
                <a:solidFill>
                  <a:schemeClr val="tx1">
                    <a:lumMod val="65000"/>
                    <a:lumOff val="35000"/>
                  </a:schemeClr>
                </a:solidFill>
                <a:latin typeface="Arial" pitchFamily="34" charset="0"/>
                <a:cs typeface="Arial" pitchFamily="34" charset="0"/>
              </a:rPr>
              <a:t>的最佳载体</a:t>
            </a:r>
            <a:endParaRPr lang="en-US" kern="0" dirty="0" smtClean="0">
              <a:solidFill>
                <a:schemeClr val="tx1">
                  <a:lumMod val="65000"/>
                  <a:lumOff val="35000"/>
                </a:schemeClr>
              </a:solidFill>
              <a:latin typeface="Arial" pitchFamily="34" charset="0"/>
              <a:cs typeface="Arial" pitchFamily="34" charset="0"/>
            </a:endParaRPr>
          </a:p>
        </p:txBody>
      </p:sp>
      <p:cxnSp>
        <p:nvCxnSpPr>
          <p:cNvPr id="19" name="直接连接符 18"/>
          <p:cNvCxnSpPr/>
          <p:nvPr/>
        </p:nvCxnSpPr>
        <p:spPr>
          <a:xfrm>
            <a:off x="9366012" y="3456216"/>
            <a:ext cx="172742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173991" y="3014093"/>
            <a:ext cx="2232468" cy="369332"/>
          </a:xfrm>
          <a:prstGeom prst="rect">
            <a:avLst/>
          </a:prstGeom>
          <a:noFill/>
        </p:spPr>
        <p:txBody>
          <a:bodyPr wrap="square" rtlCol="0" anchor="ctr">
            <a:spAutoFit/>
          </a:bodyPr>
          <a:lstStyle/>
          <a:p>
            <a:pPr algn="ctr"/>
            <a:r>
              <a:rPr lang="zh-CN" altLang="en-US" b="1" dirty="0" smtClean="0">
                <a:solidFill>
                  <a:schemeClr val="tx1">
                    <a:lumMod val="75000"/>
                    <a:lumOff val="25000"/>
                  </a:schemeClr>
                </a:solidFill>
                <a:latin typeface="Arial" panose="020B0604020202020204" pitchFamily="34" charset="0"/>
                <a:cs typeface="Arial" panose="020B0604020202020204" pitchFamily="34" charset="0"/>
              </a:rPr>
              <a:t>交易流程全自动</a:t>
            </a:r>
            <a:endParaRPr lang="zh-CN" alt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1" name="Rectangle 42"/>
          <p:cNvSpPr/>
          <p:nvPr/>
        </p:nvSpPr>
        <p:spPr>
          <a:xfrm>
            <a:off x="9232046" y="3732212"/>
            <a:ext cx="2553553" cy="2077492"/>
          </a:xfrm>
          <a:prstGeom prst="rect">
            <a:avLst/>
          </a:prstGeom>
          <a:noFill/>
          <a:ln w="12700" cap="flat" cmpd="sng" algn="ctr">
            <a:noFill/>
            <a:prstDash val="solid"/>
          </a:ln>
          <a:effectLst/>
        </p:spPr>
        <p:txBody>
          <a:bodyPr wrap="square" lIns="91440" tIns="0" rIns="91440" bIns="0" rtlCol="0" anchor="t">
            <a:spAutoFit/>
          </a:bodyPr>
          <a:lstStyle/>
          <a:p>
            <a:pPr>
              <a:lnSpc>
                <a:spcPct val="150000"/>
              </a:lnSpc>
              <a:defRPr/>
            </a:pPr>
            <a:r>
              <a:rPr lang="zh-CN" altLang="en-US" kern="0" dirty="0" smtClean="0">
                <a:solidFill>
                  <a:schemeClr val="tx1">
                    <a:lumMod val="65000"/>
                    <a:lumOff val="35000"/>
                  </a:schemeClr>
                </a:solidFill>
                <a:latin typeface="Arial" pitchFamily="34" charset="0"/>
                <a:cs typeface="Arial" pitchFamily="34" charset="0"/>
              </a:rPr>
              <a:t>通过</a:t>
            </a:r>
            <a:r>
              <a:rPr lang="zh-CN" altLang="en-US" kern="0" dirty="0">
                <a:solidFill>
                  <a:schemeClr val="tx1">
                    <a:lumMod val="65000"/>
                    <a:lumOff val="35000"/>
                  </a:schemeClr>
                </a:solidFill>
                <a:latin typeface="Arial" pitchFamily="34" charset="0"/>
                <a:cs typeface="Arial" pitchFamily="34" charset="0"/>
              </a:rPr>
              <a:t>在区块链中嵌入预设好的</a:t>
            </a:r>
            <a:r>
              <a:rPr lang="zh-CN" altLang="en-US" kern="0" dirty="0" smtClean="0">
                <a:solidFill>
                  <a:schemeClr val="tx1">
                    <a:lumMod val="65000"/>
                    <a:lumOff val="35000"/>
                  </a:schemeClr>
                </a:solidFill>
                <a:latin typeface="Arial" pitchFamily="34" charset="0"/>
                <a:cs typeface="Arial" pitchFamily="34" charset="0"/>
              </a:rPr>
              <a:t>交易规则</a:t>
            </a:r>
            <a:r>
              <a:rPr lang="zh-CN" altLang="en-US" kern="0" dirty="0">
                <a:solidFill>
                  <a:schemeClr val="tx1">
                    <a:lumMod val="65000"/>
                    <a:lumOff val="35000"/>
                  </a:schemeClr>
                </a:solidFill>
                <a:latin typeface="Arial" pitchFamily="34" charset="0"/>
                <a:cs typeface="Arial" pitchFamily="34" charset="0"/>
              </a:rPr>
              <a:t>，达到预定条件则</a:t>
            </a:r>
            <a:r>
              <a:rPr lang="zh-CN" altLang="en-US" b="1" kern="0" dirty="0">
                <a:solidFill>
                  <a:srgbClr val="00B050"/>
                </a:solidFill>
                <a:latin typeface="Arial" pitchFamily="34" charset="0"/>
                <a:cs typeface="Arial" pitchFamily="34" charset="0"/>
              </a:rPr>
              <a:t>自动完成</a:t>
            </a:r>
            <a:r>
              <a:rPr lang="zh-CN" altLang="en-US" kern="0" dirty="0">
                <a:solidFill>
                  <a:schemeClr val="tx1">
                    <a:lumMod val="65000"/>
                    <a:lumOff val="35000"/>
                  </a:schemeClr>
                </a:solidFill>
                <a:latin typeface="Arial" pitchFamily="34" charset="0"/>
                <a:cs typeface="Arial" pitchFamily="34" charset="0"/>
              </a:rPr>
              <a:t>，可提升交易的自动化程度</a:t>
            </a:r>
            <a:endParaRPr lang="en-US" kern="0" dirty="0" smtClean="0">
              <a:solidFill>
                <a:schemeClr val="tx1">
                  <a:lumMod val="65000"/>
                  <a:lumOff val="35000"/>
                </a:schemeClr>
              </a:solidFill>
              <a:latin typeface="Arial" pitchFamily="34" charset="0"/>
              <a:cs typeface="Arial" pitchFamily="34" charset="0"/>
            </a:endParaRPr>
          </a:p>
        </p:txBody>
      </p:sp>
    </p:spTree>
    <p:extLst>
      <p:ext uri="{BB962C8B-B14F-4D97-AF65-F5344CB8AC3E}">
        <p14:creationId xmlns:p14="http://schemas.microsoft.com/office/powerpoint/2010/main" val="2622805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smtClean="0"/>
              <a:t>区块链的关键特点：解决信任问题</a:t>
            </a:r>
            <a:endParaRPr lang="zh-CN" altLang="en-US" dirty="0"/>
          </a:p>
        </p:txBody>
      </p:sp>
      <p:sp>
        <p:nvSpPr>
          <p:cNvPr id="3" name="矩形 2"/>
          <p:cNvSpPr/>
          <p:nvPr/>
        </p:nvSpPr>
        <p:spPr>
          <a:xfrm>
            <a:off x="1650999" y="2230122"/>
            <a:ext cx="9162143" cy="1323439"/>
          </a:xfrm>
          <a:prstGeom prst="rect">
            <a:avLst/>
          </a:prstGeom>
        </p:spPr>
        <p:txBody>
          <a:bodyPr wrap="square">
            <a:spAutoFit/>
          </a:bodyPr>
          <a:lstStyle/>
          <a:p>
            <a:endParaRPr lang="zh-CN" altLang="en-US" sz="2000" dirty="0"/>
          </a:p>
          <a:p>
            <a:endParaRPr lang="en-US" altLang="zh-CN" sz="2000" dirty="0"/>
          </a:p>
          <a:p>
            <a:endParaRPr lang="en-US" altLang="zh-CN" sz="2000" dirty="0" smtClean="0"/>
          </a:p>
          <a:p>
            <a:endParaRPr lang="en-US" altLang="zh-CN" sz="20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3558" y="1878882"/>
            <a:ext cx="3023742" cy="3980823"/>
          </a:xfrm>
          <a:prstGeom prst="rect">
            <a:avLst/>
          </a:prstGeom>
        </p:spPr>
      </p:pic>
      <p:graphicFrame>
        <p:nvGraphicFramePr>
          <p:cNvPr id="5" name="图表 4"/>
          <p:cNvGraphicFramePr/>
          <p:nvPr>
            <p:extLst>
              <p:ext uri="{D42A27DB-BD31-4B8C-83A1-F6EECF244321}">
                <p14:modId xmlns:p14="http://schemas.microsoft.com/office/powerpoint/2010/main" val="1960290105"/>
              </p:ext>
            </p:extLst>
          </p:nvPr>
        </p:nvGraphicFramePr>
        <p:xfrm>
          <a:off x="172358" y="1239158"/>
          <a:ext cx="6731000" cy="4842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7953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区块链技术的颠覆性</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164" y="1177245"/>
            <a:ext cx="7390010" cy="5150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05278" y="6487870"/>
            <a:ext cx="5753100" cy="381066"/>
          </a:xfrm>
          <a:prstGeom prst="rect">
            <a:avLst/>
          </a:prstGeom>
          <a:noFill/>
        </p:spPr>
        <p:txBody>
          <a:bodyPr wrap="square" rtlCol="0">
            <a:spAutoFit/>
          </a:bodyPr>
          <a:lstStyle/>
          <a:p>
            <a:pPr>
              <a:lnSpc>
                <a:spcPct val="150000"/>
              </a:lnSpc>
            </a:pPr>
            <a:r>
              <a:rPr lang="zh-CN" altLang="en-US" sz="1400" b="1" dirty="0" smtClean="0">
                <a:solidFill>
                  <a:schemeClr val="bg1"/>
                </a:solidFill>
              </a:rPr>
              <a:t>资料来源：麦肯锡，</a:t>
            </a:r>
            <a:r>
              <a:rPr lang="en-US" altLang="zh-CN" sz="1400" b="1" dirty="0" smtClean="0">
                <a:solidFill>
                  <a:schemeClr val="bg1"/>
                </a:solidFill>
              </a:rPr>
              <a:t>《</a:t>
            </a:r>
            <a:r>
              <a:rPr lang="zh-CN" altLang="en-US" sz="1400" b="1" dirty="0">
                <a:solidFill>
                  <a:schemeClr val="bg1"/>
                </a:solidFill>
              </a:rPr>
              <a:t>区块链：银行业游戏规则的颠覆者</a:t>
            </a:r>
            <a:r>
              <a:rPr lang="en-US" altLang="zh-CN" sz="1400" b="1" dirty="0">
                <a:solidFill>
                  <a:schemeClr val="bg1"/>
                </a:solidFill>
              </a:rPr>
              <a:t>》</a:t>
            </a:r>
            <a:r>
              <a:rPr lang="zh-CN" altLang="en-US" sz="1400" b="1" dirty="0">
                <a:solidFill>
                  <a:schemeClr val="bg1"/>
                </a:solidFill>
              </a:rPr>
              <a:t>白皮书</a:t>
            </a:r>
            <a:endParaRPr lang="en-US" altLang="zh-CN" sz="1400" b="1" dirty="0">
              <a:solidFill>
                <a:schemeClr val="bg1"/>
              </a:solidFill>
            </a:endParaRPr>
          </a:p>
        </p:txBody>
      </p:sp>
      <p:sp>
        <p:nvSpPr>
          <p:cNvPr id="5" name="TextBox 4"/>
          <p:cNvSpPr txBox="1"/>
          <p:nvPr/>
        </p:nvSpPr>
        <p:spPr>
          <a:xfrm>
            <a:off x="8215086" y="2249715"/>
            <a:ext cx="3686628" cy="2813206"/>
          </a:xfrm>
          <a:prstGeom prst="rect">
            <a:avLst/>
          </a:prstGeom>
          <a:noFill/>
        </p:spPr>
        <p:txBody>
          <a:bodyPr wrap="square" rtlCol="0">
            <a:spAutoFit/>
          </a:bodyPr>
          <a:lstStyle/>
          <a:p>
            <a:pPr indent="449263">
              <a:lnSpc>
                <a:spcPct val="150000"/>
              </a:lnSpc>
            </a:pPr>
            <a:r>
              <a:rPr lang="zh-CN" altLang="en-US" sz="2000" dirty="0" smtClean="0"/>
              <a:t>从麦肯锡对金融机构的技术实现体系的六层分类来看，区块链技术将从</a:t>
            </a:r>
            <a:r>
              <a:rPr lang="zh-CN" altLang="en-US" sz="2000" b="1" dirty="0" smtClean="0">
                <a:solidFill>
                  <a:srgbClr val="00B050"/>
                </a:solidFill>
              </a:rPr>
              <a:t>规则设定</a:t>
            </a:r>
            <a:r>
              <a:rPr lang="zh-CN" altLang="en-US" sz="2000" dirty="0" smtClean="0"/>
              <a:t>、</a:t>
            </a:r>
            <a:r>
              <a:rPr lang="zh-CN" altLang="en-US" sz="2000" b="1" dirty="0" smtClean="0">
                <a:solidFill>
                  <a:srgbClr val="00B050"/>
                </a:solidFill>
              </a:rPr>
              <a:t>系统间交互</a:t>
            </a:r>
            <a:r>
              <a:rPr lang="zh-CN" altLang="en-US" sz="2000" dirty="0" smtClean="0"/>
              <a:t>以及</a:t>
            </a:r>
            <a:r>
              <a:rPr lang="zh-CN" altLang="en-US" sz="2000" b="1" dirty="0" smtClean="0">
                <a:solidFill>
                  <a:srgbClr val="00B050"/>
                </a:solidFill>
              </a:rPr>
              <a:t>清算基础设施</a:t>
            </a:r>
            <a:r>
              <a:rPr lang="zh-CN" altLang="en-US" sz="2000" dirty="0" smtClean="0"/>
              <a:t>等底层层面，将会极大的改变现有的技术体系。</a:t>
            </a:r>
            <a:endParaRPr lang="zh-CN" altLang="en-US" sz="2000" dirty="0"/>
          </a:p>
        </p:txBody>
      </p:sp>
    </p:spTree>
    <p:extLst>
      <p:ext uri="{BB962C8B-B14F-4D97-AF65-F5344CB8AC3E}">
        <p14:creationId xmlns:p14="http://schemas.microsoft.com/office/powerpoint/2010/main" val="14684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a:latin typeface="Impact" pitchFamily="34" charset="0"/>
              </a:rPr>
              <a:t>区块链技术的应用前景</a:t>
            </a:r>
            <a:endParaRPr lang="zh-CN" altLang="en-US" dirty="0"/>
          </a:p>
        </p:txBody>
      </p:sp>
      <p:sp>
        <p:nvSpPr>
          <p:cNvPr id="8" name="Freeform 9"/>
          <p:cNvSpPr>
            <a:spLocks noEditPoints="1"/>
          </p:cNvSpPr>
          <p:nvPr/>
        </p:nvSpPr>
        <p:spPr bwMode="auto">
          <a:xfrm>
            <a:off x="10575384" y="2421350"/>
            <a:ext cx="1443641" cy="2588598"/>
          </a:xfrm>
          <a:custGeom>
            <a:avLst/>
            <a:gdLst>
              <a:gd name="T0" fmla="*/ 25 w 33"/>
              <a:gd name="T1" fmla="*/ 4 h 59"/>
              <a:gd name="T2" fmla="*/ 32 w 33"/>
              <a:gd name="T3" fmla="*/ 7 h 59"/>
              <a:gd name="T4" fmla="*/ 33 w 33"/>
              <a:gd name="T5" fmla="*/ 7 h 59"/>
              <a:gd name="T6" fmla="*/ 33 w 33"/>
              <a:gd name="T7" fmla="*/ 9 h 59"/>
              <a:gd name="T8" fmla="*/ 26 w 33"/>
              <a:gd name="T9" fmla="*/ 32 h 59"/>
              <a:gd name="T10" fmla="*/ 22 w 33"/>
              <a:gd name="T11" fmla="*/ 30 h 59"/>
              <a:gd name="T12" fmla="*/ 29 w 33"/>
              <a:gd name="T13" fmla="*/ 10 h 59"/>
              <a:gd name="T14" fmla="*/ 26 w 33"/>
              <a:gd name="T15" fmla="*/ 9 h 59"/>
              <a:gd name="T16" fmla="*/ 19 w 33"/>
              <a:gd name="T17" fmla="*/ 7 h 59"/>
              <a:gd name="T18" fmla="*/ 13 w 33"/>
              <a:gd name="T19" fmla="*/ 5 h 59"/>
              <a:gd name="T20" fmla="*/ 19 w 33"/>
              <a:gd name="T21" fmla="*/ 0 h 59"/>
              <a:gd name="T22" fmla="*/ 24 w 33"/>
              <a:gd name="T23" fmla="*/ 2 h 59"/>
              <a:gd name="T24" fmla="*/ 25 w 33"/>
              <a:gd name="T25" fmla="*/ 4 h 59"/>
              <a:gd name="T26" fmla="*/ 12 w 33"/>
              <a:gd name="T27" fmla="*/ 7 h 59"/>
              <a:gd name="T28" fmla="*/ 1 w 33"/>
              <a:gd name="T29" fmla="*/ 38 h 59"/>
              <a:gd name="T30" fmla="*/ 14 w 33"/>
              <a:gd name="T31" fmla="*/ 43 h 59"/>
              <a:gd name="T32" fmla="*/ 25 w 33"/>
              <a:gd name="T33" fmla="*/ 12 h 59"/>
              <a:gd name="T34" fmla="*/ 12 w 33"/>
              <a:gd name="T35" fmla="*/ 7 h 59"/>
              <a:gd name="T36" fmla="*/ 0 w 33"/>
              <a:gd name="T37" fmla="*/ 41 h 59"/>
              <a:gd name="T38" fmla="*/ 14 w 33"/>
              <a:gd name="T39" fmla="*/ 46 h 59"/>
              <a:gd name="T40" fmla="*/ 6 w 33"/>
              <a:gd name="T41" fmla="*/ 56 h 59"/>
              <a:gd name="T42" fmla="*/ 5 w 33"/>
              <a:gd name="T43" fmla="*/ 55 h 59"/>
              <a:gd name="T44" fmla="*/ 3 w 33"/>
              <a:gd name="T45" fmla="*/ 59 h 59"/>
              <a:gd name="T46" fmla="*/ 1 w 33"/>
              <a:gd name="T47" fmla="*/ 58 h 59"/>
              <a:gd name="T48" fmla="*/ 1 w 33"/>
              <a:gd name="T49" fmla="*/ 54 h 59"/>
              <a:gd name="T50" fmla="*/ 1 w 33"/>
              <a:gd name="T51" fmla="*/ 54 h 59"/>
              <a:gd name="T52" fmla="*/ 0 w 33"/>
              <a:gd name="T53"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59">
                <a:moveTo>
                  <a:pt x="25" y="4"/>
                </a:moveTo>
                <a:cubicBezTo>
                  <a:pt x="32" y="7"/>
                  <a:pt x="32" y="7"/>
                  <a:pt x="32" y="7"/>
                </a:cubicBezTo>
                <a:cubicBezTo>
                  <a:pt x="33" y="7"/>
                  <a:pt x="33" y="7"/>
                  <a:pt x="33" y="7"/>
                </a:cubicBezTo>
                <a:cubicBezTo>
                  <a:pt x="33" y="9"/>
                  <a:pt x="33" y="9"/>
                  <a:pt x="33" y="9"/>
                </a:cubicBezTo>
                <a:cubicBezTo>
                  <a:pt x="33" y="17"/>
                  <a:pt x="31" y="25"/>
                  <a:pt x="26" y="32"/>
                </a:cubicBezTo>
                <a:cubicBezTo>
                  <a:pt x="22" y="30"/>
                  <a:pt x="22" y="30"/>
                  <a:pt x="22" y="30"/>
                </a:cubicBezTo>
                <a:cubicBezTo>
                  <a:pt x="26" y="24"/>
                  <a:pt x="28" y="17"/>
                  <a:pt x="29" y="10"/>
                </a:cubicBezTo>
                <a:cubicBezTo>
                  <a:pt x="26" y="9"/>
                  <a:pt x="26" y="9"/>
                  <a:pt x="26" y="9"/>
                </a:cubicBezTo>
                <a:cubicBezTo>
                  <a:pt x="19" y="7"/>
                  <a:pt x="19" y="7"/>
                  <a:pt x="19" y="7"/>
                </a:cubicBezTo>
                <a:cubicBezTo>
                  <a:pt x="13" y="5"/>
                  <a:pt x="13" y="5"/>
                  <a:pt x="13" y="5"/>
                </a:cubicBezTo>
                <a:cubicBezTo>
                  <a:pt x="19" y="0"/>
                  <a:pt x="19" y="0"/>
                  <a:pt x="19" y="0"/>
                </a:cubicBezTo>
                <a:cubicBezTo>
                  <a:pt x="24" y="2"/>
                  <a:pt x="24" y="2"/>
                  <a:pt x="24" y="2"/>
                </a:cubicBezTo>
                <a:cubicBezTo>
                  <a:pt x="25" y="4"/>
                  <a:pt x="25" y="4"/>
                  <a:pt x="25" y="4"/>
                </a:cubicBezTo>
                <a:close/>
                <a:moveTo>
                  <a:pt x="12" y="7"/>
                </a:moveTo>
                <a:cubicBezTo>
                  <a:pt x="6" y="17"/>
                  <a:pt x="3" y="27"/>
                  <a:pt x="1" y="38"/>
                </a:cubicBezTo>
                <a:cubicBezTo>
                  <a:pt x="6" y="40"/>
                  <a:pt x="10" y="42"/>
                  <a:pt x="14" y="43"/>
                </a:cubicBezTo>
                <a:cubicBezTo>
                  <a:pt x="20" y="33"/>
                  <a:pt x="23" y="23"/>
                  <a:pt x="25" y="12"/>
                </a:cubicBezTo>
                <a:cubicBezTo>
                  <a:pt x="21" y="11"/>
                  <a:pt x="17" y="9"/>
                  <a:pt x="12" y="7"/>
                </a:cubicBezTo>
                <a:close/>
                <a:moveTo>
                  <a:pt x="0" y="41"/>
                </a:moveTo>
                <a:cubicBezTo>
                  <a:pt x="14" y="46"/>
                  <a:pt x="14" y="46"/>
                  <a:pt x="14" y="46"/>
                </a:cubicBezTo>
                <a:cubicBezTo>
                  <a:pt x="6" y="56"/>
                  <a:pt x="6" y="56"/>
                  <a:pt x="6" y="56"/>
                </a:cubicBezTo>
                <a:cubicBezTo>
                  <a:pt x="5" y="55"/>
                  <a:pt x="5" y="55"/>
                  <a:pt x="5" y="55"/>
                </a:cubicBezTo>
                <a:cubicBezTo>
                  <a:pt x="3" y="59"/>
                  <a:pt x="3" y="59"/>
                  <a:pt x="3" y="59"/>
                </a:cubicBezTo>
                <a:cubicBezTo>
                  <a:pt x="1" y="58"/>
                  <a:pt x="1" y="58"/>
                  <a:pt x="1" y="58"/>
                </a:cubicBezTo>
                <a:cubicBezTo>
                  <a:pt x="1" y="54"/>
                  <a:pt x="1" y="54"/>
                  <a:pt x="1" y="54"/>
                </a:cubicBezTo>
                <a:cubicBezTo>
                  <a:pt x="1" y="54"/>
                  <a:pt x="1" y="54"/>
                  <a:pt x="1" y="54"/>
                </a:cubicBezTo>
                <a:lnTo>
                  <a:pt x="0" y="41"/>
                </a:lnTo>
                <a:close/>
              </a:path>
            </a:pathLst>
          </a:custGeom>
          <a:solidFill>
            <a:srgbClr val="00B050"/>
          </a:solidFill>
          <a:ln>
            <a:solidFill>
              <a:srgbClr val="00B050"/>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p:cNvSpPr/>
          <p:nvPr/>
        </p:nvSpPr>
        <p:spPr>
          <a:xfrm>
            <a:off x="537018" y="4345719"/>
            <a:ext cx="8782957" cy="59994"/>
          </a:xfrm>
          <a:prstGeom prst="rect">
            <a:avLst/>
          </a:prstGeom>
          <a:solidFill>
            <a:srgbClr val="00B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p:cNvSpPr/>
          <p:nvPr/>
        </p:nvSpPr>
        <p:spPr>
          <a:xfrm>
            <a:off x="9577130" y="5184670"/>
            <a:ext cx="1800493" cy="369332"/>
          </a:xfrm>
          <a:prstGeom prst="rect">
            <a:avLst/>
          </a:prstGeom>
        </p:spPr>
        <p:txBody>
          <a:bodyPr wrap="none">
            <a:spAutoFit/>
          </a:bodyPr>
          <a:lstStyle/>
          <a:p>
            <a:r>
              <a:rPr lang="zh-CN" altLang="en-US" b="1" dirty="0">
                <a:solidFill>
                  <a:schemeClr val="bg1"/>
                </a:solidFill>
                <a:latin typeface="Arial" panose="020B0604020202020204" pitchFamily="34" charset="0"/>
                <a:cs typeface="Arial" panose="020B0604020202020204" pitchFamily="34" charset="0"/>
              </a:rPr>
              <a:t>SAMPLE TEXT</a:t>
            </a:r>
          </a:p>
        </p:txBody>
      </p:sp>
      <p:sp>
        <p:nvSpPr>
          <p:cNvPr id="11" name="椭圆 10"/>
          <p:cNvSpPr/>
          <p:nvPr/>
        </p:nvSpPr>
        <p:spPr>
          <a:xfrm>
            <a:off x="1894270" y="4059968"/>
            <a:ext cx="609600" cy="609600"/>
          </a:xfrm>
          <a:prstGeom prst="ellipse">
            <a:avLst/>
          </a:prstGeom>
          <a:solidFill>
            <a:schemeClr val="bg1"/>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1.0</a:t>
            </a:r>
            <a:endParaRPr lang="zh-CN" altLang="en-US" sz="1400" b="1" dirty="0">
              <a:solidFill>
                <a:schemeClr val="tx1"/>
              </a:solidFill>
            </a:endParaRPr>
          </a:p>
        </p:txBody>
      </p:sp>
      <p:sp>
        <p:nvSpPr>
          <p:cNvPr id="12" name="椭圆 11"/>
          <p:cNvSpPr/>
          <p:nvPr/>
        </p:nvSpPr>
        <p:spPr>
          <a:xfrm>
            <a:off x="4452984" y="4059968"/>
            <a:ext cx="609600" cy="609600"/>
          </a:xfrm>
          <a:prstGeom prst="ellipse">
            <a:avLst/>
          </a:prstGeom>
          <a:solidFill>
            <a:schemeClr val="bg1"/>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2.0</a:t>
            </a:r>
            <a:endParaRPr lang="zh-CN" altLang="en-US" sz="1400" b="1" dirty="0">
              <a:solidFill>
                <a:schemeClr val="tx1"/>
              </a:solidFill>
            </a:endParaRPr>
          </a:p>
        </p:txBody>
      </p:sp>
      <p:sp>
        <p:nvSpPr>
          <p:cNvPr id="13" name="椭圆 12"/>
          <p:cNvSpPr/>
          <p:nvPr/>
        </p:nvSpPr>
        <p:spPr>
          <a:xfrm>
            <a:off x="7011698" y="4059968"/>
            <a:ext cx="609600" cy="609600"/>
          </a:xfrm>
          <a:prstGeom prst="ellipse">
            <a:avLst/>
          </a:prstGeom>
          <a:solidFill>
            <a:schemeClr val="bg1"/>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chemeClr val="tx1"/>
                </a:solidFill>
              </a:rPr>
              <a:t>3.0</a:t>
            </a:r>
            <a:endParaRPr lang="zh-CN" altLang="en-US" sz="1400" b="1" dirty="0">
              <a:solidFill>
                <a:schemeClr val="tx1"/>
              </a:solidFill>
            </a:endParaRPr>
          </a:p>
        </p:txBody>
      </p:sp>
      <p:sp>
        <p:nvSpPr>
          <p:cNvPr id="14" name="矩形 13"/>
          <p:cNvSpPr/>
          <p:nvPr/>
        </p:nvSpPr>
        <p:spPr>
          <a:xfrm>
            <a:off x="6123396" y="4846385"/>
            <a:ext cx="2434265" cy="954107"/>
          </a:xfrm>
          <a:prstGeom prst="rect">
            <a:avLst/>
          </a:prstGeom>
        </p:spPr>
        <p:txBody>
          <a:bodyPr wrap="square">
            <a:spAutoFit/>
          </a:bodyPr>
          <a:lstStyle/>
          <a:p>
            <a:pPr algn="ctr"/>
            <a:r>
              <a:rPr lang="zh-CN" altLang="en-US" sz="2800" b="1" dirty="0">
                <a:latin typeface="+mn-ea"/>
                <a:cs typeface="Arial" panose="020B0604020202020204" pitchFamily="34" charset="0"/>
              </a:rPr>
              <a:t>治理 </a:t>
            </a:r>
            <a:r>
              <a:rPr lang="en-US" altLang="zh-CN" sz="2800" b="1" dirty="0">
                <a:latin typeface="+mn-ea"/>
                <a:cs typeface="Arial" panose="020B0604020202020204" pitchFamily="34" charset="0"/>
              </a:rPr>
              <a:t>Governance</a:t>
            </a:r>
            <a:endParaRPr lang="zh-CN" altLang="en-US" sz="2800" b="1" dirty="0">
              <a:latin typeface="+mn-ea"/>
              <a:cs typeface="Arial" panose="020B0604020202020204" pitchFamily="34" charset="0"/>
            </a:endParaRPr>
          </a:p>
        </p:txBody>
      </p:sp>
      <p:sp>
        <p:nvSpPr>
          <p:cNvPr id="15" name="矩形 14"/>
          <p:cNvSpPr/>
          <p:nvPr/>
        </p:nvSpPr>
        <p:spPr>
          <a:xfrm>
            <a:off x="3929135" y="4830484"/>
            <a:ext cx="1998721" cy="954107"/>
          </a:xfrm>
          <a:prstGeom prst="rect">
            <a:avLst/>
          </a:prstGeom>
        </p:spPr>
        <p:txBody>
          <a:bodyPr wrap="square">
            <a:spAutoFit/>
          </a:bodyPr>
          <a:lstStyle/>
          <a:p>
            <a:pPr algn="ctr"/>
            <a:r>
              <a:rPr lang="zh-CN" altLang="en-US" sz="2800" b="1" dirty="0" smtClean="0">
                <a:latin typeface="+mn-ea"/>
                <a:cs typeface="Arial" panose="020B0604020202020204" pitchFamily="34" charset="0"/>
              </a:rPr>
              <a:t>智能合约 </a:t>
            </a:r>
            <a:r>
              <a:rPr lang="en-US" altLang="zh-CN" sz="2800" b="1" dirty="0">
                <a:latin typeface="+mn-ea"/>
                <a:cs typeface="Arial" panose="020B0604020202020204" pitchFamily="34" charset="0"/>
              </a:rPr>
              <a:t>Contract</a:t>
            </a:r>
            <a:endParaRPr lang="zh-CN" altLang="en-US" sz="2800" b="1" dirty="0">
              <a:latin typeface="+mn-ea"/>
              <a:cs typeface="Arial" panose="020B0604020202020204" pitchFamily="34" charset="0"/>
            </a:endParaRPr>
          </a:p>
        </p:txBody>
      </p:sp>
      <p:sp>
        <p:nvSpPr>
          <p:cNvPr id="16" name="矩形 15"/>
          <p:cNvSpPr/>
          <p:nvPr/>
        </p:nvSpPr>
        <p:spPr>
          <a:xfrm>
            <a:off x="1269500" y="4846385"/>
            <a:ext cx="2044834" cy="954107"/>
          </a:xfrm>
          <a:prstGeom prst="rect">
            <a:avLst/>
          </a:prstGeom>
        </p:spPr>
        <p:txBody>
          <a:bodyPr wrap="square">
            <a:spAutoFit/>
          </a:bodyPr>
          <a:lstStyle/>
          <a:p>
            <a:pPr algn="ctr"/>
            <a:r>
              <a:rPr lang="zh-CN" altLang="en-US" sz="2800" b="1" dirty="0" smtClean="0">
                <a:latin typeface="+mn-ea"/>
                <a:cs typeface="Arial" panose="020B0604020202020204" pitchFamily="34" charset="0"/>
              </a:rPr>
              <a:t>数字货币 </a:t>
            </a:r>
            <a:r>
              <a:rPr lang="en-US" altLang="zh-CN" sz="2800" b="1" dirty="0">
                <a:latin typeface="+mn-ea"/>
                <a:cs typeface="Arial" panose="020B0604020202020204" pitchFamily="34" charset="0"/>
              </a:rPr>
              <a:t>Currency</a:t>
            </a:r>
            <a:endParaRPr lang="zh-CN" altLang="en-US" sz="2800" b="1" dirty="0">
              <a:latin typeface="+mn-ea"/>
              <a:cs typeface="Arial" panose="020B0604020202020204" pitchFamily="34" charset="0"/>
            </a:endParaRPr>
          </a:p>
        </p:txBody>
      </p:sp>
      <p:sp>
        <p:nvSpPr>
          <p:cNvPr id="17" name="任意多边形 16"/>
          <p:cNvSpPr/>
          <p:nvPr/>
        </p:nvSpPr>
        <p:spPr>
          <a:xfrm>
            <a:off x="9233344" y="4021480"/>
            <a:ext cx="1419226" cy="876737"/>
          </a:xfrm>
          <a:custGeom>
            <a:avLst/>
            <a:gdLst>
              <a:gd name="connsiteX0" fmla="*/ 0 w 1447800"/>
              <a:gd name="connsiteY0" fmla="*/ 343881 h 880287"/>
              <a:gd name="connsiteX1" fmla="*/ 514350 w 1447800"/>
              <a:gd name="connsiteY1" fmla="*/ 981 h 880287"/>
              <a:gd name="connsiteX2" fmla="*/ 666750 w 1447800"/>
              <a:gd name="connsiteY2" fmla="*/ 439131 h 880287"/>
              <a:gd name="connsiteX3" fmla="*/ 914400 w 1447800"/>
              <a:gd name="connsiteY3" fmla="*/ 401031 h 880287"/>
              <a:gd name="connsiteX4" fmla="*/ 819150 w 1447800"/>
              <a:gd name="connsiteY4" fmla="*/ 782031 h 880287"/>
              <a:gd name="connsiteX5" fmla="*/ 1123950 w 1447800"/>
              <a:gd name="connsiteY5" fmla="*/ 705831 h 880287"/>
              <a:gd name="connsiteX6" fmla="*/ 1352550 w 1447800"/>
              <a:gd name="connsiteY6" fmla="*/ 877281 h 880287"/>
              <a:gd name="connsiteX7" fmla="*/ 1447800 w 1447800"/>
              <a:gd name="connsiteY7" fmla="*/ 534381 h 880287"/>
              <a:gd name="connsiteX0" fmla="*/ 0 w 1552575"/>
              <a:gd name="connsiteY0" fmla="*/ 362539 h 879895"/>
              <a:gd name="connsiteX1" fmla="*/ 619125 w 1552575"/>
              <a:gd name="connsiteY1" fmla="*/ 589 h 879895"/>
              <a:gd name="connsiteX2" fmla="*/ 771525 w 1552575"/>
              <a:gd name="connsiteY2" fmla="*/ 438739 h 879895"/>
              <a:gd name="connsiteX3" fmla="*/ 1019175 w 1552575"/>
              <a:gd name="connsiteY3" fmla="*/ 400639 h 879895"/>
              <a:gd name="connsiteX4" fmla="*/ 923925 w 1552575"/>
              <a:gd name="connsiteY4" fmla="*/ 781639 h 879895"/>
              <a:gd name="connsiteX5" fmla="*/ 1228725 w 1552575"/>
              <a:gd name="connsiteY5" fmla="*/ 705439 h 879895"/>
              <a:gd name="connsiteX6" fmla="*/ 1457325 w 1552575"/>
              <a:gd name="connsiteY6" fmla="*/ 876889 h 879895"/>
              <a:gd name="connsiteX7" fmla="*/ 1552575 w 1552575"/>
              <a:gd name="connsiteY7" fmla="*/ 533989 h 879895"/>
              <a:gd name="connsiteX0" fmla="*/ 0 w 1552575"/>
              <a:gd name="connsiteY0" fmla="*/ 362243 h 879599"/>
              <a:gd name="connsiteX1" fmla="*/ 619125 w 1552575"/>
              <a:gd name="connsiteY1" fmla="*/ 293 h 879599"/>
              <a:gd name="connsiteX2" fmla="*/ 771525 w 1552575"/>
              <a:gd name="connsiteY2" fmla="*/ 438443 h 879599"/>
              <a:gd name="connsiteX3" fmla="*/ 1019175 w 1552575"/>
              <a:gd name="connsiteY3" fmla="*/ 400343 h 879599"/>
              <a:gd name="connsiteX4" fmla="*/ 923925 w 1552575"/>
              <a:gd name="connsiteY4" fmla="*/ 781343 h 879599"/>
              <a:gd name="connsiteX5" fmla="*/ 1228725 w 1552575"/>
              <a:gd name="connsiteY5" fmla="*/ 705143 h 879599"/>
              <a:gd name="connsiteX6" fmla="*/ 1457325 w 1552575"/>
              <a:gd name="connsiteY6" fmla="*/ 876593 h 879599"/>
              <a:gd name="connsiteX7" fmla="*/ 1552575 w 1552575"/>
              <a:gd name="connsiteY7" fmla="*/ 533693 h 879599"/>
              <a:gd name="connsiteX0" fmla="*/ 0 w 1571625"/>
              <a:gd name="connsiteY0" fmla="*/ 343373 h 879779"/>
              <a:gd name="connsiteX1" fmla="*/ 638175 w 1571625"/>
              <a:gd name="connsiteY1" fmla="*/ 473 h 879779"/>
              <a:gd name="connsiteX2" fmla="*/ 790575 w 1571625"/>
              <a:gd name="connsiteY2" fmla="*/ 438623 h 879779"/>
              <a:gd name="connsiteX3" fmla="*/ 1038225 w 1571625"/>
              <a:gd name="connsiteY3" fmla="*/ 400523 h 879779"/>
              <a:gd name="connsiteX4" fmla="*/ 942975 w 1571625"/>
              <a:gd name="connsiteY4" fmla="*/ 781523 h 879779"/>
              <a:gd name="connsiteX5" fmla="*/ 1247775 w 1571625"/>
              <a:gd name="connsiteY5" fmla="*/ 705323 h 879779"/>
              <a:gd name="connsiteX6" fmla="*/ 1476375 w 1571625"/>
              <a:gd name="connsiteY6" fmla="*/ 876773 h 879779"/>
              <a:gd name="connsiteX7" fmla="*/ 1571625 w 1571625"/>
              <a:gd name="connsiteY7" fmla="*/ 533873 h 879779"/>
              <a:gd name="connsiteX0" fmla="*/ 0 w 1571625"/>
              <a:gd name="connsiteY0" fmla="*/ 343333 h 879739"/>
              <a:gd name="connsiteX1" fmla="*/ 638175 w 1571625"/>
              <a:gd name="connsiteY1" fmla="*/ 433 h 879739"/>
              <a:gd name="connsiteX2" fmla="*/ 790575 w 1571625"/>
              <a:gd name="connsiteY2" fmla="*/ 438583 h 879739"/>
              <a:gd name="connsiteX3" fmla="*/ 1038225 w 1571625"/>
              <a:gd name="connsiteY3" fmla="*/ 400483 h 879739"/>
              <a:gd name="connsiteX4" fmla="*/ 942975 w 1571625"/>
              <a:gd name="connsiteY4" fmla="*/ 781483 h 879739"/>
              <a:gd name="connsiteX5" fmla="*/ 1247775 w 1571625"/>
              <a:gd name="connsiteY5" fmla="*/ 705283 h 879739"/>
              <a:gd name="connsiteX6" fmla="*/ 1476375 w 1571625"/>
              <a:gd name="connsiteY6" fmla="*/ 876733 h 879739"/>
              <a:gd name="connsiteX7" fmla="*/ 1571625 w 1571625"/>
              <a:gd name="connsiteY7" fmla="*/ 533833 h 879739"/>
              <a:gd name="connsiteX0" fmla="*/ 0 w 1571625"/>
              <a:gd name="connsiteY0" fmla="*/ 343306 h 879712"/>
              <a:gd name="connsiteX1" fmla="*/ 638175 w 1571625"/>
              <a:gd name="connsiteY1" fmla="*/ 406 h 879712"/>
              <a:gd name="connsiteX2" fmla="*/ 790575 w 1571625"/>
              <a:gd name="connsiteY2" fmla="*/ 438556 h 879712"/>
              <a:gd name="connsiteX3" fmla="*/ 1038225 w 1571625"/>
              <a:gd name="connsiteY3" fmla="*/ 400456 h 879712"/>
              <a:gd name="connsiteX4" fmla="*/ 942975 w 1571625"/>
              <a:gd name="connsiteY4" fmla="*/ 781456 h 879712"/>
              <a:gd name="connsiteX5" fmla="*/ 1247775 w 1571625"/>
              <a:gd name="connsiteY5" fmla="*/ 705256 h 879712"/>
              <a:gd name="connsiteX6" fmla="*/ 1476375 w 1571625"/>
              <a:gd name="connsiteY6" fmla="*/ 876706 h 879712"/>
              <a:gd name="connsiteX7" fmla="*/ 1571625 w 1571625"/>
              <a:gd name="connsiteY7" fmla="*/ 533806 h 879712"/>
              <a:gd name="connsiteX0" fmla="*/ 0 w 1571625"/>
              <a:gd name="connsiteY0" fmla="*/ 343436 h 879842"/>
              <a:gd name="connsiteX1" fmla="*/ 638175 w 1571625"/>
              <a:gd name="connsiteY1" fmla="*/ 536 h 879842"/>
              <a:gd name="connsiteX2" fmla="*/ 790575 w 1571625"/>
              <a:gd name="connsiteY2" fmla="*/ 438686 h 879842"/>
              <a:gd name="connsiteX3" fmla="*/ 1038225 w 1571625"/>
              <a:gd name="connsiteY3" fmla="*/ 400586 h 879842"/>
              <a:gd name="connsiteX4" fmla="*/ 942975 w 1571625"/>
              <a:gd name="connsiteY4" fmla="*/ 781586 h 879842"/>
              <a:gd name="connsiteX5" fmla="*/ 1247775 w 1571625"/>
              <a:gd name="connsiteY5" fmla="*/ 705386 h 879842"/>
              <a:gd name="connsiteX6" fmla="*/ 1476375 w 1571625"/>
              <a:gd name="connsiteY6" fmla="*/ 876836 h 879842"/>
              <a:gd name="connsiteX7" fmla="*/ 1571625 w 1571625"/>
              <a:gd name="connsiteY7" fmla="*/ 533936 h 879842"/>
              <a:gd name="connsiteX0" fmla="*/ 0 w 1571625"/>
              <a:gd name="connsiteY0" fmla="*/ 343363 h 879769"/>
              <a:gd name="connsiteX1" fmla="*/ 638175 w 1571625"/>
              <a:gd name="connsiteY1" fmla="*/ 463 h 879769"/>
              <a:gd name="connsiteX2" fmla="*/ 790575 w 1571625"/>
              <a:gd name="connsiteY2" fmla="*/ 438613 h 879769"/>
              <a:gd name="connsiteX3" fmla="*/ 1038225 w 1571625"/>
              <a:gd name="connsiteY3" fmla="*/ 400513 h 879769"/>
              <a:gd name="connsiteX4" fmla="*/ 942975 w 1571625"/>
              <a:gd name="connsiteY4" fmla="*/ 781513 h 879769"/>
              <a:gd name="connsiteX5" fmla="*/ 1247775 w 1571625"/>
              <a:gd name="connsiteY5" fmla="*/ 705313 h 879769"/>
              <a:gd name="connsiteX6" fmla="*/ 1476375 w 1571625"/>
              <a:gd name="connsiteY6" fmla="*/ 876763 h 879769"/>
              <a:gd name="connsiteX7" fmla="*/ 1571625 w 1571625"/>
              <a:gd name="connsiteY7" fmla="*/ 533863 h 879769"/>
              <a:gd name="connsiteX0" fmla="*/ 0 w 1564481"/>
              <a:gd name="connsiteY0" fmla="*/ 357514 h 879632"/>
              <a:gd name="connsiteX1" fmla="*/ 631031 w 1564481"/>
              <a:gd name="connsiteY1" fmla="*/ 326 h 879632"/>
              <a:gd name="connsiteX2" fmla="*/ 783431 w 1564481"/>
              <a:gd name="connsiteY2" fmla="*/ 438476 h 879632"/>
              <a:gd name="connsiteX3" fmla="*/ 1031081 w 1564481"/>
              <a:gd name="connsiteY3" fmla="*/ 400376 h 879632"/>
              <a:gd name="connsiteX4" fmla="*/ 935831 w 1564481"/>
              <a:gd name="connsiteY4" fmla="*/ 781376 h 879632"/>
              <a:gd name="connsiteX5" fmla="*/ 1240631 w 1564481"/>
              <a:gd name="connsiteY5" fmla="*/ 705176 h 879632"/>
              <a:gd name="connsiteX6" fmla="*/ 1469231 w 1564481"/>
              <a:gd name="connsiteY6" fmla="*/ 876626 h 879632"/>
              <a:gd name="connsiteX7" fmla="*/ 1564481 w 1564481"/>
              <a:gd name="connsiteY7" fmla="*/ 533726 h 879632"/>
              <a:gd name="connsiteX0" fmla="*/ 0 w 1547813"/>
              <a:gd name="connsiteY0" fmla="*/ 352793 h 879674"/>
              <a:gd name="connsiteX1" fmla="*/ 614363 w 1547813"/>
              <a:gd name="connsiteY1" fmla="*/ 368 h 879674"/>
              <a:gd name="connsiteX2" fmla="*/ 766763 w 1547813"/>
              <a:gd name="connsiteY2" fmla="*/ 438518 h 879674"/>
              <a:gd name="connsiteX3" fmla="*/ 1014413 w 1547813"/>
              <a:gd name="connsiteY3" fmla="*/ 400418 h 879674"/>
              <a:gd name="connsiteX4" fmla="*/ 919163 w 1547813"/>
              <a:gd name="connsiteY4" fmla="*/ 781418 h 879674"/>
              <a:gd name="connsiteX5" fmla="*/ 1223963 w 1547813"/>
              <a:gd name="connsiteY5" fmla="*/ 705218 h 879674"/>
              <a:gd name="connsiteX6" fmla="*/ 1452563 w 1547813"/>
              <a:gd name="connsiteY6" fmla="*/ 876668 h 879674"/>
              <a:gd name="connsiteX7" fmla="*/ 1547813 w 1547813"/>
              <a:gd name="connsiteY7" fmla="*/ 533768 h 879674"/>
              <a:gd name="connsiteX0" fmla="*/ 0 w 1545432"/>
              <a:gd name="connsiteY0" fmla="*/ 343362 h 879768"/>
              <a:gd name="connsiteX1" fmla="*/ 611982 w 1545432"/>
              <a:gd name="connsiteY1" fmla="*/ 462 h 879768"/>
              <a:gd name="connsiteX2" fmla="*/ 764382 w 1545432"/>
              <a:gd name="connsiteY2" fmla="*/ 438612 h 879768"/>
              <a:gd name="connsiteX3" fmla="*/ 1012032 w 1545432"/>
              <a:gd name="connsiteY3" fmla="*/ 400512 h 879768"/>
              <a:gd name="connsiteX4" fmla="*/ 916782 w 1545432"/>
              <a:gd name="connsiteY4" fmla="*/ 781512 h 879768"/>
              <a:gd name="connsiteX5" fmla="*/ 1221582 w 1545432"/>
              <a:gd name="connsiteY5" fmla="*/ 705312 h 879768"/>
              <a:gd name="connsiteX6" fmla="*/ 1450182 w 1545432"/>
              <a:gd name="connsiteY6" fmla="*/ 876762 h 879768"/>
              <a:gd name="connsiteX7" fmla="*/ 1545432 w 1545432"/>
              <a:gd name="connsiteY7" fmla="*/ 533862 h 879768"/>
              <a:gd name="connsiteX0" fmla="*/ 0 w 1540669"/>
              <a:gd name="connsiteY0" fmla="*/ 350435 h 879697"/>
              <a:gd name="connsiteX1" fmla="*/ 607219 w 1540669"/>
              <a:gd name="connsiteY1" fmla="*/ 391 h 879697"/>
              <a:gd name="connsiteX2" fmla="*/ 759619 w 1540669"/>
              <a:gd name="connsiteY2" fmla="*/ 438541 h 879697"/>
              <a:gd name="connsiteX3" fmla="*/ 1007269 w 1540669"/>
              <a:gd name="connsiteY3" fmla="*/ 400441 h 879697"/>
              <a:gd name="connsiteX4" fmla="*/ 912019 w 1540669"/>
              <a:gd name="connsiteY4" fmla="*/ 781441 h 879697"/>
              <a:gd name="connsiteX5" fmla="*/ 1216819 w 1540669"/>
              <a:gd name="connsiteY5" fmla="*/ 705241 h 879697"/>
              <a:gd name="connsiteX6" fmla="*/ 1445419 w 1540669"/>
              <a:gd name="connsiteY6" fmla="*/ 876691 h 879697"/>
              <a:gd name="connsiteX7" fmla="*/ 1540669 w 1540669"/>
              <a:gd name="connsiteY7" fmla="*/ 533791 h 879697"/>
              <a:gd name="connsiteX0" fmla="*/ 0 w 1538288"/>
              <a:gd name="connsiteY0" fmla="*/ 357513 h 879632"/>
              <a:gd name="connsiteX1" fmla="*/ 604838 w 1538288"/>
              <a:gd name="connsiteY1" fmla="*/ 326 h 879632"/>
              <a:gd name="connsiteX2" fmla="*/ 757238 w 1538288"/>
              <a:gd name="connsiteY2" fmla="*/ 438476 h 879632"/>
              <a:gd name="connsiteX3" fmla="*/ 1004888 w 1538288"/>
              <a:gd name="connsiteY3" fmla="*/ 400376 h 879632"/>
              <a:gd name="connsiteX4" fmla="*/ 909638 w 1538288"/>
              <a:gd name="connsiteY4" fmla="*/ 781376 h 879632"/>
              <a:gd name="connsiteX5" fmla="*/ 1214438 w 1538288"/>
              <a:gd name="connsiteY5" fmla="*/ 705176 h 879632"/>
              <a:gd name="connsiteX6" fmla="*/ 1443038 w 1538288"/>
              <a:gd name="connsiteY6" fmla="*/ 876626 h 879632"/>
              <a:gd name="connsiteX7" fmla="*/ 1538288 w 1538288"/>
              <a:gd name="connsiteY7" fmla="*/ 533726 h 879632"/>
              <a:gd name="connsiteX0" fmla="*/ 0 w 1538288"/>
              <a:gd name="connsiteY0" fmla="*/ 343362 h 879768"/>
              <a:gd name="connsiteX1" fmla="*/ 604838 w 1538288"/>
              <a:gd name="connsiteY1" fmla="*/ 462 h 879768"/>
              <a:gd name="connsiteX2" fmla="*/ 757238 w 1538288"/>
              <a:gd name="connsiteY2" fmla="*/ 438612 h 879768"/>
              <a:gd name="connsiteX3" fmla="*/ 1004888 w 1538288"/>
              <a:gd name="connsiteY3" fmla="*/ 400512 h 879768"/>
              <a:gd name="connsiteX4" fmla="*/ 909638 w 1538288"/>
              <a:gd name="connsiteY4" fmla="*/ 781512 h 879768"/>
              <a:gd name="connsiteX5" fmla="*/ 1214438 w 1538288"/>
              <a:gd name="connsiteY5" fmla="*/ 705312 h 879768"/>
              <a:gd name="connsiteX6" fmla="*/ 1443038 w 1538288"/>
              <a:gd name="connsiteY6" fmla="*/ 876762 h 879768"/>
              <a:gd name="connsiteX7" fmla="*/ 1538288 w 1538288"/>
              <a:gd name="connsiteY7" fmla="*/ 533862 h 879768"/>
              <a:gd name="connsiteX0" fmla="*/ 0 w 1535907"/>
              <a:gd name="connsiteY0" fmla="*/ 348076 h 879720"/>
              <a:gd name="connsiteX1" fmla="*/ 602457 w 1535907"/>
              <a:gd name="connsiteY1" fmla="*/ 414 h 879720"/>
              <a:gd name="connsiteX2" fmla="*/ 754857 w 1535907"/>
              <a:gd name="connsiteY2" fmla="*/ 438564 h 879720"/>
              <a:gd name="connsiteX3" fmla="*/ 1002507 w 1535907"/>
              <a:gd name="connsiteY3" fmla="*/ 400464 h 879720"/>
              <a:gd name="connsiteX4" fmla="*/ 907257 w 1535907"/>
              <a:gd name="connsiteY4" fmla="*/ 781464 h 879720"/>
              <a:gd name="connsiteX5" fmla="*/ 1212057 w 1535907"/>
              <a:gd name="connsiteY5" fmla="*/ 705264 h 879720"/>
              <a:gd name="connsiteX6" fmla="*/ 1440657 w 1535907"/>
              <a:gd name="connsiteY6" fmla="*/ 876714 h 879720"/>
              <a:gd name="connsiteX7" fmla="*/ 1535907 w 1535907"/>
              <a:gd name="connsiteY7" fmla="*/ 533814 h 879720"/>
              <a:gd name="connsiteX0" fmla="*/ 0 w 1533526"/>
              <a:gd name="connsiteY0" fmla="*/ 355153 h 879653"/>
              <a:gd name="connsiteX1" fmla="*/ 600076 w 1533526"/>
              <a:gd name="connsiteY1" fmla="*/ 347 h 879653"/>
              <a:gd name="connsiteX2" fmla="*/ 752476 w 1533526"/>
              <a:gd name="connsiteY2" fmla="*/ 438497 h 879653"/>
              <a:gd name="connsiteX3" fmla="*/ 1000126 w 1533526"/>
              <a:gd name="connsiteY3" fmla="*/ 400397 h 879653"/>
              <a:gd name="connsiteX4" fmla="*/ 904876 w 1533526"/>
              <a:gd name="connsiteY4" fmla="*/ 781397 h 879653"/>
              <a:gd name="connsiteX5" fmla="*/ 1209676 w 1533526"/>
              <a:gd name="connsiteY5" fmla="*/ 705197 h 879653"/>
              <a:gd name="connsiteX6" fmla="*/ 1438276 w 1533526"/>
              <a:gd name="connsiteY6" fmla="*/ 876647 h 879653"/>
              <a:gd name="connsiteX7" fmla="*/ 1533526 w 1533526"/>
              <a:gd name="connsiteY7" fmla="*/ 533747 h 879653"/>
              <a:gd name="connsiteX0" fmla="*/ 0 w 1524001"/>
              <a:gd name="connsiteY0" fmla="*/ 355153 h 879653"/>
              <a:gd name="connsiteX1" fmla="*/ 590551 w 1524001"/>
              <a:gd name="connsiteY1" fmla="*/ 347 h 879653"/>
              <a:gd name="connsiteX2" fmla="*/ 742951 w 1524001"/>
              <a:gd name="connsiteY2" fmla="*/ 438497 h 879653"/>
              <a:gd name="connsiteX3" fmla="*/ 990601 w 1524001"/>
              <a:gd name="connsiteY3" fmla="*/ 400397 h 879653"/>
              <a:gd name="connsiteX4" fmla="*/ 895351 w 1524001"/>
              <a:gd name="connsiteY4" fmla="*/ 781397 h 879653"/>
              <a:gd name="connsiteX5" fmla="*/ 1200151 w 1524001"/>
              <a:gd name="connsiteY5" fmla="*/ 705197 h 879653"/>
              <a:gd name="connsiteX6" fmla="*/ 1428751 w 1524001"/>
              <a:gd name="connsiteY6" fmla="*/ 876647 h 879653"/>
              <a:gd name="connsiteX7" fmla="*/ 1524001 w 1524001"/>
              <a:gd name="connsiteY7" fmla="*/ 533747 h 879653"/>
              <a:gd name="connsiteX0" fmla="*/ 0 w 1521619"/>
              <a:gd name="connsiteY0" fmla="*/ 345718 h 879743"/>
              <a:gd name="connsiteX1" fmla="*/ 588169 w 1521619"/>
              <a:gd name="connsiteY1" fmla="*/ 437 h 879743"/>
              <a:gd name="connsiteX2" fmla="*/ 740569 w 1521619"/>
              <a:gd name="connsiteY2" fmla="*/ 438587 h 879743"/>
              <a:gd name="connsiteX3" fmla="*/ 988219 w 1521619"/>
              <a:gd name="connsiteY3" fmla="*/ 400487 h 879743"/>
              <a:gd name="connsiteX4" fmla="*/ 892969 w 1521619"/>
              <a:gd name="connsiteY4" fmla="*/ 781487 h 879743"/>
              <a:gd name="connsiteX5" fmla="*/ 1197769 w 1521619"/>
              <a:gd name="connsiteY5" fmla="*/ 705287 h 879743"/>
              <a:gd name="connsiteX6" fmla="*/ 1426369 w 1521619"/>
              <a:gd name="connsiteY6" fmla="*/ 876737 h 879743"/>
              <a:gd name="connsiteX7" fmla="*/ 1521619 w 1521619"/>
              <a:gd name="connsiteY7" fmla="*/ 533837 h 879743"/>
              <a:gd name="connsiteX0" fmla="*/ 0 w 1516857"/>
              <a:gd name="connsiteY0" fmla="*/ 345718 h 879743"/>
              <a:gd name="connsiteX1" fmla="*/ 583407 w 1516857"/>
              <a:gd name="connsiteY1" fmla="*/ 437 h 879743"/>
              <a:gd name="connsiteX2" fmla="*/ 735807 w 1516857"/>
              <a:gd name="connsiteY2" fmla="*/ 438587 h 879743"/>
              <a:gd name="connsiteX3" fmla="*/ 983457 w 1516857"/>
              <a:gd name="connsiteY3" fmla="*/ 400487 h 879743"/>
              <a:gd name="connsiteX4" fmla="*/ 888207 w 1516857"/>
              <a:gd name="connsiteY4" fmla="*/ 781487 h 879743"/>
              <a:gd name="connsiteX5" fmla="*/ 1193007 w 1516857"/>
              <a:gd name="connsiteY5" fmla="*/ 705287 h 879743"/>
              <a:gd name="connsiteX6" fmla="*/ 1421607 w 1516857"/>
              <a:gd name="connsiteY6" fmla="*/ 876737 h 879743"/>
              <a:gd name="connsiteX7" fmla="*/ 1516857 w 1516857"/>
              <a:gd name="connsiteY7" fmla="*/ 533837 h 879743"/>
              <a:gd name="connsiteX0" fmla="*/ 0 w 1514476"/>
              <a:gd name="connsiteY0" fmla="*/ 350435 h 879697"/>
              <a:gd name="connsiteX1" fmla="*/ 581026 w 1514476"/>
              <a:gd name="connsiteY1" fmla="*/ 391 h 879697"/>
              <a:gd name="connsiteX2" fmla="*/ 733426 w 1514476"/>
              <a:gd name="connsiteY2" fmla="*/ 438541 h 879697"/>
              <a:gd name="connsiteX3" fmla="*/ 981076 w 1514476"/>
              <a:gd name="connsiteY3" fmla="*/ 400441 h 879697"/>
              <a:gd name="connsiteX4" fmla="*/ 885826 w 1514476"/>
              <a:gd name="connsiteY4" fmla="*/ 781441 h 879697"/>
              <a:gd name="connsiteX5" fmla="*/ 1190626 w 1514476"/>
              <a:gd name="connsiteY5" fmla="*/ 705241 h 879697"/>
              <a:gd name="connsiteX6" fmla="*/ 1419226 w 1514476"/>
              <a:gd name="connsiteY6" fmla="*/ 876691 h 879697"/>
              <a:gd name="connsiteX7" fmla="*/ 1514476 w 1514476"/>
              <a:gd name="connsiteY7" fmla="*/ 533791 h 879697"/>
              <a:gd name="connsiteX0" fmla="*/ 0 w 1552576"/>
              <a:gd name="connsiteY0" fmla="*/ 350435 h 877727"/>
              <a:gd name="connsiteX1" fmla="*/ 581026 w 1552576"/>
              <a:gd name="connsiteY1" fmla="*/ 391 h 877727"/>
              <a:gd name="connsiteX2" fmla="*/ 733426 w 1552576"/>
              <a:gd name="connsiteY2" fmla="*/ 438541 h 877727"/>
              <a:gd name="connsiteX3" fmla="*/ 981076 w 1552576"/>
              <a:gd name="connsiteY3" fmla="*/ 400441 h 877727"/>
              <a:gd name="connsiteX4" fmla="*/ 885826 w 1552576"/>
              <a:gd name="connsiteY4" fmla="*/ 781441 h 877727"/>
              <a:gd name="connsiteX5" fmla="*/ 1190626 w 1552576"/>
              <a:gd name="connsiteY5" fmla="*/ 705241 h 877727"/>
              <a:gd name="connsiteX6" fmla="*/ 1419226 w 1552576"/>
              <a:gd name="connsiteY6" fmla="*/ 876691 h 877727"/>
              <a:gd name="connsiteX7" fmla="*/ 1552576 w 1552576"/>
              <a:gd name="connsiteY7" fmla="*/ 609991 h 877727"/>
              <a:gd name="connsiteX0" fmla="*/ 0 w 1543051"/>
              <a:gd name="connsiteY0" fmla="*/ 350435 h 876737"/>
              <a:gd name="connsiteX1" fmla="*/ 581026 w 1543051"/>
              <a:gd name="connsiteY1" fmla="*/ 391 h 876737"/>
              <a:gd name="connsiteX2" fmla="*/ 733426 w 1543051"/>
              <a:gd name="connsiteY2" fmla="*/ 438541 h 876737"/>
              <a:gd name="connsiteX3" fmla="*/ 981076 w 1543051"/>
              <a:gd name="connsiteY3" fmla="*/ 400441 h 876737"/>
              <a:gd name="connsiteX4" fmla="*/ 885826 w 1543051"/>
              <a:gd name="connsiteY4" fmla="*/ 781441 h 876737"/>
              <a:gd name="connsiteX5" fmla="*/ 1190626 w 1543051"/>
              <a:gd name="connsiteY5" fmla="*/ 705241 h 876737"/>
              <a:gd name="connsiteX6" fmla="*/ 1419226 w 1543051"/>
              <a:gd name="connsiteY6" fmla="*/ 876691 h 876737"/>
              <a:gd name="connsiteX7" fmla="*/ 1543051 w 1543051"/>
              <a:gd name="connsiteY7" fmla="*/ 686191 h 876737"/>
              <a:gd name="connsiteX0" fmla="*/ 0 w 1419226"/>
              <a:gd name="connsiteY0" fmla="*/ 350435 h 876737"/>
              <a:gd name="connsiteX1" fmla="*/ 581026 w 1419226"/>
              <a:gd name="connsiteY1" fmla="*/ 391 h 876737"/>
              <a:gd name="connsiteX2" fmla="*/ 733426 w 1419226"/>
              <a:gd name="connsiteY2" fmla="*/ 438541 h 876737"/>
              <a:gd name="connsiteX3" fmla="*/ 981076 w 1419226"/>
              <a:gd name="connsiteY3" fmla="*/ 400441 h 876737"/>
              <a:gd name="connsiteX4" fmla="*/ 885826 w 1419226"/>
              <a:gd name="connsiteY4" fmla="*/ 781441 h 876737"/>
              <a:gd name="connsiteX5" fmla="*/ 1190626 w 1419226"/>
              <a:gd name="connsiteY5" fmla="*/ 705241 h 876737"/>
              <a:gd name="connsiteX6" fmla="*/ 1419226 w 1419226"/>
              <a:gd name="connsiteY6" fmla="*/ 876691 h 87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226" h="876737">
                <a:moveTo>
                  <a:pt x="0" y="350435"/>
                </a:moveTo>
                <a:cubicBezTo>
                  <a:pt x="496887" y="390122"/>
                  <a:pt x="458788" y="-14293"/>
                  <a:pt x="581026" y="391"/>
                </a:cubicBezTo>
                <a:cubicBezTo>
                  <a:pt x="703264" y="15075"/>
                  <a:pt x="666751" y="371866"/>
                  <a:pt x="733426" y="438541"/>
                </a:cubicBezTo>
                <a:cubicBezTo>
                  <a:pt x="800101" y="505216"/>
                  <a:pt x="955676" y="343291"/>
                  <a:pt x="981076" y="400441"/>
                </a:cubicBezTo>
                <a:cubicBezTo>
                  <a:pt x="1006476" y="457591"/>
                  <a:pt x="850901" y="730641"/>
                  <a:pt x="885826" y="781441"/>
                </a:cubicBezTo>
                <a:cubicBezTo>
                  <a:pt x="920751" y="832241"/>
                  <a:pt x="1101726" y="689366"/>
                  <a:pt x="1190626" y="705241"/>
                </a:cubicBezTo>
                <a:cubicBezTo>
                  <a:pt x="1279526" y="721116"/>
                  <a:pt x="1360489" y="879866"/>
                  <a:pt x="1419226" y="876691"/>
                </a:cubicBezTo>
              </a:path>
            </a:pathLst>
          </a:custGeom>
          <a:noFill/>
          <a:ln w="136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93479" y="2099493"/>
            <a:ext cx="2627086" cy="1631216"/>
          </a:xfrm>
          <a:prstGeom prst="rect">
            <a:avLst/>
          </a:prstGeom>
        </p:spPr>
        <p:txBody>
          <a:bodyPr wrap="square">
            <a:spAutoFit/>
          </a:bodyPr>
          <a:lstStyle/>
          <a:p>
            <a:r>
              <a:rPr lang="zh-CN" altLang="en-US" sz="2000" dirty="0" smtClean="0"/>
              <a:t>货币：可编程的</a:t>
            </a:r>
            <a:r>
              <a:rPr lang="zh-CN" altLang="en-US" sz="2000" b="1" dirty="0" smtClean="0">
                <a:solidFill>
                  <a:srgbClr val="00B050"/>
                </a:solidFill>
              </a:rPr>
              <a:t>金钱</a:t>
            </a:r>
            <a:endParaRPr lang="en-US" altLang="zh-CN" sz="2000" b="1" dirty="0" smtClean="0">
              <a:solidFill>
                <a:srgbClr val="00B050"/>
              </a:solidFill>
            </a:endParaRPr>
          </a:p>
          <a:p>
            <a:endParaRPr lang="en-US" altLang="zh-CN" sz="2000" dirty="0"/>
          </a:p>
          <a:p>
            <a:r>
              <a:rPr lang="zh-CN" altLang="en-US" sz="2000" dirty="0"/>
              <a:t>与转账、汇款和数字化支付相关的密码学货币应</a:t>
            </a:r>
            <a:r>
              <a:rPr lang="zh-CN" altLang="en-US" sz="2000" dirty="0" smtClean="0"/>
              <a:t>用。</a:t>
            </a:r>
            <a:endParaRPr lang="en-US" altLang="zh-CN" sz="2000" dirty="0" smtClean="0"/>
          </a:p>
        </p:txBody>
      </p:sp>
      <p:sp>
        <p:nvSpPr>
          <p:cNvPr id="19" name="矩形 18"/>
          <p:cNvSpPr/>
          <p:nvPr/>
        </p:nvSpPr>
        <p:spPr>
          <a:xfrm>
            <a:off x="3422327" y="2111472"/>
            <a:ext cx="2505530" cy="1323439"/>
          </a:xfrm>
          <a:prstGeom prst="rect">
            <a:avLst/>
          </a:prstGeom>
        </p:spPr>
        <p:txBody>
          <a:bodyPr wrap="square">
            <a:spAutoFit/>
          </a:bodyPr>
          <a:lstStyle/>
          <a:p>
            <a:r>
              <a:rPr lang="zh-CN" altLang="en-US" sz="2000" dirty="0" smtClean="0"/>
              <a:t>合约</a:t>
            </a:r>
            <a:r>
              <a:rPr lang="en-US" altLang="zh-CN" sz="2000" dirty="0"/>
              <a:t>：</a:t>
            </a:r>
            <a:r>
              <a:rPr lang="zh-CN" altLang="en-US" sz="2000" dirty="0" smtClean="0"/>
              <a:t>可编程的</a:t>
            </a:r>
            <a:r>
              <a:rPr lang="zh-CN" altLang="en-US" sz="2000" b="1" dirty="0" smtClean="0">
                <a:solidFill>
                  <a:srgbClr val="00B050"/>
                </a:solidFill>
              </a:rPr>
              <a:t>经济</a:t>
            </a:r>
            <a:endParaRPr lang="en-US" altLang="zh-CN" sz="2000" b="1" dirty="0" smtClean="0">
              <a:solidFill>
                <a:srgbClr val="00B050"/>
              </a:solidFill>
            </a:endParaRPr>
          </a:p>
          <a:p>
            <a:endParaRPr lang="en-US" altLang="zh-CN" sz="2000" dirty="0"/>
          </a:p>
          <a:p>
            <a:r>
              <a:rPr lang="zh-CN" altLang="en-US" sz="2000" dirty="0" smtClean="0"/>
              <a:t>条件一旦成熟、自动触发，无需人工干预</a:t>
            </a:r>
            <a:endParaRPr lang="en-US" altLang="zh-CN" sz="2000" dirty="0" smtClean="0"/>
          </a:p>
        </p:txBody>
      </p:sp>
      <p:sp>
        <p:nvSpPr>
          <p:cNvPr id="20" name="矩形 19"/>
          <p:cNvSpPr/>
          <p:nvPr/>
        </p:nvSpPr>
        <p:spPr>
          <a:xfrm>
            <a:off x="6320957" y="2147626"/>
            <a:ext cx="3374575" cy="1631216"/>
          </a:xfrm>
          <a:prstGeom prst="rect">
            <a:avLst/>
          </a:prstGeom>
        </p:spPr>
        <p:txBody>
          <a:bodyPr wrap="square">
            <a:spAutoFit/>
          </a:bodyPr>
          <a:lstStyle/>
          <a:p>
            <a:r>
              <a:rPr lang="zh-CN" altLang="en-US" sz="2000" dirty="0" smtClean="0"/>
              <a:t>治理：可编程的</a:t>
            </a:r>
            <a:r>
              <a:rPr lang="zh-CN" altLang="en-US" sz="2000" b="1" dirty="0" smtClean="0">
                <a:solidFill>
                  <a:srgbClr val="00B050"/>
                </a:solidFill>
              </a:rPr>
              <a:t>社会</a:t>
            </a:r>
            <a:endParaRPr lang="en-US" altLang="zh-CN" sz="2000" b="1" dirty="0" smtClean="0">
              <a:solidFill>
                <a:srgbClr val="00B050"/>
              </a:solidFill>
            </a:endParaRPr>
          </a:p>
          <a:p>
            <a:endParaRPr lang="en-US" altLang="zh-CN" sz="2000" dirty="0"/>
          </a:p>
          <a:p>
            <a:r>
              <a:rPr lang="zh-CN" altLang="en-US" sz="2000" dirty="0" smtClean="0"/>
              <a:t>未来的</a:t>
            </a:r>
            <a:r>
              <a:rPr lang="zh-CN" altLang="en-US" sz="2000" dirty="0"/>
              <a:t>所有金融、货币、工作生活、</a:t>
            </a:r>
            <a:r>
              <a:rPr lang="zh-CN" altLang="en-US" sz="2000" dirty="0" smtClean="0"/>
              <a:t>政府服务都记录在区块链中，建立信任机制。</a:t>
            </a:r>
            <a:endParaRPr lang="en-US" altLang="zh-CN" sz="2000" dirty="0" smtClean="0"/>
          </a:p>
        </p:txBody>
      </p:sp>
    </p:spTree>
    <p:extLst>
      <p:ext uri="{BB962C8B-B14F-4D97-AF65-F5344CB8AC3E}">
        <p14:creationId xmlns:p14="http://schemas.microsoft.com/office/powerpoint/2010/main" val="278565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4899200" y="1646682"/>
            <a:ext cx="5655839" cy="3447098"/>
          </a:xfrm>
          <a:prstGeom prst="rect">
            <a:avLst/>
          </a:prstGeom>
          <a:noFill/>
        </p:spPr>
        <p:txBody>
          <a:bodyPr vert="horz" wrap="square" lIns="0" tIns="0" rIns="0" bIns="0" rtlCol="0" anchor="ctr">
            <a:spAutoFit/>
          </a:bodyPr>
          <a:lstStyle/>
          <a:p>
            <a:pPr marL="514350" indent="-514350">
              <a:buAutoNum type="arabicPlain"/>
            </a:pPr>
            <a:r>
              <a:rPr lang="zh-CN" altLang="en-US" sz="3200" dirty="0">
                <a:solidFill>
                  <a:schemeClr val="tx1">
                    <a:lumMod val="75000"/>
                    <a:lumOff val="25000"/>
                  </a:schemeClr>
                </a:solidFill>
                <a:latin typeface="Impact" pitchFamily="34" charset="0"/>
                <a:ea typeface="微软雅黑" pitchFamily="34" charset="-122"/>
              </a:rPr>
              <a:t>发展背景及研究意义</a:t>
            </a: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endParaRPr lang="en-US" altLang="zh-CN" sz="3200" b="1" dirty="0">
              <a:solidFill>
                <a:srgbClr val="00B050"/>
              </a:solidFill>
              <a:latin typeface="Impact" pitchFamily="34" charset="0"/>
              <a:ea typeface="微软雅黑" pitchFamily="34" charset="-122"/>
            </a:endParaRPr>
          </a:p>
          <a:p>
            <a:pPr marL="514350" indent="-514350">
              <a:buAutoNum type="arabicPlain"/>
            </a:pPr>
            <a:r>
              <a:rPr lang="zh-CN" altLang="en-US" sz="3200" b="1" dirty="0">
                <a:solidFill>
                  <a:srgbClr val="00B050"/>
                </a:solidFill>
                <a:latin typeface="Impact" pitchFamily="34" charset="0"/>
                <a:ea typeface="微软雅黑" pitchFamily="34" charset="-122"/>
              </a:rPr>
              <a:t>基本原理和特性</a:t>
            </a:r>
            <a:endParaRPr lang="en-US" altLang="zh-CN" sz="3200" b="1" dirty="0">
              <a:solidFill>
                <a:srgbClr val="00B050"/>
              </a:solidFill>
              <a:latin typeface="Impact" pitchFamily="34" charset="0"/>
              <a:ea typeface="微软雅黑" pitchFamily="34" charset="-122"/>
            </a:endParaRPr>
          </a:p>
          <a:p>
            <a:pPr marL="514350" indent="-514350">
              <a:buAutoNum type="arabicPlain"/>
            </a:pPr>
            <a:endParaRPr lang="en-US" altLang="zh-CN" sz="3200" b="1" dirty="0">
              <a:solidFill>
                <a:srgbClr val="00B050"/>
              </a:solidFill>
              <a:latin typeface="Impact" pitchFamily="34" charset="0"/>
              <a:ea typeface="微软雅黑" pitchFamily="34" charset="-122"/>
            </a:endParaRPr>
          </a:p>
          <a:p>
            <a:pPr marL="514350" indent="-514350">
              <a:buAutoNum type="arabicPlain"/>
            </a:pPr>
            <a:r>
              <a:rPr lang="zh-CN" altLang="en-US" sz="3200" dirty="0" smtClean="0">
                <a:solidFill>
                  <a:schemeClr val="tx1">
                    <a:lumMod val="75000"/>
                    <a:lumOff val="25000"/>
                  </a:schemeClr>
                </a:solidFill>
                <a:latin typeface="Impact" pitchFamily="34" charset="0"/>
                <a:ea typeface="微软雅黑" pitchFamily="34" charset="-122"/>
              </a:rPr>
              <a:t>金融机构的落地应用</a:t>
            </a: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r>
              <a:rPr lang="zh-CN" altLang="en-US" sz="3200" dirty="0" smtClean="0">
                <a:solidFill>
                  <a:schemeClr val="tx1">
                    <a:lumMod val="75000"/>
                    <a:lumOff val="25000"/>
                  </a:schemeClr>
                </a:solidFill>
                <a:latin typeface="Impact" pitchFamily="34" charset="0"/>
                <a:ea typeface="微软雅黑" pitchFamily="34" charset="-122"/>
              </a:rPr>
              <a:t>应用场景规划及建议</a:t>
            </a:r>
            <a:endParaRPr lang="zh-CN" altLang="en-US" sz="3200" dirty="0">
              <a:solidFill>
                <a:schemeClr val="tx1">
                  <a:lumMod val="75000"/>
                  <a:lumOff val="25000"/>
                </a:schemeClr>
              </a:solidFill>
              <a:latin typeface="Impact" pitchFamily="34" charset="0"/>
              <a:ea typeface="微软雅黑" pitchFamily="34" charset="-122"/>
            </a:endParaRPr>
          </a:p>
        </p:txBody>
      </p:sp>
      <p:sp>
        <p:nvSpPr>
          <p:cNvPr id="2" name="TextBox 1"/>
          <p:cNvSpPr txBox="1"/>
          <p:nvPr/>
        </p:nvSpPr>
        <p:spPr>
          <a:xfrm>
            <a:off x="1417983" y="2493067"/>
            <a:ext cx="1338469" cy="1754326"/>
          </a:xfrm>
          <a:prstGeom prst="rect">
            <a:avLst/>
          </a:prstGeom>
          <a:noFill/>
        </p:spPr>
        <p:txBody>
          <a:bodyPr wrap="square" rtlCol="0" anchor="ctr">
            <a:spAutoFit/>
          </a:bodyPr>
          <a:lstStyle/>
          <a:p>
            <a:pPr algn="ctr"/>
            <a:r>
              <a:rPr lang="zh-CN" altLang="en-US" sz="5400" b="1" dirty="0">
                <a:solidFill>
                  <a:schemeClr val="bg1"/>
                </a:solidFill>
              </a:rPr>
              <a:t>目录</a:t>
            </a:r>
          </a:p>
        </p:txBody>
      </p:sp>
    </p:spTree>
    <p:extLst>
      <p:ext uri="{BB962C8B-B14F-4D97-AF65-F5344CB8AC3E}">
        <p14:creationId xmlns:p14="http://schemas.microsoft.com/office/powerpoint/2010/main" val="3326245837"/>
      </p:ext>
    </p:extLst>
  </p:cSld>
  <p:clrMapOvr>
    <a:masterClrMapping/>
  </p:clrMapOvr>
  <mc:AlternateContent xmlns:mc="http://schemas.openxmlformats.org/markup-compatibility/2006" xmlns:p14="http://schemas.microsoft.com/office/powerpoint/2010/main">
    <mc:Choice Requires="p14">
      <p:transition p14:dur="0">
        <p:sndAc>
          <p:stSnd>
            <p:snd r:embed="rId3" name="type.wav"/>
          </p:stSnd>
        </p:sndAc>
      </p:transition>
    </mc:Choice>
    <mc:Fallback xmlns="">
      <p:transition>
        <p:sndAc>
          <p:stSnd>
            <p:snd r:embed="rId4" name="type.wav"/>
          </p:st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圆角矩形 159"/>
          <p:cNvSpPr/>
          <p:nvPr/>
        </p:nvSpPr>
        <p:spPr>
          <a:xfrm>
            <a:off x="4179517" y="1074056"/>
            <a:ext cx="4072148" cy="11176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800" b="1" dirty="0" smtClean="0">
                <a:solidFill>
                  <a:schemeClr val="tx1"/>
                </a:solidFill>
                <a:latin typeface="微软雅黑" panose="020B0503020204020204" pitchFamily="34" charset="-122"/>
                <a:ea typeface="微软雅黑" panose="020B0503020204020204" pitchFamily="34" charset="-122"/>
              </a:rPr>
              <a:t>共识机制</a:t>
            </a:r>
          </a:p>
        </p:txBody>
      </p:sp>
      <p:sp>
        <p:nvSpPr>
          <p:cNvPr id="2" name="标题 1"/>
          <p:cNvSpPr>
            <a:spLocks noGrp="1"/>
          </p:cNvSpPr>
          <p:nvPr>
            <p:ph type="title"/>
          </p:nvPr>
        </p:nvSpPr>
        <p:spPr>
          <a:xfrm>
            <a:off x="1925391" y="223123"/>
            <a:ext cx="9588321" cy="715962"/>
          </a:xfrm>
        </p:spPr>
        <p:txBody>
          <a:bodyPr/>
          <a:lstStyle/>
          <a:p>
            <a:r>
              <a:rPr lang="zh-CN" altLang="en-US" dirty="0"/>
              <a:t>区块链的基本原理</a:t>
            </a:r>
          </a:p>
        </p:txBody>
      </p:sp>
      <p:sp>
        <p:nvSpPr>
          <p:cNvPr id="8" name="TextBox 7"/>
          <p:cNvSpPr txBox="1"/>
          <p:nvPr/>
        </p:nvSpPr>
        <p:spPr>
          <a:xfrm>
            <a:off x="556304" y="5573486"/>
            <a:ext cx="11329988" cy="838851"/>
          </a:xfrm>
          <a:prstGeom prst="round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vert="horz" lIns="252000" tIns="45720" rIns="252000" bIns="45720" rtlCol="0" anchor="ctr">
            <a:noAutofit/>
          </a:bodyPr>
          <a:lstStyle>
            <a:defPPr>
              <a:defRPr lang="zh-CN"/>
            </a:defPPr>
            <a:lvl1pPr>
              <a:lnSpc>
                <a:spcPct val="120000"/>
              </a:lnSpc>
              <a:defRPr sz="1600">
                <a:latin typeface="微软雅黑" pitchFamily="34" charset="-122"/>
                <a:ea typeface="微软雅黑" pitchFamily="34" charset="-122"/>
              </a:defRPr>
            </a:lvl1pPr>
          </a:lstStyle>
          <a:p>
            <a:pPr lvl="0">
              <a:lnSpc>
                <a:spcPct val="150000"/>
              </a:lnSpc>
            </a:pPr>
            <a:r>
              <a:rPr lang="zh-CN" altLang="en-US" sz="2000" b="1" kern="0" dirty="0">
                <a:solidFill>
                  <a:srgbClr val="339933"/>
                </a:solidFill>
              </a:rPr>
              <a:t>区块</a:t>
            </a:r>
            <a:r>
              <a:rPr lang="zh-CN" altLang="en-US" sz="2000" b="1" kern="0" dirty="0"/>
              <a:t>：记录一段时间内发生的交易和状态，是对当前账本状态的一次共识；</a:t>
            </a:r>
          </a:p>
          <a:p>
            <a:pPr lvl="0">
              <a:lnSpc>
                <a:spcPct val="150000"/>
              </a:lnSpc>
            </a:pPr>
            <a:r>
              <a:rPr lang="zh-CN" altLang="en-US" sz="2000" b="1" kern="0" dirty="0">
                <a:solidFill>
                  <a:srgbClr val="339933"/>
                </a:solidFill>
              </a:rPr>
              <a:t>链</a:t>
            </a:r>
            <a:r>
              <a:rPr lang="zh-CN" altLang="en-US" sz="2000" b="1" kern="0" dirty="0"/>
              <a:t>：由一个个区块按照发生顺序串联而成，是状态变化的日志记录。</a:t>
            </a:r>
          </a:p>
        </p:txBody>
      </p:sp>
      <p:grpSp>
        <p:nvGrpSpPr>
          <p:cNvPr id="60" name="组合 59"/>
          <p:cNvGrpSpPr/>
          <p:nvPr/>
        </p:nvGrpSpPr>
        <p:grpSpPr>
          <a:xfrm>
            <a:off x="1088432" y="2336793"/>
            <a:ext cx="2380057" cy="3048000"/>
            <a:chOff x="1364198" y="2002971"/>
            <a:chExt cx="2380057" cy="3048000"/>
          </a:xfrm>
        </p:grpSpPr>
        <p:sp>
          <p:nvSpPr>
            <p:cNvPr id="5" name="椭圆 4"/>
            <p:cNvSpPr/>
            <p:nvPr/>
          </p:nvSpPr>
          <p:spPr>
            <a:xfrm>
              <a:off x="2278598" y="2002971"/>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0" name="椭圆 9"/>
            <p:cNvSpPr/>
            <p:nvPr/>
          </p:nvSpPr>
          <p:spPr>
            <a:xfrm>
              <a:off x="1364198" y="2670628"/>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1" name="椭圆 10"/>
            <p:cNvSpPr/>
            <p:nvPr/>
          </p:nvSpPr>
          <p:spPr>
            <a:xfrm>
              <a:off x="3251055" y="2670628"/>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2" name="椭圆 11"/>
            <p:cNvSpPr/>
            <p:nvPr/>
          </p:nvSpPr>
          <p:spPr>
            <a:xfrm>
              <a:off x="3251055" y="3715657"/>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3" name="椭圆 12"/>
            <p:cNvSpPr/>
            <p:nvPr/>
          </p:nvSpPr>
          <p:spPr>
            <a:xfrm>
              <a:off x="1364198" y="3715657"/>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4" name="椭圆 13"/>
            <p:cNvSpPr/>
            <p:nvPr/>
          </p:nvSpPr>
          <p:spPr>
            <a:xfrm>
              <a:off x="2278598" y="4557485"/>
              <a:ext cx="493200" cy="493486"/>
            </a:xfrm>
            <a:prstGeom prst="ellipse">
              <a:avLst/>
            </a:prstGeom>
            <a:solidFill>
              <a:srgbClr val="00B050"/>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cxnSp>
          <p:nvCxnSpPr>
            <p:cNvPr id="7" name="直接连接符 6"/>
            <p:cNvCxnSpPr>
              <a:stCxn id="5" idx="6"/>
              <a:endCxn id="11" idx="1"/>
            </p:cNvCxnSpPr>
            <p:nvPr/>
          </p:nvCxnSpPr>
          <p:spPr>
            <a:xfrm>
              <a:off x="2771798" y="2249714"/>
              <a:ext cx="551484" cy="49318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5" idx="2"/>
              <a:endCxn id="10" idx="7"/>
            </p:cNvCxnSpPr>
            <p:nvPr/>
          </p:nvCxnSpPr>
          <p:spPr>
            <a:xfrm flipH="1">
              <a:off x="1785171" y="2249714"/>
              <a:ext cx="493427" cy="49318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4"/>
              <a:endCxn id="13" idx="0"/>
            </p:cNvCxnSpPr>
            <p:nvPr/>
          </p:nvCxnSpPr>
          <p:spPr>
            <a:xfrm>
              <a:off x="1610798" y="3164114"/>
              <a:ext cx="0" cy="5515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3" idx="5"/>
              <a:endCxn id="14" idx="1"/>
            </p:cNvCxnSpPr>
            <p:nvPr/>
          </p:nvCxnSpPr>
          <p:spPr>
            <a:xfrm>
              <a:off x="1785171" y="4136874"/>
              <a:ext cx="565654" cy="4928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1" idx="4"/>
              <a:endCxn id="12" idx="0"/>
            </p:cNvCxnSpPr>
            <p:nvPr/>
          </p:nvCxnSpPr>
          <p:spPr>
            <a:xfrm>
              <a:off x="3497655" y="3164114"/>
              <a:ext cx="0" cy="5515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2" idx="3"/>
              <a:endCxn id="14" idx="7"/>
            </p:cNvCxnSpPr>
            <p:nvPr/>
          </p:nvCxnSpPr>
          <p:spPr>
            <a:xfrm flipH="1">
              <a:off x="2699571" y="4136874"/>
              <a:ext cx="623711" cy="4928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0" idx="6"/>
              <a:endCxn id="11" idx="2"/>
            </p:cNvCxnSpPr>
            <p:nvPr/>
          </p:nvCxnSpPr>
          <p:spPr>
            <a:xfrm>
              <a:off x="1857398" y="2917371"/>
              <a:ext cx="139365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5" idx="4"/>
              <a:endCxn id="14" idx="0"/>
            </p:cNvCxnSpPr>
            <p:nvPr/>
          </p:nvCxnSpPr>
          <p:spPr>
            <a:xfrm>
              <a:off x="2525198" y="2496457"/>
              <a:ext cx="0" cy="206102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3" idx="6"/>
              <a:endCxn id="12" idx="2"/>
            </p:cNvCxnSpPr>
            <p:nvPr/>
          </p:nvCxnSpPr>
          <p:spPr>
            <a:xfrm>
              <a:off x="1857398" y="3962400"/>
              <a:ext cx="139365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10" idx="6"/>
              <a:endCxn id="12" idx="2"/>
            </p:cNvCxnSpPr>
            <p:nvPr/>
          </p:nvCxnSpPr>
          <p:spPr>
            <a:xfrm>
              <a:off x="1857398" y="2917371"/>
              <a:ext cx="1393657" cy="10450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13" idx="6"/>
              <a:endCxn id="11" idx="2"/>
            </p:cNvCxnSpPr>
            <p:nvPr/>
          </p:nvCxnSpPr>
          <p:spPr>
            <a:xfrm flipV="1">
              <a:off x="1857398" y="2917371"/>
              <a:ext cx="1393657" cy="10450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10" idx="6"/>
              <a:endCxn id="14" idx="0"/>
            </p:cNvCxnSpPr>
            <p:nvPr/>
          </p:nvCxnSpPr>
          <p:spPr>
            <a:xfrm>
              <a:off x="1857398" y="2917371"/>
              <a:ext cx="667800" cy="164011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1" idx="2"/>
              <a:endCxn id="14" idx="0"/>
            </p:cNvCxnSpPr>
            <p:nvPr/>
          </p:nvCxnSpPr>
          <p:spPr>
            <a:xfrm flipH="1">
              <a:off x="2525198" y="2917371"/>
              <a:ext cx="725857" cy="164011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 idx="4"/>
              <a:endCxn id="13" idx="6"/>
            </p:cNvCxnSpPr>
            <p:nvPr/>
          </p:nvCxnSpPr>
          <p:spPr>
            <a:xfrm flipH="1">
              <a:off x="1857398" y="2496457"/>
              <a:ext cx="667800" cy="14659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5" idx="4"/>
              <a:endCxn id="12" idx="2"/>
            </p:cNvCxnSpPr>
            <p:nvPr/>
          </p:nvCxnSpPr>
          <p:spPr>
            <a:xfrm>
              <a:off x="2525198" y="2496457"/>
              <a:ext cx="725857" cy="14659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5529789" y="2336793"/>
            <a:ext cx="2380057" cy="3048000"/>
            <a:chOff x="1364198" y="2002971"/>
            <a:chExt cx="2380057" cy="3048000"/>
          </a:xfrm>
        </p:grpSpPr>
        <p:sp>
          <p:nvSpPr>
            <p:cNvPr id="62" name="椭圆 61"/>
            <p:cNvSpPr/>
            <p:nvPr/>
          </p:nvSpPr>
          <p:spPr>
            <a:xfrm>
              <a:off x="2278598" y="2002971"/>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63" name="椭圆 62"/>
            <p:cNvSpPr/>
            <p:nvPr/>
          </p:nvSpPr>
          <p:spPr>
            <a:xfrm>
              <a:off x="1364198" y="2670628"/>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64" name="椭圆 63"/>
            <p:cNvSpPr/>
            <p:nvPr/>
          </p:nvSpPr>
          <p:spPr>
            <a:xfrm>
              <a:off x="3251055" y="2670628"/>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65" name="椭圆 64"/>
            <p:cNvSpPr/>
            <p:nvPr/>
          </p:nvSpPr>
          <p:spPr>
            <a:xfrm>
              <a:off x="3251055" y="3715657"/>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66" name="椭圆 65"/>
            <p:cNvSpPr/>
            <p:nvPr/>
          </p:nvSpPr>
          <p:spPr>
            <a:xfrm>
              <a:off x="1364198" y="3715657"/>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67" name="椭圆 66"/>
            <p:cNvSpPr/>
            <p:nvPr/>
          </p:nvSpPr>
          <p:spPr>
            <a:xfrm>
              <a:off x="2278598" y="4557485"/>
              <a:ext cx="493200" cy="493486"/>
            </a:xfrm>
            <a:prstGeom prst="ellipse">
              <a:avLst/>
            </a:prstGeom>
            <a:solidFill>
              <a:srgbClr val="00B050"/>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cxnSp>
          <p:nvCxnSpPr>
            <p:cNvPr id="68" name="直接连接符 67"/>
            <p:cNvCxnSpPr>
              <a:stCxn id="62" idx="6"/>
              <a:endCxn id="64" idx="1"/>
            </p:cNvCxnSpPr>
            <p:nvPr/>
          </p:nvCxnSpPr>
          <p:spPr>
            <a:xfrm>
              <a:off x="2771798" y="2249714"/>
              <a:ext cx="551484" cy="49318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2" idx="2"/>
              <a:endCxn id="63" idx="7"/>
            </p:cNvCxnSpPr>
            <p:nvPr/>
          </p:nvCxnSpPr>
          <p:spPr>
            <a:xfrm flipH="1">
              <a:off x="1785171" y="2249714"/>
              <a:ext cx="493427" cy="49318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3" idx="4"/>
              <a:endCxn id="66" idx="0"/>
            </p:cNvCxnSpPr>
            <p:nvPr/>
          </p:nvCxnSpPr>
          <p:spPr>
            <a:xfrm>
              <a:off x="1610798" y="3164114"/>
              <a:ext cx="0" cy="5515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6" idx="5"/>
              <a:endCxn id="67" idx="1"/>
            </p:cNvCxnSpPr>
            <p:nvPr/>
          </p:nvCxnSpPr>
          <p:spPr>
            <a:xfrm>
              <a:off x="1785171" y="4136874"/>
              <a:ext cx="565654" cy="4928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4" idx="4"/>
              <a:endCxn id="65" idx="0"/>
            </p:cNvCxnSpPr>
            <p:nvPr/>
          </p:nvCxnSpPr>
          <p:spPr>
            <a:xfrm>
              <a:off x="3497655" y="3164114"/>
              <a:ext cx="0" cy="5515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65" idx="3"/>
              <a:endCxn id="67" idx="7"/>
            </p:cNvCxnSpPr>
            <p:nvPr/>
          </p:nvCxnSpPr>
          <p:spPr>
            <a:xfrm flipH="1">
              <a:off x="2699571" y="4136874"/>
              <a:ext cx="623711" cy="4928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63" idx="6"/>
              <a:endCxn id="64" idx="2"/>
            </p:cNvCxnSpPr>
            <p:nvPr/>
          </p:nvCxnSpPr>
          <p:spPr>
            <a:xfrm>
              <a:off x="1857398" y="2917371"/>
              <a:ext cx="139365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62" idx="4"/>
              <a:endCxn id="67" idx="0"/>
            </p:cNvCxnSpPr>
            <p:nvPr/>
          </p:nvCxnSpPr>
          <p:spPr>
            <a:xfrm>
              <a:off x="2525198" y="2496457"/>
              <a:ext cx="0" cy="206102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66" idx="6"/>
              <a:endCxn id="65" idx="2"/>
            </p:cNvCxnSpPr>
            <p:nvPr/>
          </p:nvCxnSpPr>
          <p:spPr>
            <a:xfrm>
              <a:off x="1857398" y="3962400"/>
              <a:ext cx="139365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63" idx="6"/>
              <a:endCxn id="65" idx="2"/>
            </p:cNvCxnSpPr>
            <p:nvPr/>
          </p:nvCxnSpPr>
          <p:spPr>
            <a:xfrm>
              <a:off x="1857398" y="2917371"/>
              <a:ext cx="1393657" cy="10450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66" idx="6"/>
              <a:endCxn id="64" idx="2"/>
            </p:cNvCxnSpPr>
            <p:nvPr/>
          </p:nvCxnSpPr>
          <p:spPr>
            <a:xfrm flipV="1">
              <a:off x="1857398" y="2917371"/>
              <a:ext cx="1393657" cy="10450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3" idx="6"/>
              <a:endCxn id="67" idx="0"/>
            </p:cNvCxnSpPr>
            <p:nvPr/>
          </p:nvCxnSpPr>
          <p:spPr>
            <a:xfrm>
              <a:off x="1857398" y="2917371"/>
              <a:ext cx="667800" cy="164011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64" idx="2"/>
              <a:endCxn id="67" idx="0"/>
            </p:cNvCxnSpPr>
            <p:nvPr/>
          </p:nvCxnSpPr>
          <p:spPr>
            <a:xfrm flipH="1">
              <a:off x="2525198" y="2917371"/>
              <a:ext cx="725857" cy="164011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62" idx="4"/>
              <a:endCxn id="66" idx="6"/>
            </p:cNvCxnSpPr>
            <p:nvPr/>
          </p:nvCxnSpPr>
          <p:spPr>
            <a:xfrm flipH="1">
              <a:off x="1857398" y="2496457"/>
              <a:ext cx="667800" cy="14659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62" idx="4"/>
              <a:endCxn id="65" idx="2"/>
            </p:cNvCxnSpPr>
            <p:nvPr/>
          </p:nvCxnSpPr>
          <p:spPr>
            <a:xfrm>
              <a:off x="2525198" y="2496457"/>
              <a:ext cx="725857" cy="14659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9463155" y="2336793"/>
            <a:ext cx="2380057" cy="3048000"/>
            <a:chOff x="1364198" y="2002971"/>
            <a:chExt cx="2380057" cy="3048000"/>
          </a:xfrm>
        </p:grpSpPr>
        <p:sp>
          <p:nvSpPr>
            <p:cNvPr id="84" name="椭圆 83"/>
            <p:cNvSpPr/>
            <p:nvPr/>
          </p:nvSpPr>
          <p:spPr>
            <a:xfrm>
              <a:off x="2278598" y="2002971"/>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85" name="椭圆 84"/>
            <p:cNvSpPr/>
            <p:nvPr/>
          </p:nvSpPr>
          <p:spPr>
            <a:xfrm>
              <a:off x="1364198" y="2670628"/>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86" name="椭圆 85"/>
            <p:cNvSpPr/>
            <p:nvPr/>
          </p:nvSpPr>
          <p:spPr>
            <a:xfrm>
              <a:off x="3251055" y="2670628"/>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87" name="椭圆 86"/>
            <p:cNvSpPr/>
            <p:nvPr/>
          </p:nvSpPr>
          <p:spPr>
            <a:xfrm>
              <a:off x="3251055" y="3715657"/>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88" name="椭圆 87"/>
            <p:cNvSpPr/>
            <p:nvPr/>
          </p:nvSpPr>
          <p:spPr>
            <a:xfrm>
              <a:off x="1364198" y="3715657"/>
              <a:ext cx="493200" cy="4934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89" name="椭圆 88"/>
            <p:cNvSpPr/>
            <p:nvPr/>
          </p:nvSpPr>
          <p:spPr>
            <a:xfrm>
              <a:off x="2278598" y="4557485"/>
              <a:ext cx="493200" cy="493486"/>
            </a:xfrm>
            <a:prstGeom prst="ellipse">
              <a:avLst/>
            </a:prstGeom>
            <a:solidFill>
              <a:srgbClr val="00B050"/>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cxnSp>
          <p:nvCxnSpPr>
            <p:cNvPr id="90" name="直接连接符 89"/>
            <p:cNvCxnSpPr>
              <a:stCxn id="84" idx="6"/>
              <a:endCxn id="86" idx="1"/>
            </p:cNvCxnSpPr>
            <p:nvPr/>
          </p:nvCxnSpPr>
          <p:spPr>
            <a:xfrm>
              <a:off x="2771798" y="2249714"/>
              <a:ext cx="551484" cy="49318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84" idx="2"/>
              <a:endCxn id="85" idx="7"/>
            </p:cNvCxnSpPr>
            <p:nvPr/>
          </p:nvCxnSpPr>
          <p:spPr>
            <a:xfrm flipH="1">
              <a:off x="1785171" y="2249714"/>
              <a:ext cx="493427" cy="49318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85" idx="4"/>
              <a:endCxn id="88" idx="0"/>
            </p:cNvCxnSpPr>
            <p:nvPr/>
          </p:nvCxnSpPr>
          <p:spPr>
            <a:xfrm>
              <a:off x="1610798" y="3164114"/>
              <a:ext cx="0" cy="5515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88" idx="5"/>
              <a:endCxn id="89" idx="1"/>
            </p:cNvCxnSpPr>
            <p:nvPr/>
          </p:nvCxnSpPr>
          <p:spPr>
            <a:xfrm>
              <a:off x="1785171" y="4136874"/>
              <a:ext cx="565654" cy="4928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86" idx="4"/>
              <a:endCxn id="87" idx="0"/>
            </p:cNvCxnSpPr>
            <p:nvPr/>
          </p:nvCxnSpPr>
          <p:spPr>
            <a:xfrm>
              <a:off x="3497655" y="3164114"/>
              <a:ext cx="0" cy="5515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87" idx="3"/>
              <a:endCxn id="89" idx="7"/>
            </p:cNvCxnSpPr>
            <p:nvPr/>
          </p:nvCxnSpPr>
          <p:spPr>
            <a:xfrm flipH="1">
              <a:off x="2699571" y="4136874"/>
              <a:ext cx="623711" cy="4928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85" idx="6"/>
              <a:endCxn id="86" idx="2"/>
            </p:cNvCxnSpPr>
            <p:nvPr/>
          </p:nvCxnSpPr>
          <p:spPr>
            <a:xfrm>
              <a:off x="1857398" y="2917371"/>
              <a:ext cx="139365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84" idx="4"/>
              <a:endCxn id="89" idx="0"/>
            </p:cNvCxnSpPr>
            <p:nvPr/>
          </p:nvCxnSpPr>
          <p:spPr>
            <a:xfrm>
              <a:off x="2525198" y="2496457"/>
              <a:ext cx="0" cy="206102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88" idx="6"/>
              <a:endCxn id="87" idx="2"/>
            </p:cNvCxnSpPr>
            <p:nvPr/>
          </p:nvCxnSpPr>
          <p:spPr>
            <a:xfrm>
              <a:off x="1857398" y="3962400"/>
              <a:ext cx="139365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85" idx="6"/>
              <a:endCxn id="87" idx="2"/>
            </p:cNvCxnSpPr>
            <p:nvPr/>
          </p:nvCxnSpPr>
          <p:spPr>
            <a:xfrm>
              <a:off x="1857398" y="2917371"/>
              <a:ext cx="1393657" cy="10450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88" idx="6"/>
              <a:endCxn id="86" idx="2"/>
            </p:cNvCxnSpPr>
            <p:nvPr/>
          </p:nvCxnSpPr>
          <p:spPr>
            <a:xfrm flipV="1">
              <a:off x="1857398" y="2917371"/>
              <a:ext cx="1393657" cy="10450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85" idx="6"/>
              <a:endCxn id="89" idx="0"/>
            </p:cNvCxnSpPr>
            <p:nvPr/>
          </p:nvCxnSpPr>
          <p:spPr>
            <a:xfrm>
              <a:off x="1857398" y="2917371"/>
              <a:ext cx="667800" cy="164011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86" idx="2"/>
              <a:endCxn id="89" idx="0"/>
            </p:cNvCxnSpPr>
            <p:nvPr/>
          </p:nvCxnSpPr>
          <p:spPr>
            <a:xfrm flipH="1">
              <a:off x="2525198" y="2917371"/>
              <a:ext cx="725857" cy="164011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84" idx="4"/>
              <a:endCxn id="88" idx="6"/>
            </p:cNvCxnSpPr>
            <p:nvPr/>
          </p:nvCxnSpPr>
          <p:spPr>
            <a:xfrm flipH="1">
              <a:off x="1857398" y="2496457"/>
              <a:ext cx="667800" cy="14659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84" idx="4"/>
              <a:endCxn id="87" idx="2"/>
            </p:cNvCxnSpPr>
            <p:nvPr/>
          </p:nvCxnSpPr>
          <p:spPr>
            <a:xfrm>
              <a:off x="2525198" y="2496457"/>
              <a:ext cx="725857" cy="146594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5" name="椭圆 104"/>
          <p:cNvSpPr/>
          <p:nvPr/>
        </p:nvSpPr>
        <p:spPr>
          <a:xfrm>
            <a:off x="397729" y="3924067"/>
            <a:ext cx="144000" cy="144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06" name="矩形 105"/>
          <p:cNvSpPr/>
          <p:nvPr/>
        </p:nvSpPr>
        <p:spPr>
          <a:xfrm>
            <a:off x="307220" y="4134525"/>
            <a:ext cx="324000" cy="32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cxnSp>
        <p:nvCxnSpPr>
          <p:cNvPr id="108" name="直接箭头连接符 107"/>
          <p:cNvCxnSpPr>
            <a:stCxn id="106" idx="3"/>
            <a:endCxn id="13" idx="2"/>
          </p:cNvCxnSpPr>
          <p:nvPr/>
        </p:nvCxnSpPr>
        <p:spPr>
          <a:xfrm flipV="1">
            <a:off x="631220" y="4296222"/>
            <a:ext cx="457212" cy="303"/>
          </a:xfrm>
          <a:prstGeom prst="straightConnector1">
            <a:avLst/>
          </a:prstGeom>
          <a:noFill/>
          <a:ln w="38100">
            <a:solidFill>
              <a:schemeClr val="bg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09" name="椭圆 108"/>
          <p:cNvSpPr/>
          <p:nvPr/>
        </p:nvSpPr>
        <p:spPr>
          <a:xfrm>
            <a:off x="4829844" y="3921724"/>
            <a:ext cx="144000" cy="144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10" name="矩形 109"/>
          <p:cNvSpPr/>
          <p:nvPr/>
        </p:nvSpPr>
        <p:spPr>
          <a:xfrm>
            <a:off x="4739335" y="4132182"/>
            <a:ext cx="324000" cy="32400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cxnSp>
        <p:nvCxnSpPr>
          <p:cNvPr id="111" name="直接箭头连接符 110"/>
          <p:cNvCxnSpPr>
            <a:stCxn id="110" idx="3"/>
            <a:endCxn id="66" idx="2"/>
          </p:cNvCxnSpPr>
          <p:nvPr/>
        </p:nvCxnSpPr>
        <p:spPr>
          <a:xfrm>
            <a:off x="5063335" y="4294182"/>
            <a:ext cx="466454" cy="2040"/>
          </a:xfrm>
          <a:prstGeom prst="straightConnector1">
            <a:avLst/>
          </a:prstGeom>
          <a:noFill/>
          <a:ln w="38100">
            <a:solidFill>
              <a:schemeClr val="bg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13" name="圆角矩形 112"/>
          <p:cNvSpPr/>
          <p:nvPr/>
        </p:nvSpPr>
        <p:spPr>
          <a:xfrm>
            <a:off x="5514737" y="4456182"/>
            <a:ext cx="421086" cy="26095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cxnSp>
        <p:nvCxnSpPr>
          <p:cNvPr id="114" name="直接箭头连接符 113"/>
          <p:cNvCxnSpPr>
            <a:endCxn id="64" idx="3"/>
          </p:cNvCxnSpPr>
          <p:nvPr/>
        </p:nvCxnSpPr>
        <p:spPr>
          <a:xfrm flipV="1">
            <a:off x="6005282" y="3425667"/>
            <a:ext cx="1483591" cy="868515"/>
          </a:xfrm>
          <a:prstGeom prst="straightConnector1">
            <a:avLst/>
          </a:prstGeom>
          <a:noFill/>
          <a:ln w="38100">
            <a:solidFill>
              <a:schemeClr val="bg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66" idx="6"/>
            <a:endCxn id="62" idx="4"/>
          </p:cNvCxnSpPr>
          <p:nvPr/>
        </p:nvCxnSpPr>
        <p:spPr>
          <a:xfrm flipV="1">
            <a:off x="6022989" y="2830279"/>
            <a:ext cx="667800" cy="1465943"/>
          </a:xfrm>
          <a:prstGeom prst="straightConnector1">
            <a:avLst/>
          </a:prstGeom>
          <a:noFill/>
          <a:ln w="38100">
            <a:solidFill>
              <a:schemeClr val="bg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箭头连接符 118"/>
          <p:cNvCxnSpPr>
            <a:stCxn id="66" idx="6"/>
            <a:endCxn id="63" idx="4"/>
          </p:cNvCxnSpPr>
          <p:nvPr/>
        </p:nvCxnSpPr>
        <p:spPr>
          <a:xfrm flipH="1" flipV="1">
            <a:off x="5776389" y="3497936"/>
            <a:ext cx="246600" cy="798286"/>
          </a:xfrm>
          <a:prstGeom prst="straightConnector1">
            <a:avLst/>
          </a:prstGeom>
          <a:noFill/>
          <a:ln w="38100">
            <a:solidFill>
              <a:schemeClr val="bg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箭头连接符 121"/>
          <p:cNvCxnSpPr>
            <a:endCxn id="65" idx="2"/>
          </p:cNvCxnSpPr>
          <p:nvPr/>
        </p:nvCxnSpPr>
        <p:spPr>
          <a:xfrm>
            <a:off x="6022989" y="4294182"/>
            <a:ext cx="1393657" cy="2040"/>
          </a:xfrm>
          <a:prstGeom prst="straightConnector1">
            <a:avLst/>
          </a:prstGeom>
          <a:noFill/>
          <a:ln w="38100">
            <a:solidFill>
              <a:schemeClr val="bg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箭头连接符 124"/>
          <p:cNvCxnSpPr>
            <a:stCxn id="66" idx="6"/>
            <a:endCxn id="67" idx="0"/>
          </p:cNvCxnSpPr>
          <p:nvPr/>
        </p:nvCxnSpPr>
        <p:spPr>
          <a:xfrm>
            <a:off x="6022989" y="4296222"/>
            <a:ext cx="667800" cy="595085"/>
          </a:xfrm>
          <a:prstGeom prst="straightConnector1">
            <a:avLst/>
          </a:prstGeom>
          <a:noFill/>
          <a:ln w="38100">
            <a:solidFill>
              <a:schemeClr val="bg1">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28" name="圆角矩形 127"/>
          <p:cNvSpPr/>
          <p:nvPr/>
        </p:nvSpPr>
        <p:spPr>
          <a:xfrm>
            <a:off x="9419330" y="4542965"/>
            <a:ext cx="421086" cy="26095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29" name="圆角矩形 128"/>
          <p:cNvSpPr/>
          <p:nvPr/>
        </p:nvSpPr>
        <p:spPr>
          <a:xfrm>
            <a:off x="9419330" y="3497936"/>
            <a:ext cx="421086" cy="26095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30" name="圆角矩形 129"/>
          <p:cNvSpPr/>
          <p:nvPr/>
        </p:nvSpPr>
        <p:spPr>
          <a:xfrm>
            <a:off x="10689297" y="2786735"/>
            <a:ext cx="421086" cy="26095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31" name="圆角矩形 130"/>
          <p:cNvSpPr/>
          <p:nvPr/>
        </p:nvSpPr>
        <p:spPr>
          <a:xfrm>
            <a:off x="11422126" y="3497936"/>
            <a:ext cx="421086" cy="26095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32" name="圆角矩形 131"/>
          <p:cNvSpPr/>
          <p:nvPr/>
        </p:nvSpPr>
        <p:spPr>
          <a:xfrm>
            <a:off x="11422239" y="4542965"/>
            <a:ext cx="421086" cy="26095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33" name="圆角矩形 132"/>
          <p:cNvSpPr/>
          <p:nvPr/>
        </p:nvSpPr>
        <p:spPr>
          <a:xfrm>
            <a:off x="10776540" y="5254316"/>
            <a:ext cx="421086" cy="26095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34" name="右箭头 133"/>
          <p:cNvSpPr/>
          <p:nvPr/>
        </p:nvSpPr>
        <p:spPr>
          <a:xfrm>
            <a:off x="3875314" y="2467270"/>
            <a:ext cx="704364" cy="2917523"/>
          </a:xfrm>
          <a:prstGeom prst="rightArrow">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35" name="右箭头 134"/>
          <p:cNvSpPr/>
          <p:nvPr/>
        </p:nvSpPr>
        <p:spPr>
          <a:xfrm>
            <a:off x="8389256" y="2467270"/>
            <a:ext cx="704364" cy="2917523"/>
          </a:xfrm>
          <a:prstGeom prst="rightArrow">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36" name="圆角矩形 135"/>
          <p:cNvSpPr/>
          <p:nvPr/>
        </p:nvSpPr>
        <p:spPr>
          <a:xfrm>
            <a:off x="631220" y="1262740"/>
            <a:ext cx="1124898" cy="478971"/>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交易启动</a:t>
            </a:r>
          </a:p>
        </p:txBody>
      </p:sp>
      <p:sp>
        <p:nvSpPr>
          <p:cNvPr id="137" name="圆角矩形 136"/>
          <p:cNvSpPr/>
          <p:nvPr/>
        </p:nvSpPr>
        <p:spPr>
          <a:xfrm>
            <a:off x="2621786" y="1262740"/>
            <a:ext cx="1124898" cy="478971"/>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交易记录</a:t>
            </a:r>
          </a:p>
        </p:txBody>
      </p:sp>
      <p:sp>
        <p:nvSpPr>
          <p:cNvPr id="138" name="圆角矩形 137"/>
          <p:cNvSpPr/>
          <p:nvPr/>
        </p:nvSpPr>
        <p:spPr>
          <a:xfrm>
            <a:off x="4612351" y="1262740"/>
            <a:ext cx="1287337" cy="478971"/>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节点间传播</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39" name="圆角矩形 138"/>
          <p:cNvSpPr/>
          <p:nvPr/>
        </p:nvSpPr>
        <p:spPr>
          <a:xfrm>
            <a:off x="6602918" y="1262740"/>
            <a:ext cx="1306928" cy="478971"/>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验证及确认</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0" name="圆角矩形 139"/>
          <p:cNvSpPr/>
          <p:nvPr/>
        </p:nvSpPr>
        <p:spPr>
          <a:xfrm>
            <a:off x="8593484" y="1262740"/>
            <a:ext cx="1124898" cy="478971"/>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记录</a:t>
            </a:r>
            <a:r>
              <a:rPr lang="zh-CN" altLang="en-US" dirty="0">
                <a:solidFill>
                  <a:schemeClr val="tx1"/>
                </a:solidFill>
                <a:latin typeface="微软雅黑" panose="020B0503020204020204" pitchFamily="34" charset="-122"/>
                <a:ea typeface="微软雅黑" panose="020B0503020204020204" pitchFamily="34" charset="-122"/>
              </a:rPr>
              <a:t>区块</a:t>
            </a:r>
          </a:p>
        </p:txBody>
      </p:sp>
      <p:sp>
        <p:nvSpPr>
          <p:cNvPr id="141" name="圆角矩形 140"/>
          <p:cNvSpPr/>
          <p:nvPr/>
        </p:nvSpPr>
        <p:spPr>
          <a:xfrm>
            <a:off x="10584048" y="1262740"/>
            <a:ext cx="1124898" cy="478971"/>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交易完成</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43" name="直接箭头连接符 142"/>
          <p:cNvCxnSpPr>
            <a:stCxn id="136" idx="3"/>
            <a:endCxn id="137" idx="1"/>
          </p:cNvCxnSpPr>
          <p:nvPr/>
        </p:nvCxnSpPr>
        <p:spPr>
          <a:xfrm>
            <a:off x="1756118" y="1502226"/>
            <a:ext cx="865668"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a:stCxn id="137" idx="3"/>
            <a:endCxn id="138" idx="1"/>
          </p:cNvCxnSpPr>
          <p:nvPr/>
        </p:nvCxnSpPr>
        <p:spPr>
          <a:xfrm>
            <a:off x="3746684" y="1502226"/>
            <a:ext cx="86566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stCxn id="138" idx="3"/>
            <a:endCxn id="139" idx="1"/>
          </p:cNvCxnSpPr>
          <p:nvPr/>
        </p:nvCxnSpPr>
        <p:spPr>
          <a:xfrm>
            <a:off x="5899688" y="1502226"/>
            <a:ext cx="703230"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a:stCxn id="139" idx="3"/>
            <a:endCxn id="140" idx="1"/>
          </p:cNvCxnSpPr>
          <p:nvPr/>
        </p:nvCxnSpPr>
        <p:spPr>
          <a:xfrm>
            <a:off x="7909846" y="1502226"/>
            <a:ext cx="683638"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a:stCxn id="140" idx="3"/>
            <a:endCxn id="141" idx="1"/>
          </p:cNvCxnSpPr>
          <p:nvPr/>
        </p:nvCxnSpPr>
        <p:spPr>
          <a:xfrm>
            <a:off x="9718382" y="1502226"/>
            <a:ext cx="865666"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64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smtClean="0"/>
              <a:t>区块链的实现</a:t>
            </a:r>
            <a:endParaRPr lang="zh-CN" altLang="en-US" dirty="0"/>
          </a:p>
        </p:txBody>
      </p:sp>
      <p:grpSp>
        <p:nvGrpSpPr>
          <p:cNvPr id="7" name="组合 6"/>
          <p:cNvGrpSpPr/>
          <p:nvPr/>
        </p:nvGrpSpPr>
        <p:grpSpPr>
          <a:xfrm>
            <a:off x="2200722" y="1682818"/>
            <a:ext cx="663638" cy="206438"/>
            <a:chOff x="2200722" y="2002126"/>
            <a:chExt cx="663638" cy="206438"/>
          </a:xfrm>
        </p:grpSpPr>
        <p:sp>
          <p:nvSpPr>
            <p:cNvPr id="8" name="燕尾形 7"/>
            <p:cNvSpPr/>
            <p:nvPr/>
          </p:nvSpPr>
          <p:spPr>
            <a:xfrm>
              <a:off x="2200722" y="2002126"/>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2353122" y="2002126"/>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2505522" y="2002126"/>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2657922" y="2002126"/>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 name="组合 11"/>
          <p:cNvGrpSpPr/>
          <p:nvPr/>
        </p:nvGrpSpPr>
        <p:grpSpPr>
          <a:xfrm>
            <a:off x="2200722" y="2915396"/>
            <a:ext cx="663638" cy="206438"/>
            <a:chOff x="2200722" y="3336302"/>
            <a:chExt cx="663638" cy="206438"/>
          </a:xfrm>
        </p:grpSpPr>
        <p:sp>
          <p:nvSpPr>
            <p:cNvPr id="13" name="燕尾形 12"/>
            <p:cNvSpPr/>
            <p:nvPr/>
          </p:nvSpPr>
          <p:spPr>
            <a:xfrm>
              <a:off x="2200722" y="3336302"/>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2353122" y="3336302"/>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2505522" y="3336302"/>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2657922" y="3336302"/>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7" name="组合 16"/>
          <p:cNvGrpSpPr/>
          <p:nvPr/>
        </p:nvGrpSpPr>
        <p:grpSpPr>
          <a:xfrm>
            <a:off x="2200722" y="4029753"/>
            <a:ext cx="663638" cy="206438"/>
            <a:chOff x="2200722" y="4915107"/>
            <a:chExt cx="663638" cy="206438"/>
          </a:xfrm>
        </p:grpSpPr>
        <p:sp>
          <p:nvSpPr>
            <p:cNvPr id="18" name="燕尾形 17"/>
            <p:cNvSpPr/>
            <p:nvPr/>
          </p:nvSpPr>
          <p:spPr>
            <a:xfrm>
              <a:off x="2200722" y="4915107"/>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2353122" y="4915107"/>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2505522" y="4915107"/>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2657922" y="4915107"/>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2" name="组合 21"/>
          <p:cNvGrpSpPr/>
          <p:nvPr/>
        </p:nvGrpSpPr>
        <p:grpSpPr>
          <a:xfrm>
            <a:off x="771141" y="1161145"/>
            <a:ext cx="912515" cy="732207"/>
            <a:chOff x="771142" y="1519922"/>
            <a:chExt cx="504056" cy="504056"/>
          </a:xfrm>
          <a:solidFill>
            <a:srgbClr val="00B050"/>
          </a:solidFill>
        </p:grpSpPr>
        <p:sp>
          <p:nvSpPr>
            <p:cNvPr id="23" name="矩形 22"/>
            <p:cNvSpPr/>
            <p:nvPr/>
          </p:nvSpPr>
          <p:spPr>
            <a:xfrm>
              <a:off x="771142" y="1519922"/>
              <a:ext cx="504056" cy="504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4" name="TextBox 23"/>
            <p:cNvSpPr txBox="1"/>
            <p:nvPr/>
          </p:nvSpPr>
          <p:spPr>
            <a:xfrm>
              <a:off x="771142" y="1571669"/>
              <a:ext cx="504056" cy="360188"/>
            </a:xfrm>
            <a:prstGeom prst="rect">
              <a:avLst/>
            </a:prstGeom>
            <a:grpFill/>
          </p:spPr>
          <p:txBody>
            <a:bodyPr wrap="square" rtlCol="0" anchor="ctr">
              <a:spAutoFit/>
            </a:bodyPr>
            <a:lstStyle/>
            <a:p>
              <a:pPr algn="ctr"/>
              <a:r>
                <a:rPr lang="en-US" altLang="zh-CN" sz="2800" dirty="0" smtClean="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25" name="组合 24"/>
          <p:cNvGrpSpPr/>
          <p:nvPr/>
        </p:nvGrpSpPr>
        <p:grpSpPr>
          <a:xfrm>
            <a:off x="501111" y="1818033"/>
            <a:ext cx="1461753" cy="576827"/>
            <a:chOff x="501112" y="1941537"/>
            <a:chExt cx="1044116" cy="317816"/>
          </a:xfrm>
        </p:grpSpPr>
        <p:sp>
          <p:nvSpPr>
            <p:cNvPr id="26" name="矩形 25"/>
            <p:cNvSpPr/>
            <p:nvPr/>
          </p:nvSpPr>
          <p:spPr>
            <a:xfrm>
              <a:off x="501112" y="1941537"/>
              <a:ext cx="1044116"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梯形 26"/>
            <p:cNvSpPr/>
            <p:nvPr/>
          </p:nvSpPr>
          <p:spPr>
            <a:xfrm flipV="1">
              <a:off x="501112" y="2157561"/>
              <a:ext cx="1044116" cy="101792"/>
            </a:xfrm>
            <a:prstGeom prst="trapezoid">
              <a:avLst>
                <a:gd name="adj" fmla="val 7198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501112" y="1956789"/>
              <a:ext cx="1044116" cy="203492"/>
            </a:xfrm>
            <a:prstGeom prst="rect">
              <a:avLst/>
            </a:prstGeom>
            <a:solidFill>
              <a:srgbClr val="00B050"/>
            </a:solidFill>
          </p:spPr>
          <p:txBody>
            <a:bodyPr wrap="square" rtlCol="0">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可追溯</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771142" y="2433756"/>
            <a:ext cx="912514" cy="735715"/>
            <a:chOff x="771142" y="2825070"/>
            <a:chExt cx="504056" cy="504056"/>
          </a:xfrm>
          <a:solidFill>
            <a:srgbClr val="00B050"/>
          </a:solidFill>
        </p:grpSpPr>
        <p:sp>
          <p:nvSpPr>
            <p:cNvPr id="30" name="矩形 29"/>
            <p:cNvSpPr/>
            <p:nvPr/>
          </p:nvSpPr>
          <p:spPr>
            <a:xfrm>
              <a:off x="771142" y="2825070"/>
              <a:ext cx="504056" cy="504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771142" y="2926394"/>
              <a:ext cx="504056" cy="358471"/>
            </a:xfrm>
            <a:prstGeom prst="rect">
              <a:avLst/>
            </a:prstGeom>
            <a:grpFill/>
          </p:spPr>
          <p:txBody>
            <a:bodyPr wrap="square" rtlCol="0">
              <a:spAutoFit/>
            </a:bodyPr>
            <a:lstStyle/>
            <a:p>
              <a:pPr algn="ctr"/>
              <a:r>
                <a:rPr lang="en-US" altLang="zh-CN" sz="2800" dirty="0" smtClean="0">
                  <a:solidFill>
                    <a:schemeClr val="bg1"/>
                  </a:solidFill>
                  <a:latin typeface="Impact" panose="020B0806030902050204" pitchFamily="34" charset="0"/>
                </a:rPr>
                <a:t>02</a:t>
              </a:r>
              <a:endParaRPr lang="zh-CN" altLang="en-US" dirty="0">
                <a:solidFill>
                  <a:schemeClr val="bg1"/>
                </a:solidFill>
                <a:latin typeface="Impact" panose="020B0806030902050204" pitchFamily="34" charset="0"/>
              </a:endParaRPr>
            </a:p>
          </p:txBody>
        </p:sp>
      </p:grpSp>
      <p:grpSp>
        <p:nvGrpSpPr>
          <p:cNvPr id="32" name="组合 31"/>
          <p:cNvGrpSpPr/>
          <p:nvPr/>
        </p:nvGrpSpPr>
        <p:grpSpPr>
          <a:xfrm>
            <a:off x="501112" y="3161750"/>
            <a:ext cx="1461752" cy="512601"/>
            <a:chOff x="501112" y="3246685"/>
            <a:chExt cx="1044116" cy="317087"/>
          </a:xfrm>
        </p:grpSpPr>
        <p:sp>
          <p:nvSpPr>
            <p:cNvPr id="33" name="矩形 32"/>
            <p:cNvSpPr/>
            <p:nvPr/>
          </p:nvSpPr>
          <p:spPr>
            <a:xfrm>
              <a:off x="501112" y="3246685"/>
              <a:ext cx="1044116"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梯形 33"/>
            <p:cNvSpPr/>
            <p:nvPr/>
          </p:nvSpPr>
          <p:spPr>
            <a:xfrm flipV="1">
              <a:off x="501112" y="3461980"/>
              <a:ext cx="1044116" cy="101792"/>
            </a:xfrm>
            <a:prstGeom prst="trapezoid">
              <a:avLst>
                <a:gd name="adj" fmla="val 7198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501112" y="3255902"/>
              <a:ext cx="1044116" cy="228463"/>
            </a:xfrm>
            <a:prstGeom prst="rect">
              <a:avLst/>
            </a:prstGeom>
            <a:solidFill>
              <a:srgbClr val="00B050"/>
            </a:solidFill>
          </p:spPr>
          <p:txBody>
            <a:bodyPr wrap="square" rtlCol="0">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线性链接</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771142" y="3701150"/>
            <a:ext cx="912514" cy="785875"/>
            <a:chOff x="771142" y="4331305"/>
            <a:chExt cx="504056" cy="504056"/>
          </a:xfrm>
          <a:solidFill>
            <a:srgbClr val="00B050"/>
          </a:solidFill>
        </p:grpSpPr>
        <p:sp>
          <p:nvSpPr>
            <p:cNvPr id="38" name="矩形 37"/>
            <p:cNvSpPr/>
            <p:nvPr/>
          </p:nvSpPr>
          <p:spPr>
            <a:xfrm>
              <a:off x="771142" y="4331305"/>
              <a:ext cx="504056" cy="504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771142" y="4408932"/>
              <a:ext cx="504056" cy="335590"/>
            </a:xfrm>
            <a:prstGeom prst="rect">
              <a:avLst/>
            </a:prstGeom>
            <a:grpFill/>
          </p:spPr>
          <p:txBody>
            <a:bodyPr wrap="square" rtlCol="0">
              <a:spAutoFit/>
            </a:bodyPr>
            <a:lstStyle/>
            <a:p>
              <a:pPr algn="ctr"/>
              <a:r>
                <a:rPr lang="en-US" altLang="zh-CN" sz="2800" dirty="0" smtClean="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40" name="组合 39"/>
          <p:cNvGrpSpPr/>
          <p:nvPr/>
        </p:nvGrpSpPr>
        <p:grpSpPr>
          <a:xfrm>
            <a:off x="501112" y="4412983"/>
            <a:ext cx="1461752" cy="623475"/>
            <a:chOff x="501112" y="4752920"/>
            <a:chExt cx="1044116" cy="317816"/>
          </a:xfrm>
        </p:grpSpPr>
        <p:sp>
          <p:nvSpPr>
            <p:cNvPr id="41" name="矩形 40"/>
            <p:cNvSpPr/>
            <p:nvPr/>
          </p:nvSpPr>
          <p:spPr>
            <a:xfrm>
              <a:off x="501112" y="4752920"/>
              <a:ext cx="1044116"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梯形 42"/>
            <p:cNvSpPr/>
            <p:nvPr/>
          </p:nvSpPr>
          <p:spPr>
            <a:xfrm flipV="1">
              <a:off x="501112" y="4968944"/>
              <a:ext cx="1044116" cy="101792"/>
            </a:xfrm>
            <a:prstGeom prst="trapezoid">
              <a:avLst>
                <a:gd name="adj" fmla="val 7198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501112" y="4781171"/>
              <a:ext cx="1044116" cy="188267"/>
            </a:xfrm>
            <a:prstGeom prst="rect">
              <a:avLst/>
            </a:prstGeom>
            <a:solidFill>
              <a:srgbClr val="00B050"/>
            </a:solidFill>
          </p:spPr>
          <p:txBody>
            <a:bodyPr wrap="square" rtlCol="0">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验证及确认</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3396342" y="1501388"/>
            <a:ext cx="7997371" cy="923330"/>
          </a:xfrm>
          <a:prstGeom prst="rect">
            <a:avLst/>
          </a:prstGeom>
        </p:spPr>
        <p:txBody>
          <a:bodyPr wrap="square">
            <a:spAutoFit/>
          </a:bodyPr>
          <a:lstStyle/>
          <a:p>
            <a:pPr lvl="0">
              <a:lnSpc>
                <a:spcPct val="150000"/>
              </a:lnSpc>
            </a:pPr>
            <a:r>
              <a:rPr lang="zh-CN" altLang="en-US" dirty="0" smtClean="0"/>
              <a:t>采用一</a:t>
            </a:r>
            <a:r>
              <a:rPr lang="zh-CN" altLang="en-US" dirty="0"/>
              <a:t>个分布式的数据记录本（这方面的技术相对成熟），这个记录本</a:t>
            </a:r>
            <a:r>
              <a:rPr lang="zh-CN" altLang="en-US" b="1" dirty="0">
                <a:solidFill>
                  <a:srgbClr val="00B050"/>
                </a:solidFill>
              </a:rPr>
              <a:t>只允许添加、不允许删除</a:t>
            </a:r>
            <a:r>
              <a:rPr lang="zh-CN" altLang="en-US" dirty="0"/>
              <a:t>。</a:t>
            </a:r>
          </a:p>
        </p:txBody>
      </p:sp>
      <p:sp>
        <p:nvSpPr>
          <p:cNvPr id="45" name="矩形 44"/>
          <p:cNvSpPr/>
          <p:nvPr/>
        </p:nvSpPr>
        <p:spPr>
          <a:xfrm>
            <a:off x="3396341" y="2755364"/>
            <a:ext cx="7997371" cy="923330"/>
          </a:xfrm>
          <a:prstGeom prst="rect">
            <a:avLst/>
          </a:prstGeom>
        </p:spPr>
        <p:txBody>
          <a:bodyPr wrap="square">
            <a:spAutoFit/>
          </a:bodyPr>
          <a:lstStyle/>
          <a:p>
            <a:pPr lvl="0">
              <a:lnSpc>
                <a:spcPct val="150000"/>
              </a:lnSpc>
            </a:pPr>
            <a:r>
              <a:rPr lang="zh-CN" altLang="en-US" dirty="0" smtClean="0"/>
              <a:t>其</a:t>
            </a:r>
            <a:r>
              <a:rPr lang="zh-CN" altLang="en-US" dirty="0"/>
              <a:t>结构是一个线性的</a:t>
            </a:r>
            <a:r>
              <a:rPr lang="zh-CN" altLang="en-US" b="1" dirty="0">
                <a:solidFill>
                  <a:srgbClr val="00B050"/>
                </a:solidFill>
              </a:rPr>
              <a:t>链表</a:t>
            </a:r>
            <a:r>
              <a:rPr lang="zh-CN" altLang="en-US" dirty="0"/>
              <a:t>，由一个个“</a:t>
            </a:r>
            <a:r>
              <a:rPr lang="zh-CN" altLang="en-US" b="1" dirty="0">
                <a:solidFill>
                  <a:srgbClr val="00B050"/>
                </a:solidFill>
              </a:rPr>
              <a:t>区块</a:t>
            </a:r>
            <a:r>
              <a:rPr lang="zh-CN" altLang="en-US" dirty="0"/>
              <a:t>”串联组成，这也是其名字“区块链”的来源。</a:t>
            </a:r>
          </a:p>
        </p:txBody>
      </p:sp>
      <p:sp>
        <p:nvSpPr>
          <p:cNvPr id="46" name="矩形 45"/>
          <p:cNvSpPr/>
          <p:nvPr/>
        </p:nvSpPr>
        <p:spPr>
          <a:xfrm>
            <a:off x="3396341" y="3906736"/>
            <a:ext cx="7997371" cy="923330"/>
          </a:xfrm>
          <a:prstGeom prst="rect">
            <a:avLst/>
          </a:prstGeom>
        </p:spPr>
        <p:txBody>
          <a:bodyPr wrap="square">
            <a:spAutoFit/>
          </a:bodyPr>
          <a:lstStyle/>
          <a:p>
            <a:pPr lvl="0">
              <a:lnSpc>
                <a:spcPct val="150000"/>
              </a:lnSpc>
            </a:pPr>
            <a:r>
              <a:rPr lang="zh-CN" altLang="en-US" dirty="0" smtClean="0"/>
              <a:t>新</a:t>
            </a:r>
            <a:r>
              <a:rPr lang="zh-CN" altLang="en-US" dirty="0"/>
              <a:t>的数据要加入，必须放到一个新的区块中来加入。而这个块（以及块里的交易）是否合法，可以通过一些手段快速</a:t>
            </a:r>
            <a:r>
              <a:rPr lang="zh-CN" altLang="en-US" b="1" dirty="0">
                <a:solidFill>
                  <a:srgbClr val="00B050"/>
                </a:solidFill>
              </a:rPr>
              <a:t>检验</a:t>
            </a:r>
            <a:r>
              <a:rPr lang="zh-CN" altLang="en-US" dirty="0"/>
              <a:t>出来。</a:t>
            </a:r>
          </a:p>
        </p:txBody>
      </p:sp>
      <p:sp>
        <p:nvSpPr>
          <p:cNvPr id="47" name="矩形 46"/>
          <p:cNvSpPr/>
          <p:nvPr/>
        </p:nvSpPr>
        <p:spPr>
          <a:xfrm>
            <a:off x="3396341" y="5301169"/>
            <a:ext cx="7997371" cy="923330"/>
          </a:xfrm>
          <a:prstGeom prst="rect">
            <a:avLst/>
          </a:prstGeom>
        </p:spPr>
        <p:txBody>
          <a:bodyPr wrap="square">
            <a:spAutoFit/>
          </a:bodyPr>
          <a:lstStyle/>
          <a:p>
            <a:pPr lvl="0">
              <a:lnSpc>
                <a:spcPct val="150000"/>
              </a:lnSpc>
            </a:pPr>
            <a:r>
              <a:rPr lang="zh-CN" altLang="en-US" dirty="0" smtClean="0"/>
              <a:t>维护</a:t>
            </a:r>
            <a:r>
              <a:rPr lang="zh-CN" altLang="en-US" dirty="0"/>
              <a:t>节点都可以提议一个新的区块，然而必须经过一定的</a:t>
            </a:r>
            <a:r>
              <a:rPr lang="zh-CN" altLang="en-US" b="1" dirty="0">
                <a:solidFill>
                  <a:srgbClr val="00B050"/>
                </a:solidFill>
              </a:rPr>
              <a:t>共识机制</a:t>
            </a:r>
            <a:r>
              <a:rPr lang="zh-CN" altLang="en-US" dirty="0"/>
              <a:t>来对最终选择的区块达成一致。</a:t>
            </a:r>
          </a:p>
        </p:txBody>
      </p:sp>
      <p:grpSp>
        <p:nvGrpSpPr>
          <p:cNvPr id="50" name="组合 49"/>
          <p:cNvGrpSpPr/>
          <p:nvPr/>
        </p:nvGrpSpPr>
        <p:grpSpPr>
          <a:xfrm>
            <a:off x="2227741" y="5417897"/>
            <a:ext cx="663638" cy="206438"/>
            <a:chOff x="2200722" y="4915107"/>
            <a:chExt cx="663638" cy="206438"/>
          </a:xfrm>
        </p:grpSpPr>
        <p:sp>
          <p:nvSpPr>
            <p:cNvPr id="51" name="燕尾形 50"/>
            <p:cNvSpPr/>
            <p:nvPr/>
          </p:nvSpPr>
          <p:spPr>
            <a:xfrm>
              <a:off x="2200722" y="4915107"/>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燕尾形 51"/>
            <p:cNvSpPr/>
            <p:nvPr/>
          </p:nvSpPr>
          <p:spPr>
            <a:xfrm>
              <a:off x="2353122" y="4915107"/>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燕尾形 52"/>
            <p:cNvSpPr/>
            <p:nvPr/>
          </p:nvSpPr>
          <p:spPr>
            <a:xfrm>
              <a:off x="2505522" y="4915107"/>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燕尾形 53"/>
            <p:cNvSpPr/>
            <p:nvPr/>
          </p:nvSpPr>
          <p:spPr>
            <a:xfrm>
              <a:off x="2657922" y="4915107"/>
              <a:ext cx="206438" cy="206438"/>
            </a:xfrm>
            <a:prstGeom prst="chevron">
              <a:avLst>
                <a:gd name="adj" fmla="val 7268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5" name="组合 54"/>
          <p:cNvGrpSpPr/>
          <p:nvPr/>
        </p:nvGrpSpPr>
        <p:grpSpPr>
          <a:xfrm>
            <a:off x="798161" y="5089294"/>
            <a:ext cx="912514" cy="785875"/>
            <a:chOff x="771142" y="4331305"/>
            <a:chExt cx="504056" cy="504056"/>
          </a:xfrm>
          <a:solidFill>
            <a:srgbClr val="00B050"/>
          </a:solidFill>
        </p:grpSpPr>
        <p:sp>
          <p:nvSpPr>
            <p:cNvPr id="56" name="矩形 55"/>
            <p:cNvSpPr/>
            <p:nvPr/>
          </p:nvSpPr>
          <p:spPr>
            <a:xfrm>
              <a:off x="771142" y="4331305"/>
              <a:ext cx="504056" cy="504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56"/>
            <p:cNvSpPr txBox="1"/>
            <p:nvPr/>
          </p:nvSpPr>
          <p:spPr>
            <a:xfrm>
              <a:off x="771142" y="4408932"/>
              <a:ext cx="504056" cy="335590"/>
            </a:xfrm>
            <a:prstGeom prst="rect">
              <a:avLst/>
            </a:prstGeom>
            <a:grpFill/>
          </p:spPr>
          <p:txBody>
            <a:bodyPr wrap="square" rtlCol="0">
              <a:spAutoFit/>
            </a:bodyPr>
            <a:lstStyle/>
            <a:p>
              <a:pPr algn="ctr"/>
              <a:r>
                <a:rPr lang="en-US" altLang="zh-CN" sz="2800" dirty="0" smtClean="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58" name="组合 57"/>
          <p:cNvGrpSpPr/>
          <p:nvPr/>
        </p:nvGrpSpPr>
        <p:grpSpPr>
          <a:xfrm>
            <a:off x="528131" y="5801127"/>
            <a:ext cx="1461752" cy="623475"/>
            <a:chOff x="501112" y="4752920"/>
            <a:chExt cx="1044116" cy="317816"/>
          </a:xfrm>
        </p:grpSpPr>
        <p:sp>
          <p:nvSpPr>
            <p:cNvPr id="59" name="矩形 58"/>
            <p:cNvSpPr/>
            <p:nvPr/>
          </p:nvSpPr>
          <p:spPr>
            <a:xfrm>
              <a:off x="501112" y="4752920"/>
              <a:ext cx="1044116"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p:nvSpPr>
          <p:spPr>
            <a:xfrm flipV="1">
              <a:off x="501112" y="4968944"/>
              <a:ext cx="1044116" cy="101792"/>
            </a:xfrm>
            <a:prstGeom prst="trapezoid">
              <a:avLst>
                <a:gd name="adj" fmla="val 7198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501112" y="4781171"/>
              <a:ext cx="1044116" cy="188267"/>
            </a:xfrm>
            <a:prstGeom prst="rect">
              <a:avLst/>
            </a:prstGeom>
            <a:solidFill>
              <a:srgbClr val="00B050"/>
            </a:solidFill>
          </p:spPr>
          <p:txBody>
            <a:bodyPr wrap="square" rtlCol="0">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共识机制</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78162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smtClean="0"/>
              <a:t>区块链的技术要素</a:t>
            </a:r>
            <a:endParaRPr lang="zh-CN" altLang="en-US" dirty="0"/>
          </a:p>
        </p:txBody>
      </p:sp>
      <p:sp>
        <p:nvSpPr>
          <p:cNvPr id="7" name="菱形 6"/>
          <p:cNvSpPr/>
          <p:nvPr/>
        </p:nvSpPr>
        <p:spPr>
          <a:xfrm>
            <a:off x="625646" y="1373746"/>
            <a:ext cx="2035865" cy="2035865"/>
          </a:xfrm>
          <a:prstGeom prst="diamond">
            <a:avLst/>
          </a:prstGeom>
          <a:solidFill>
            <a:srgbClr val="DEDFE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1222365" y="1373746"/>
            <a:ext cx="842427" cy="842427"/>
          </a:xfrm>
          <a:prstGeom prst="diamond">
            <a:avLst/>
          </a:prstGeom>
          <a:solidFill>
            <a:srgbClr val="33993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1327668" y="1533350"/>
            <a:ext cx="631820" cy="523220"/>
          </a:xfrm>
          <a:prstGeom prst="rect">
            <a:avLst/>
          </a:prstGeom>
          <a:noFill/>
        </p:spPr>
        <p:txBody>
          <a:bodyPr wrap="square" rtlCol="0" anchor="ctr">
            <a:spAutoFit/>
          </a:bodyPr>
          <a:lstStyle/>
          <a:p>
            <a:pPr algn="ctr"/>
            <a:r>
              <a:rPr lang="en-US" altLang="zh-CN" sz="2800" dirty="0" smtClean="0">
                <a:solidFill>
                  <a:schemeClr val="bg1"/>
                </a:solidFill>
                <a:latin typeface="Impact" panose="020B0806030902050204" pitchFamily="34" charset="0"/>
              </a:rPr>
              <a:t>1</a:t>
            </a:r>
            <a:endParaRPr lang="zh-CN" altLang="en-US" sz="2800" dirty="0">
              <a:solidFill>
                <a:schemeClr val="bg1"/>
              </a:solidFill>
              <a:latin typeface="Impact" panose="020B0806030902050204" pitchFamily="34" charset="0"/>
            </a:endParaRPr>
          </a:p>
        </p:txBody>
      </p:sp>
      <p:sp>
        <p:nvSpPr>
          <p:cNvPr id="10" name="TextBox 9"/>
          <p:cNvSpPr txBox="1"/>
          <p:nvPr/>
        </p:nvSpPr>
        <p:spPr>
          <a:xfrm>
            <a:off x="883970" y="2291418"/>
            <a:ext cx="1525401" cy="646331"/>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点对点</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对等</a:t>
            </a:r>
            <a:r>
              <a:rPr lang="zh-CN" altLang="en-US" b="1" dirty="0">
                <a:latin typeface="微软雅黑" panose="020B0503020204020204" pitchFamily="34" charset="-122"/>
                <a:ea typeface="微软雅黑" panose="020B0503020204020204" pitchFamily="34" charset="-122"/>
              </a:rPr>
              <a:t>网络</a:t>
            </a:r>
          </a:p>
        </p:txBody>
      </p:sp>
      <p:sp>
        <p:nvSpPr>
          <p:cNvPr id="12" name="TextBox 11"/>
          <p:cNvSpPr txBox="1"/>
          <p:nvPr/>
        </p:nvSpPr>
        <p:spPr>
          <a:xfrm>
            <a:off x="625646" y="3783867"/>
            <a:ext cx="2035865" cy="1569660"/>
          </a:xfrm>
          <a:prstGeom prst="rect">
            <a:avLst/>
          </a:prstGeom>
          <a:noFill/>
        </p:spPr>
        <p:txBody>
          <a:bodyPr wrap="square" rtlCol="0">
            <a:spAutoFit/>
          </a:bodyPr>
          <a:lstStyle/>
          <a:p>
            <a:pPr>
              <a:lnSpc>
                <a:spcPct val="150000"/>
              </a:lnSpc>
            </a:pPr>
            <a:r>
              <a:rPr lang="zh-CN" altLang="en-US" sz="1600" dirty="0" smtClean="0">
                <a:solidFill>
                  <a:schemeClr val="tx1">
                    <a:lumMod val="75000"/>
                    <a:lumOff val="25000"/>
                  </a:schemeClr>
                </a:solidFill>
                <a:latin typeface="+mn-ea"/>
              </a:rPr>
              <a:t>各个节点的权力对等</a:t>
            </a:r>
            <a:endParaRPr lang="en-US" altLang="zh-CN" sz="1600" dirty="0" smtClean="0">
              <a:solidFill>
                <a:schemeClr val="tx1">
                  <a:lumMod val="75000"/>
                  <a:lumOff val="25000"/>
                </a:schemeClr>
              </a:solidFill>
              <a:latin typeface="+mn-ea"/>
            </a:endParaRPr>
          </a:p>
          <a:p>
            <a:pPr>
              <a:lnSpc>
                <a:spcPct val="150000"/>
              </a:lnSpc>
            </a:pPr>
            <a:r>
              <a:rPr lang="zh-CN" altLang="en-US" sz="1600" dirty="0" smtClean="0">
                <a:solidFill>
                  <a:schemeClr val="tx1">
                    <a:lumMod val="75000"/>
                    <a:lumOff val="25000"/>
                  </a:schemeClr>
                </a:solidFill>
                <a:latin typeface="+mn-ea"/>
              </a:rPr>
              <a:t>物理上点对点连接</a:t>
            </a:r>
            <a:endParaRPr lang="en-US" altLang="zh-CN" sz="1600" dirty="0" smtClean="0">
              <a:solidFill>
                <a:schemeClr val="tx1">
                  <a:lumMod val="75000"/>
                  <a:lumOff val="25000"/>
                </a:schemeClr>
              </a:solidFill>
              <a:latin typeface="+mn-ea"/>
            </a:endParaRPr>
          </a:p>
          <a:p>
            <a:pPr>
              <a:lnSpc>
                <a:spcPct val="150000"/>
              </a:lnSpc>
            </a:pPr>
            <a:r>
              <a:rPr lang="zh-CN" altLang="en-US" sz="1600" dirty="0" smtClean="0">
                <a:solidFill>
                  <a:schemeClr val="tx1">
                    <a:lumMod val="75000"/>
                    <a:lumOff val="25000"/>
                  </a:schemeClr>
                </a:solidFill>
                <a:latin typeface="+mn-ea"/>
              </a:rPr>
              <a:t>数据公开</a:t>
            </a:r>
            <a:endParaRPr lang="en-US" altLang="zh-CN" sz="1600" dirty="0" smtClean="0">
              <a:solidFill>
                <a:schemeClr val="tx1">
                  <a:lumMod val="75000"/>
                  <a:lumOff val="25000"/>
                </a:schemeClr>
              </a:solidFill>
              <a:latin typeface="+mn-ea"/>
            </a:endParaRPr>
          </a:p>
          <a:p>
            <a:pPr>
              <a:lnSpc>
                <a:spcPct val="150000"/>
              </a:lnSpc>
            </a:pPr>
            <a:r>
              <a:rPr lang="zh-CN" altLang="en-US" sz="1600" dirty="0" smtClean="0">
                <a:solidFill>
                  <a:schemeClr val="tx1">
                    <a:lumMod val="75000"/>
                    <a:lumOff val="25000"/>
                  </a:schemeClr>
                </a:solidFill>
                <a:latin typeface="+mn-ea"/>
              </a:rPr>
              <a:t>高冗余存储</a:t>
            </a:r>
          </a:p>
        </p:txBody>
      </p:sp>
      <p:sp>
        <p:nvSpPr>
          <p:cNvPr id="13" name="菱形 12"/>
          <p:cNvSpPr/>
          <p:nvPr/>
        </p:nvSpPr>
        <p:spPr>
          <a:xfrm>
            <a:off x="3496059" y="1373746"/>
            <a:ext cx="2035865" cy="2035865"/>
          </a:xfrm>
          <a:prstGeom prst="diamond">
            <a:avLst/>
          </a:prstGeom>
          <a:solidFill>
            <a:srgbClr val="DEDFE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a:off x="4092778" y="1373746"/>
            <a:ext cx="842427" cy="842427"/>
          </a:xfrm>
          <a:prstGeom prst="diamond">
            <a:avLst/>
          </a:prstGeom>
          <a:solidFill>
            <a:srgbClr val="33993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4198081" y="1533350"/>
            <a:ext cx="631820" cy="523220"/>
          </a:xfrm>
          <a:prstGeom prst="rect">
            <a:avLst/>
          </a:prstGeom>
          <a:noFill/>
        </p:spPr>
        <p:txBody>
          <a:bodyPr wrap="square" rtlCol="0" anchor="ctr">
            <a:spAutoFit/>
          </a:bodyPr>
          <a:lstStyle/>
          <a:p>
            <a:pPr algn="ctr"/>
            <a:r>
              <a:rPr lang="en-US" altLang="zh-CN" sz="2800" dirty="0" smtClean="0">
                <a:solidFill>
                  <a:schemeClr val="bg1"/>
                </a:solidFill>
                <a:latin typeface="Impact" panose="020B0806030902050204" pitchFamily="34" charset="0"/>
              </a:rPr>
              <a:t>2</a:t>
            </a:r>
            <a:endParaRPr lang="zh-CN" altLang="en-US" sz="2800" dirty="0">
              <a:solidFill>
                <a:schemeClr val="bg1"/>
              </a:solidFill>
              <a:latin typeface="Impact" panose="020B0806030902050204" pitchFamily="34" charset="0"/>
            </a:endParaRPr>
          </a:p>
        </p:txBody>
      </p:sp>
      <p:sp>
        <p:nvSpPr>
          <p:cNvPr id="16" name="TextBox 15"/>
          <p:cNvSpPr txBox="1"/>
          <p:nvPr/>
        </p:nvSpPr>
        <p:spPr>
          <a:xfrm>
            <a:off x="3677000" y="2291418"/>
            <a:ext cx="1519114" cy="646331"/>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可</a:t>
            </a:r>
            <a:r>
              <a:rPr lang="zh-CN" altLang="en-US" b="1" dirty="0" smtClean="0">
                <a:latin typeface="微软雅黑" panose="020B0503020204020204" pitchFamily="34" charset="-122"/>
                <a:ea typeface="微软雅黑" panose="020B0503020204020204" pitchFamily="34" charset="-122"/>
              </a:rPr>
              <a:t>验证</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数据结构</a:t>
            </a:r>
            <a:endParaRPr lang="zh-CN" altLang="en-US" b="1" dirty="0">
              <a:latin typeface="微软雅黑" panose="020B0503020204020204" pitchFamily="34" charset="-122"/>
              <a:ea typeface="微软雅黑" panose="020B0503020204020204" pitchFamily="34" charset="-122"/>
            </a:endParaRPr>
          </a:p>
        </p:txBody>
      </p:sp>
      <p:sp>
        <p:nvSpPr>
          <p:cNvPr id="18" name="TextBox 17"/>
          <p:cNvSpPr txBox="1"/>
          <p:nvPr/>
        </p:nvSpPr>
        <p:spPr>
          <a:xfrm>
            <a:off x="3418624" y="3783867"/>
            <a:ext cx="2227433" cy="1938992"/>
          </a:xfrm>
          <a:prstGeom prst="rect">
            <a:avLst/>
          </a:prstGeom>
          <a:noFill/>
        </p:spPr>
        <p:txBody>
          <a:bodyPr wrap="square" rtlCol="0">
            <a:spAutoFit/>
          </a:bodyPr>
          <a:lstStyle/>
          <a:p>
            <a:pPr>
              <a:lnSpc>
                <a:spcPct val="150000"/>
              </a:lnSpc>
            </a:pPr>
            <a:r>
              <a:rPr lang="zh-CN" altLang="en-US" sz="1600" dirty="0">
                <a:latin typeface="+mn-ea"/>
              </a:rPr>
              <a:t>可验证的公开加密</a:t>
            </a:r>
            <a:r>
              <a:rPr lang="zh-CN" altLang="en-US" sz="1600" dirty="0" smtClean="0">
                <a:latin typeface="+mn-ea"/>
              </a:rPr>
              <a:t>体系（数字签名提供密码学证据</a:t>
            </a:r>
            <a:r>
              <a:rPr lang="en-US" altLang="zh-CN" sz="1600" dirty="0" smtClean="0">
                <a:latin typeface="+mn-ea"/>
              </a:rPr>
              <a:t>+</a:t>
            </a:r>
            <a:r>
              <a:rPr lang="zh-CN" altLang="en-US" sz="1600" dirty="0" smtClean="0">
                <a:latin typeface="+mn-ea"/>
              </a:rPr>
              <a:t>零知识证明）</a:t>
            </a:r>
            <a:endParaRPr lang="en-US" altLang="zh-CN" sz="1600" dirty="0" smtClean="0">
              <a:latin typeface="+mn-ea"/>
            </a:endParaRPr>
          </a:p>
          <a:p>
            <a:pPr>
              <a:lnSpc>
                <a:spcPct val="150000"/>
              </a:lnSpc>
            </a:pPr>
            <a:r>
              <a:rPr lang="zh-CN" altLang="en-US" sz="1600" dirty="0" smtClean="0">
                <a:solidFill>
                  <a:schemeClr val="tx1">
                    <a:lumMod val="75000"/>
                    <a:lumOff val="25000"/>
                  </a:schemeClr>
                </a:solidFill>
                <a:latin typeface="+mn-ea"/>
              </a:rPr>
              <a:t>只能添加、不能修改和删除</a:t>
            </a:r>
          </a:p>
        </p:txBody>
      </p:sp>
      <p:sp>
        <p:nvSpPr>
          <p:cNvPr id="19" name="菱形 18"/>
          <p:cNvSpPr/>
          <p:nvPr/>
        </p:nvSpPr>
        <p:spPr>
          <a:xfrm>
            <a:off x="6366472" y="1373746"/>
            <a:ext cx="2035865" cy="2035865"/>
          </a:xfrm>
          <a:prstGeom prst="diamond">
            <a:avLst/>
          </a:prstGeom>
          <a:solidFill>
            <a:srgbClr val="DEDFE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p:nvSpPr>
        <p:spPr>
          <a:xfrm>
            <a:off x="6963191" y="1373746"/>
            <a:ext cx="842427" cy="842427"/>
          </a:xfrm>
          <a:prstGeom prst="diamond">
            <a:avLst/>
          </a:prstGeom>
          <a:solidFill>
            <a:srgbClr val="33993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7068494" y="1533350"/>
            <a:ext cx="631820" cy="523220"/>
          </a:xfrm>
          <a:prstGeom prst="rect">
            <a:avLst/>
          </a:prstGeom>
          <a:noFill/>
        </p:spPr>
        <p:txBody>
          <a:bodyPr wrap="square" rtlCol="0" anchor="ctr">
            <a:spAutoFit/>
          </a:bodyPr>
          <a:lstStyle/>
          <a:p>
            <a:pPr algn="ctr"/>
            <a:r>
              <a:rPr lang="en-US" altLang="zh-CN" sz="2800" dirty="0" smtClean="0">
                <a:solidFill>
                  <a:schemeClr val="bg1"/>
                </a:solidFill>
                <a:latin typeface="Impact" panose="020B0806030902050204" pitchFamily="34" charset="0"/>
              </a:rPr>
              <a:t>3</a:t>
            </a:r>
            <a:endParaRPr lang="zh-CN" altLang="en-US" sz="2800" dirty="0">
              <a:solidFill>
                <a:schemeClr val="bg1"/>
              </a:solidFill>
              <a:latin typeface="Impact" panose="020B0806030902050204" pitchFamily="34" charset="0"/>
            </a:endParaRPr>
          </a:p>
        </p:txBody>
      </p:sp>
      <p:sp>
        <p:nvSpPr>
          <p:cNvPr id="22" name="TextBox 21"/>
          <p:cNvSpPr txBox="1"/>
          <p:nvPr/>
        </p:nvSpPr>
        <p:spPr>
          <a:xfrm>
            <a:off x="6618514" y="2291418"/>
            <a:ext cx="1480457" cy="646331"/>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分布式</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共识</a:t>
            </a:r>
            <a:r>
              <a:rPr lang="zh-CN" altLang="en-US" b="1" dirty="0">
                <a:latin typeface="微软雅黑" panose="020B0503020204020204" pitchFamily="34" charset="-122"/>
                <a:ea typeface="微软雅黑" panose="020B0503020204020204" pitchFamily="34" charset="-122"/>
              </a:rPr>
              <a:t>机制</a:t>
            </a:r>
          </a:p>
        </p:txBody>
      </p:sp>
      <p:sp>
        <p:nvSpPr>
          <p:cNvPr id="24" name="TextBox 23"/>
          <p:cNvSpPr txBox="1"/>
          <p:nvPr/>
        </p:nvSpPr>
        <p:spPr>
          <a:xfrm>
            <a:off x="6377587" y="3783867"/>
            <a:ext cx="2035865" cy="1569660"/>
          </a:xfrm>
          <a:prstGeom prst="rect">
            <a:avLst/>
          </a:prstGeom>
          <a:noFill/>
        </p:spPr>
        <p:txBody>
          <a:bodyPr wrap="square" rtlCol="0">
            <a:spAutoFit/>
          </a:bodyPr>
          <a:lstStyle/>
          <a:p>
            <a:pPr>
              <a:lnSpc>
                <a:spcPct val="150000"/>
              </a:lnSpc>
            </a:pPr>
            <a:r>
              <a:rPr lang="zh-CN" altLang="en-US" sz="1600" dirty="0" smtClean="0">
                <a:latin typeface="+mn-ea"/>
              </a:rPr>
              <a:t>工作量证明</a:t>
            </a:r>
            <a:endParaRPr lang="en-US" altLang="zh-CN" sz="1600" dirty="0" smtClean="0">
              <a:latin typeface="+mn-ea"/>
            </a:endParaRPr>
          </a:p>
          <a:p>
            <a:pPr>
              <a:lnSpc>
                <a:spcPct val="150000"/>
              </a:lnSpc>
            </a:pPr>
            <a:r>
              <a:rPr lang="zh-CN" altLang="en-US" sz="1600" dirty="0" smtClean="0">
                <a:solidFill>
                  <a:schemeClr val="tx1">
                    <a:lumMod val="75000"/>
                    <a:lumOff val="25000"/>
                  </a:schemeClr>
                </a:solidFill>
                <a:latin typeface="+mn-ea"/>
              </a:rPr>
              <a:t>权益证明</a:t>
            </a:r>
            <a:endParaRPr lang="en-US" altLang="zh-CN" sz="1600" dirty="0" smtClean="0">
              <a:solidFill>
                <a:schemeClr val="tx1">
                  <a:lumMod val="75000"/>
                  <a:lumOff val="25000"/>
                </a:schemeClr>
              </a:solidFill>
              <a:latin typeface="+mn-ea"/>
            </a:endParaRPr>
          </a:p>
          <a:p>
            <a:pPr>
              <a:lnSpc>
                <a:spcPct val="150000"/>
              </a:lnSpc>
            </a:pPr>
            <a:r>
              <a:rPr lang="zh-CN" altLang="en-US" sz="1600" dirty="0" smtClean="0">
                <a:solidFill>
                  <a:schemeClr val="tx1">
                    <a:lumMod val="75000"/>
                    <a:lumOff val="25000"/>
                  </a:schemeClr>
                </a:solidFill>
                <a:latin typeface="+mn-ea"/>
              </a:rPr>
              <a:t>拜占庭容错</a:t>
            </a:r>
            <a:endParaRPr lang="en-US" altLang="zh-CN" sz="1600" dirty="0" smtClean="0">
              <a:solidFill>
                <a:schemeClr val="tx1">
                  <a:lumMod val="75000"/>
                  <a:lumOff val="25000"/>
                </a:schemeClr>
              </a:solidFill>
              <a:latin typeface="+mn-ea"/>
            </a:endParaRPr>
          </a:p>
          <a:p>
            <a:pPr>
              <a:lnSpc>
                <a:spcPct val="150000"/>
              </a:lnSpc>
            </a:pPr>
            <a:r>
              <a:rPr lang="en-US" altLang="zh-CN" sz="1600" dirty="0" smtClean="0">
                <a:solidFill>
                  <a:schemeClr val="tx1">
                    <a:lumMod val="75000"/>
                    <a:lumOff val="25000"/>
                  </a:schemeClr>
                </a:solidFill>
                <a:latin typeface="+mn-ea"/>
              </a:rPr>
              <a:t>…….</a:t>
            </a:r>
            <a:endParaRPr lang="zh-CN" altLang="en-US" sz="1600" dirty="0" smtClean="0">
              <a:solidFill>
                <a:schemeClr val="tx1">
                  <a:lumMod val="75000"/>
                  <a:lumOff val="25000"/>
                </a:schemeClr>
              </a:solidFill>
              <a:latin typeface="+mn-ea"/>
            </a:endParaRPr>
          </a:p>
        </p:txBody>
      </p:sp>
      <p:sp>
        <p:nvSpPr>
          <p:cNvPr id="25" name="菱形 24"/>
          <p:cNvSpPr/>
          <p:nvPr/>
        </p:nvSpPr>
        <p:spPr>
          <a:xfrm>
            <a:off x="9236885" y="1373746"/>
            <a:ext cx="2035865" cy="2035865"/>
          </a:xfrm>
          <a:prstGeom prst="diamond">
            <a:avLst/>
          </a:prstGeom>
          <a:solidFill>
            <a:srgbClr val="DEDFE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9833604" y="1373746"/>
            <a:ext cx="842427" cy="842427"/>
          </a:xfrm>
          <a:prstGeom prst="diamond">
            <a:avLst/>
          </a:prstGeom>
          <a:solidFill>
            <a:srgbClr val="33993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9938907" y="1533350"/>
            <a:ext cx="631820" cy="523220"/>
          </a:xfrm>
          <a:prstGeom prst="rect">
            <a:avLst/>
          </a:prstGeom>
          <a:noFill/>
        </p:spPr>
        <p:txBody>
          <a:bodyPr wrap="square" rtlCol="0" anchor="ctr">
            <a:spAutoFit/>
          </a:bodyPr>
          <a:lstStyle/>
          <a:p>
            <a:pPr algn="ctr"/>
            <a:r>
              <a:rPr lang="en-US" altLang="zh-CN" sz="2800" dirty="0" smtClean="0">
                <a:solidFill>
                  <a:schemeClr val="bg1"/>
                </a:solidFill>
                <a:latin typeface="Impact" panose="020B0806030902050204" pitchFamily="34" charset="0"/>
              </a:rPr>
              <a:t>4</a:t>
            </a:r>
            <a:endParaRPr lang="zh-CN" altLang="en-US" sz="2800" dirty="0">
              <a:solidFill>
                <a:schemeClr val="bg1"/>
              </a:solidFill>
              <a:latin typeface="Impact" panose="020B0806030902050204" pitchFamily="34" charset="0"/>
            </a:endParaRPr>
          </a:p>
        </p:txBody>
      </p:sp>
      <p:sp>
        <p:nvSpPr>
          <p:cNvPr id="28" name="TextBox 27"/>
          <p:cNvSpPr txBox="1"/>
          <p:nvPr/>
        </p:nvSpPr>
        <p:spPr>
          <a:xfrm>
            <a:off x="9506857" y="2291418"/>
            <a:ext cx="1553029" cy="646331"/>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奖励合作的制度设计</a:t>
            </a:r>
            <a:endParaRPr lang="zh-CN" altLang="en-US" b="1" dirty="0">
              <a:latin typeface="微软雅黑" panose="020B0503020204020204" pitchFamily="34" charset="-122"/>
              <a:ea typeface="微软雅黑" panose="020B0503020204020204" pitchFamily="34" charset="-122"/>
            </a:endParaRPr>
          </a:p>
        </p:txBody>
      </p:sp>
      <p:sp>
        <p:nvSpPr>
          <p:cNvPr id="30" name="TextBox 29"/>
          <p:cNvSpPr txBox="1"/>
          <p:nvPr/>
        </p:nvSpPr>
        <p:spPr>
          <a:xfrm>
            <a:off x="8975152" y="3961547"/>
            <a:ext cx="2926562" cy="1569660"/>
          </a:xfrm>
          <a:prstGeom prst="rect">
            <a:avLst/>
          </a:prstGeom>
          <a:noFill/>
        </p:spPr>
        <p:txBody>
          <a:bodyPr wrap="square" rtlCol="0">
            <a:spAutoFit/>
          </a:bodyPr>
          <a:lstStyle/>
          <a:p>
            <a:pPr>
              <a:lnSpc>
                <a:spcPct val="150000"/>
              </a:lnSpc>
            </a:pPr>
            <a:r>
              <a:rPr lang="zh-CN" altLang="en-US" sz="1600" dirty="0" smtClean="0">
                <a:latin typeface="+mn-ea"/>
              </a:rPr>
              <a:t>不基于信任，无外部强制力</a:t>
            </a:r>
            <a:endParaRPr lang="en-US" altLang="zh-CN" sz="1600" dirty="0" smtClean="0">
              <a:latin typeface="+mn-ea"/>
            </a:endParaRPr>
          </a:p>
          <a:p>
            <a:pPr>
              <a:lnSpc>
                <a:spcPct val="150000"/>
              </a:lnSpc>
            </a:pPr>
            <a:r>
              <a:rPr lang="zh-CN" altLang="en-US" sz="1600" dirty="0" smtClean="0">
                <a:latin typeface="+mn-ea"/>
              </a:rPr>
              <a:t>合作</a:t>
            </a:r>
            <a:r>
              <a:rPr lang="zh-CN" altLang="en-US" sz="1600" dirty="0">
                <a:latin typeface="+mn-ea"/>
              </a:rPr>
              <a:t>是演化稳定的</a:t>
            </a:r>
            <a:r>
              <a:rPr lang="zh-CN" altLang="en-US" sz="1600" dirty="0" smtClean="0">
                <a:latin typeface="+mn-ea"/>
              </a:rPr>
              <a:t>策略，合作达到纳什均衡</a:t>
            </a:r>
            <a:endParaRPr lang="en-US" altLang="zh-CN" sz="1600" dirty="0" smtClean="0">
              <a:latin typeface="+mn-ea"/>
            </a:endParaRPr>
          </a:p>
          <a:p>
            <a:pPr>
              <a:lnSpc>
                <a:spcPct val="150000"/>
              </a:lnSpc>
            </a:pPr>
            <a:r>
              <a:rPr lang="en-US" altLang="zh-CN" sz="1600" dirty="0" smtClean="0">
                <a:solidFill>
                  <a:schemeClr val="tx1">
                    <a:lumMod val="75000"/>
                    <a:lumOff val="25000"/>
                  </a:schemeClr>
                </a:solidFill>
                <a:latin typeface="+mn-ea"/>
              </a:rPr>
              <a:t>51%</a:t>
            </a:r>
            <a:r>
              <a:rPr lang="zh-CN" altLang="en-US" sz="1600" dirty="0" smtClean="0">
                <a:solidFill>
                  <a:schemeClr val="tx1">
                    <a:lumMod val="75000"/>
                    <a:lumOff val="25000"/>
                  </a:schemeClr>
                </a:solidFill>
                <a:latin typeface="+mn-ea"/>
              </a:rPr>
              <a:t>攻击问题</a:t>
            </a:r>
          </a:p>
        </p:txBody>
      </p:sp>
    </p:spTree>
    <p:extLst>
      <p:ext uri="{BB962C8B-B14F-4D97-AF65-F5344CB8AC3E}">
        <p14:creationId xmlns:p14="http://schemas.microsoft.com/office/powerpoint/2010/main" val="392724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smtClean="0">
                <a:latin typeface="Impact" panose="020B0806030902050204" pitchFamily="34" charset="0"/>
              </a:rPr>
              <a:t>关键技术及挑战（</a:t>
            </a:r>
            <a:r>
              <a:rPr lang="en-US" altLang="zh-CN" dirty="0" smtClean="0">
                <a:latin typeface="Impact" panose="020B0806030902050204" pitchFamily="34" charset="0"/>
              </a:rPr>
              <a:t>1/2</a:t>
            </a:r>
            <a:r>
              <a:rPr lang="zh-CN" altLang="en-US" dirty="0" smtClean="0">
                <a:latin typeface="Impact" panose="020B0806030902050204" pitchFamily="34" charset="0"/>
              </a:rPr>
              <a:t>）：分布式一致性算法</a:t>
            </a:r>
            <a:endParaRPr lang="zh-CN" altLang="en-US" dirty="0">
              <a:latin typeface="Impact" panose="020B0806030902050204" pitchFamily="34" charset="0"/>
            </a:endParaRPr>
          </a:p>
        </p:txBody>
      </p:sp>
      <p:sp>
        <p:nvSpPr>
          <p:cNvPr id="3" name="矩形 2"/>
          <p:cNvSpPr/>
          <p:nvPr/>
        </p:nvSpPr>
        <p:spPr>
          <a:xfrm>
            <a:off x="547913" y="1794693"/>
            <a:ext cx="6926944" cy="2862322"/>
          </a:xfrm>
          <a:prstGeom prst="rect">
            <a:avLst/>
          </a:prstGeom>
        </p:spPr>
        <p:txBody>
          <a:bodyPr wrap="square">
            <a:spAutoFit/>
          </a:bodyPr>
          <a:lstStyle/>
          <a:p>
            <a:pPr marL="457200" indent="-457200">
              <a:lnSpc>
                <a:spcPct val="150000"/>
              </a:lnSpc>
              <a:buFont typeface="+mj-lt"/>
              <a:buAutoNum type="arabicPeriod"/>
            </a:pPr>
            <a:r>
              <a:rPr lang="zh-CN" altLang="en-US" sz="2000" dirty="0" smtClean="0"/>
              <a:t>节点</a:t>
            </a:r>
            <a:r>
              <a:rPr lang="zh-CN" altLang="en-US" sz="2000" dirty="0"/>
              <a:t>之间的网络通讯是不可靠的，包括任意延迟和内容</a:t>
            </a:r>
            <a:r>
              <a:rPr lang="zh-CN" altLang="en-US" sz="2000" dirty="0" smtClean="0"/>
              <a:t>故障</a:t>
            </a:r>
            <a:endParaRPr lang="en-US" altLang="zh-CN" sz="2000" dirty="0" smtClean="0"/>
          </a:p>
          <a:p>
            <a:pPr marL="457200" indent="-457200">
              <a:lnSpc>
                <a:spcPct val="150000"/>
              </a:lnSpc>
              <a:buFont typeface="+mj-lt"/>
              <a:buAutoNum type="arabicPeriod"/>
            </a:pPr>
            <a:r>
              <a:rPr lang="zh-CN" altLang="en-US" sz="2000" dirty="0" smtClean="0"/>
              <a:t>节</a:t>
            </a:r>
            <a:r>
              <a:rPr lang="zh-CN" altLang="en-US" sz="2000" dirty="0"/>
              <a:t>点的处理可能是错误的，甚至节点自身随时可能宕</a:t>
            </a:r>
            <a:r>
              <a:rPr lang="zh-CN" altLang="en-US" sz="2000" dirty="0" smtClean="0"/>
              <a:t>机</a:t>
            </a:r>
            <a:endParaRPr lang="en-US" altLang="zh-CN" sz="2000" dirty="0" smtClean="0"/>
          </a:p>
          <a:p>
            <a:pPr marL="457200" indent="-457200">
              <a:lnSpc>
                <a:spcPct val="150000"/>
              </a:lnSpc>
              <a:buFont typeface="+mj-lt"/>
              <a:buAutoNum type="arabicPeriod"/>
            </a:pPr>
            <a:r>
              <a:rPr lang="zh-CN" altLang="en-US" sz="2000" dirty="0" smtClean="0"/>
              <a:t>同步调用会让系统变</a:t>
            </a:r>
            <a:r>
              <a:rPr lang="zh-CN" altLang="en-US" sz="2000" dirty="0"/>
              <a:t>得不具备可扩展性</a:t>
            </a:r>
          </a:p>
          <a:p>
            <a:pPr>
              <a:lnSpc>
                <a:spcPct val="150000"/>
              </a:lnSpc>
            </a:pPr>
            <a:endParaRPr lang="en-US" altLang="en-US" sz="2000" dirty="0" smtClean="0"/>
          </a:p>
          <a:p>
            <a:pPr>
              <a:lnSpc>
                <a:spcPct val="150000"/>
              </a:lnSpc>
            </a:pPr>
            <a:r>
              <a:rPr lang="zh-CN" altLang="en-US" sz="2000" dirty="0"/>
              <a:t>核心指标：容错的节点比例和收敛</a:t>
            </a:r>
            <a:r>
              <a:rPr lang="zh-CN" altLang="en-US" sz="2000" dirty="0" smtClean="0"/>
              <a:t>速度。</a:t>
            </a:r>
            <a:endParaRPr lang="zh-CN" altLang="en-US" sz="2000" dirty="0"/>
          </a:p>
        </p:txBody>
      </p:sp>
      <p:graphicFrame>
        <p:nvGraphicFramePr>
          <p:cNvPr id="4" name="图表 3"/>
          <p:cNvGraphicFramePr/>
          <p:nvPr>
            <p:extLst>
              <p:ext uri="{D42A27DB-BD31-4B8C-83A1-F6EECF244321}">
                <p14:modId xmlns:p14="http://schemas.microsoft.com/office/powerpoint/2010/main" val="3748448271"/>
              </p:ext>
            </p:extLst>
          </p:nvPr>
        </p:nvGraphicFramePr>
        <p:xfrm>
          <a:off x="7010400" y="1538515"/>
          <a:ext cx="4953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8472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4899200" y="1646682"/>
            <a:ext cx="5655839" cy="3447098"/>
          </a:xfrm>
          <a:prstGeom prst="rect">
            <a:avLst/>
          </a:prstGeom>
          <a:noFill/>
        </p:spPr>
        <p:txBody>
          <a:bodyPr vert="horz" wrap="square" lIns="0" tIns="0" rIns="0" bIns="0" rtlCol="0" anchor="ctr">
            <a:spAutoFit/>
          </a:bodyPr>
          <a:lstStyle/>
          <a:p>
            <a:pPr marL="514350" indent="-514350">
              <a:buAutoNum type="arabicPlain"/>
            </a:pPr>
            <a:r>
              <a:rPr lang="zh-CN" altLang="en-US" sz="3200" b="1" dirty="0" smtClean="0">
                <a:solidFill>
                  <a:srgbClr val="00B050"/>
                </a:solidFill>
                <a:latin typeface="Impact" pitchFamily="34" charset="0"/>
                <a:ea typeface="微软雅黑" pitchFamily="34" charset="-122"/>
              </a:rPr>
              <a:t>背景及</a:t>
            </a:r>
            <a:r>
              <a:rPr lang="zh-CN" altLang="en-US" sz="3200" b="1" dirty="0">
                <a:solidFill>
                  <a:srgbClr val="00B050"/>
                </a:solidFill>
                <a:latin typeface="Impact" pitchFamily="34" charset="0"/>
                <a:ea typeface="微软雅黑" pitchFamily="34" charset="-122"/>
              </a:rPr>
              <a:t>可行性</a:t>
            </a:r>
            <a:endParaRPr lang="en-US" altLang="zh-CN" sz="3200" b="1" dirty="0">
              <a:solidFill>
                <a:srgbClr val="00B050"/>
              </a:solidFill>
              <a:latin typeface="Impact" pitchFamily="34" charset="0"/>
              <a:ea typeface="微软雅黑" pitchFamily="34" charset="-122"/>
            </a:endParaRPr>
          </a:p>
          <a:p>
            <a:pPr marL="514350" indent="-514350">
              <a:buAutoNum type="arabicPlain"/>
            </a:pPr>
            <a:endParaRPr lang="en-US" altLang="zh-CN" sz="3200" b="1" dirty="0">
              <a:solidFill>
                <a:srgbClr val="00B050"/>
              </a:solidFill>
              <a:latin typeface="Impact" pitchFamily="34" charset="0"/>
              <a:ea typeface="微软雅黑" pitchFamily="34" charset="-122"/>
            </a:endParaRPr>
          </a:p>
          <a:p>
            <a:pPr marL="514350" indent="-514350">
              <a:buAutoNum type="arabicPlain"/>
            </a:pPr>
            <a:r>
              <a:rPr lang="zh-CN" altLang="en-US" sz="3200" dirty="0" smtClean="0">
                <a:solidFill>
                  <a:schemeClr val="tx1">
                    <a:lumMod val="75000"/>
                    <a:lumOff val="25000"/>
                  </a:schemeClr>
                </a:solidFill>
                <a:latin typeface="Impact" pitchFamily="34" charset="0"/>
                <a:ea typeface="微软雅黑" pitchFamily="34" charset="-122"/>
              </a:rPr>
              <a:t>系统架构和设计</a:t>
            </a: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endParaRPr lang="en-US" altLang="zh-CN" sz="3200" b="1" dirty="0">
              <a:solidFill>
                <a:srgbClr val="00B050"/>
              </a:solidFill>
              <a:latin typeface="Impact" pitchFamily="34" charset="0"/>
              <a:ea typeface="微软雅黑" pitchFamily="34" charset="-122"/>
            </a:endParaRPr>
          </a:p>
          <a:p>
            <a:pPr marL="514350" indent="-514350">
              <a:buAutoNum type="arabicPlain"/>
            </a:pPr>
            <a:r>
              <a:rPr lang="zh-CN" altLang="en-US" sz="3200" dirty="0" smtClean="0">
                <a:solidFill>
                  <a:schemeClr val="tx1">
                    <a:lumMod val="75000"/>
                    <a:lumOff val="25000"/>
                  </a:schemeClr>
                </a:solidFill>
                <a:latin typeface="Impact" pitchFamily="34" charset="0"/>
                <a:ea typeface="微软雅黑" pitchFamily="34" charset="-122"/>
              </a:rPr>
              <a:t>系统运行</a:t>
            </a: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r>
              <a:rPr lang="zh-CN" altLang="en-US" sz="3200" dirty="0" smtClean="0">
                <a:solidFill>
                  <a:schemeClr val="tx1">
                    <a:lumMod val="75000"/>
                    <a:lumOff val="25000"/>
                  </a:schemeClr>
                </a:solidFill>
                <a:latin typeface="Impact" pitchFamily="34" charset="0"/>
                <a:ea typeface="微软雅黑" pitchFamily="34" charset="-122"/>
              </a:rPr>
              <a:t>当前进度和系统的影响</a:t>
            </a:r>
            <a:endParaRPr lang="zh-CN" altLang="en-US" sz="3200" dirty="0">
              <a:solidFill>
                <a:schemeClr val="tx1">
                  <a:lumMod val="75000"/>
                  <a:lumOff val="25000"/>
                </a:schemeClr>
              </a:solidFill>
              <a:latin typeface="Impact" pitchFamily="34" charset="0"/>
              <a:ea typeface="微软雅黑" pitchFamily="34" charset="-122"/>
            </a:endParaRPr>
          </a:p>
        </p:txBody>
      </p:sp>
      <p:sp>
        <p:nvSpPr>
          <p:cNvPr id="2" name="TextBox 1"/>
          <p:cNvSpPr txBox="1"/>
          <p:nvPr/>
        </p:nvSpPr>
        <p:spPr>
          <a:xfrm>
            <a:off x="1417983" y="2493067"/>
            <a:ext cx="1338469" cy="1754326"/>
          </a:xfrm>
          <a:prstGeom prst="rect">
            <a:avLst/>
          </a:prstGeom>
          <a:noFill/>
        </p:spPr>
        <p:txBody>
          <a:bodyPr wrap="square" rtlCol="0" anchor="ctr">
            <a:spAutoFit/>
          </a:bodyPr>
          <a:lstStyle/>
          <a:p>
            <a:pPr algn="ctr"/>
            <a:r>
              <a:rPr lang="zh-CN" altLang="en-US" sz="5400" b="1" dirty="0">
                <a:solidFill>
                  <a:schemeClr val="bg1"/>
                </a:solidFill>
              </a:rPr>
              <a:t>目录</a:t>
            </a:r>
          </a:p>
        </p:txBody>
      </p:sp>
    </p:spTree>
    <p:extLst>
      <p:ext uri="{BB962C8B-B14F-4D97-AF65-F5344CB8AC3E}">
        <p14:creationId xmlns:p14="http://schemas.microsoft.com/office/powerpoint/2010/main" val="2864291023"/>
      </p:ext>
    </p:extLst>
  </p:cSld>
  <p:clrMapOvr>
    <a:masterClrMapping/>
  </p:clrMapOvr>
  <mc:AlternateContent xmlns:mc="http://schemas.openxmlformats.org/markup-compatibility/2006" xmlns:p14="http://schemas.microsoft.com/office/powerpoint/2010/main">
    <mc:Choice Requires="p14">
      <p:transition p14:dur="0">
        <p:sndAc>
          <p:stSnd>
            <p:snd r:embed="rId3" name="type.wav"/>
          </p:stSnd>
        </p:sndAc>
      </p:transition>
    </mc:Choice>
    <mc:Fallback xmlns="">
      <p:transition>
        <p:sndAc>
          <p:stSnd>
            <p:snd r:embed="rId4" name="type.wav"/>
          </p:stSnd>
        </p:sndAc>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a:latin typeface="Impact" panose="020B0806030902050204" pitchFamily="34" charset="0"/>
              </a:rPr>
              <a:t>关键技术及</a:t>
            </a:r>
            <a:r>
              <a:rPr lang="zh-CN" altLang="en-US" dirty="0" smtClean="0">
                <a:latin typeface="Impact" panose="020B0806030902050204" pitchFamily="34" charset="0"/>
              </a:rPr>
              <a:t>挑战（</a:t>
            </a:r>
            <a:r>
              <a:rPr lang="en-US" altLang="zh-CN" dirty="0" smtClean="0">
                <a:latin typeface="Impact" panose="020B0806030902050204" pitchFamily="34" charset="0"/>
              </a:rPr>
              <a:t>2/2</a:t>
            </a:r>
            <a:r>
              <a:rPr lang="zh-CN" altLang="en-US" dirty="0" smtClean="0">
                <a:latin typeface="Impact" panose="020B0806030902050204" pitchFamily="34" charset="0"/>
              </a:rPr>
              <a:t>）：同态加密</a:t>
            </a:r>
            <a:endParaRPr lang="zh-CN" altLang="en-US" dirty="0">
              <a:latin typeface="Impact" panose="020B0806030902050204" pitchFamily="34" charset="0"/>
            </a:endParaRPr>
          </a:p>
        </p:txBody>
      </p:sp>
      <p:sp>
        <p:nvSpPr>
          <p:cNvPr id="3" name="矩形 2"/>
          <p:cNvSpPr/>
          <p:nvPr/>
        </p:nvSpPr>
        <p:spPr>
          <a:xfrm>
            <a:off x="838199" y="1489894"/>
            <a:ext cx="10163630" cy="3785652"/>
          </a:xfrm>
          <a:prstGeom prst="rect">
            <a:avLst/>
          </a:prstGeom>
        </p:spPr>
        <p:txBody>
          <a:bodyPr wrap="square">
            <a:spAutoFit/>
          </a:bodyPr>
          <a:lstStyle/>
          <a:p>
            <a:pPr>
              <a:lnSpc>
                <a:spcPct val="150000"/>
              </a:lnSpc>
            </a:pPr>
            <a:r>
              <a:rPr lang="zh-CN" altLang="en-US" sz="2000" b="1" dirty="0" smtClean="0">
                <a:solidFill>
                  <a:srgbClr val="00B050"/>
                </a:solidFill>
              </a:rPr>
              <a:t>同态</a:t>
            </a:r>
            <a:r>
              <a:rPr lang="zh-CN" altLang="en-US" sz="2000" b="1" dirty="0">
                <a:solidFill>
                  <a:srgbClr val="00B050"/>
                </a:solidFill>
              </a:rPr>
              <a:t>加密</a:t>
            </a:r>
            <a:r>
              <a:rPr lang="zh-CN" altLang="en-US" sz="2000" dirty="0"/>
              <a:t>（</a:t>
            </a:r>
            <a:r>
              <a:rPr lang="en-US" altLang="zh-CN" sz="2000" dirty="0" err="1"/>
              <a:t>Homomorphic</a:t>
            </a:r>
            <a:r>
              <a:rPr lang="en-US" altLang="zh-CN" sz="2000" dirty="0"/>
              <a:t> Encryption</a:t>
            </a:r>
            <a:r>
              <a:rPr lang="zh-CN" altLang="en-US" sz="2000" dirty="0"/>
              <a:t>）是一种特殊的加密方法，允许对密文进行处理得到仍然是加密的结果，即对密文直接进行处理，跟对明文进行处理再加密，得到的结果</a:t>
            </a:r>
            <a:r>
              <a:rPr lang="zh-CN" altLang="en-US" sz="2000" dirty="0" smtClean="0"/>
              <a:t>相同</a:t>
            </a:r>
            <a:endParaRPr lang="en-US" altLang="zh-CN" sz="2000" dirty="0" smtClean="0"/>
          </a:p>
          <a:p>
            <a:pPr>
              <a:lnSpc>
                <a:spcPct val="150000"/>
              </a:lnSpc>
            </a:pPr>
            <a:endParaRPr lang="en-US" altLang="en-US" sz="2000" dirty="0"/>
          </a:p>
          <a:p>
            <a:pPr>
              <a:lnSpc>
                <a:spcPct val="150000"/>
              </a:lnSpc>
            </a:pPr>
            <a:r>
              <a:rPr lang="zh-CN" altLang="en-US" sz="2000" dirty="0"/>
              <a:t>同态加密在云时代的意义十分重大。目前，从安全角度讲，用户还不敢将敏感信息直接放到第三方云上进行处理。如果有了比较实用的同态加密技术，则大家就可以放心的使用各种云服务了</a:t>
            </a:r>
            <a:r>
              <a:rPr lang="zh-CN" altLang="en-US" sz="2000" dirty="0" smtClean="0"/>
              <a:t>。</a:t>
            </a:r>
            <a:endParaRPr lang="en-US" altLang="zh-CN" sz="2000" dirty="0" smtClean="0"/>
          </a:p>
          <a:p>
            <a:pPr>
              <a:lnSpc>
                <a:spcPct val="150000"/>
              </a:lnSpc>
            </a:pPr>
            <a:endParaRPr lang="en-US" altLang="zh-CN" sz="2000" dirty="0"/>
          </a:p>
          <a:p>
            <a:pPr>
              <a:lnSpc>
                <a:spcPct val="150000"/>
              </a:lnSpc>
            </a:pPr>
            <a:r>
              <a:rPr lang="zh-CN" altLang="en-US" sz="2000" b="1" dirty="0">
                <a:solidFill>
                  <a:srgbClr val="00B050"/>
                </a:solidFill>
                <a:latin typeface="+mn-ea"/>
              </a:rPr>
              <a:t>遗憾的是，目前已知的同态加密技术需要消耗大量的计算时间，还远达不到实用的水平</a:t>
            </a:r>
            <a:r>
              <a:rPr lang="zh-CN" altLang="en-US" sz="2000" b="1" dirty="0" smtClean="0">
                <a:solidFill>
                  <a:srgbClr val="00B050"/>
                </a:solidFill>
                <a:latin typeface="+mn-ea"/>
              </a:rPr>
              <a:t>。</a:t>
            </a:r>
            <a:endParaRPr lang="en-US" altLang="en-US" sz="2000" b="1" dirty="0">
              <a:solidFill>
                <a:srgbClr val="00B050"/>
              </a:solidFill>
              <a:latin typeface="+mn-ea"/>
            </a:endParaRPr>
          </a:p>
        </p:txBody>
      </p:sp>
    </p:spTree>
    <p:extLst>
      <p:ext uri="{BB962C8B-B14F-4D97-AF65-F5344CB8AC3E}">
        <p14:creationId xmlns:p14="http://schemas.microsoft.com/office/powerpoint/2010/main" val="1951033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smtClean="0"/>
              <a:t>区块链的分类</a:t>
            </a:r>
            <a:endParaRPr lang="zh-CN" altLang="en-US" dirty="0"/>
          </a:p>
        </p:txBody>
      </p:sp>
      <p:sp>
        <p:nvSpPr>
          <p:cNvPr id="11" name="矩形 10"/>
          <p:cNvSpPr/>
          <p:nvPr/>
        </p:nvSpPr>
        <p:spPr>
          <a:xfrm>
            <a:off x="1056461" y="1388867"/>
            <a:ext cx="1633545" cy="400110"/>
          </a:xfrm>
          <a:prstGeom prst="rect">
            <a:avLst/>
          </a:prstGeom>
        </p:spPr>
        <p:txBody>
          <a:bodyPr wrap="square">
            <a:spAutoFit/>
          </a:bodyPr>
          <a:lstStyle/>
          <a:p>
            <a:r>
              <a:rPr lang="zh-CN" altLang="en-US" sz="2000" b="1" dirty="0" smtClean="0">
                <a:solidFill>
                  <a:srgbClr val="1F9E23"/>
                </a:solidFill>
                <a:latin typeface="微软雅黑" panose="020B0503020204020204" pitchFamily="34" charset="-122"/>
                <a:ea typeface="微软雅黑" panose="020B0503020204020204" pitchFamily="34" charset="-122"/>
                <a:cs typeface="Arial" panose="020B0604020202020204" pitchFamily="34" charset="0"/>
              </a:rPr>
              <a:t>公共区块链</a:t>
            </a:r>
            <a:endParaRPr lang="en-US" altLang="zh-CN" sz="2000" b="1" dirty="0">
              <a:solidFill>
                <a:srgbClr val="1F9E23"/>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2" name="组合 11"/>
          <p:cNvGrpSpPr/>
          <p:nvPr/>
        </p:nvGrpSpPr>
        <p:grpSpPr>
          <a:xfrm>
            <a:off x="440719" y="1383618"/>
            <a:ext cx="438144" cy="461665"/>
            <a:chOff x="826183" y="1855140"/>
            <a:chExt cx="438144" cy="461665"/>
          </a:xfrm>
        </p:grpSpPr>
        <p:sp>
          <p:nvSpPr>
            <p:cNvPr id="13" name="椭圆 12"/>
            <p:cNvSpPr/>
            <p:nvPr/>
          </p:nvSpPr>
          <p:spPr>
            <a:xfrm>
              <a:off x="826183" y="1866900"/>
              <a:ext cx="438144" cy="438144"/>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839109" y="1855140"/>
              <a:ext cx="412292" cy="461665"/>
            </a:xfrm>
            <a:prstGeom prst="rect">
              <a:avLst/>
            </a:prstGeom>
          </p:spPr>
          <p:txBody>
            <a:bodyPr wrap="non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a:t>
              </a:r>
            </a:p>
          </p:txBody>
        </p:sp>
      </p:grpSp>
      <p:sp>
        <p:nvSpPr>
          <p:cNvPr id="10" name="矩形 9"/>
          <p:cNvSpPr/>
          <p:nvPr/>
        </p:nvSpPr>
        <p:spPr>
          <a:xfrm>
            <a:off x="453645" y="1960159"/>
            <a:ext cx="2884650" cy="1569660"/>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网络</a:t>
            </a:r>
            <a:r>
              <a:rPr lang="zh-CN" altLang="en-US" sz="1600" dirty="0">
                <a:latin typeface="微软雅黑" panose="020B0503020204020204" pitchFamily="34" charset="-122"/>
                <a:ea typeface="微软雅黑" panose="020B0503020204020204" pitchFamily="34" charset="-122"/>
              </a:rPr>
              <a:t>中的节点可任意接入，网络中数据读写权限</a:t>
            </a:r>
            <a:r>
              <a:rPr lang="zh-CN" altLang="en-US" sz="1600" dirty="0" smtClean="0">
                <a:latin typeface="微软雅黑" panose="020B0503020204020204" pitchFamily="34" charset="-122"/>
                <a:ea typeface="微软雅黑" panose="020B0503020204020204" pitchFamily="34" charset="-122"/>
              </a:rPr>
              <a:t>不受</a:t>
            </a:r>
            <a:r>
              <a:rPr lang="zh-CN" altLang="en-US" sz="1600" dirty="0">
                <a:latin typeface="微软雅黑" panose="020B0503020204020204" pitchFamily="34" charset="-122"/>
                <a:ea typeface="微软雅黑" panose="020B0503020204020204" pitchFamily="34" charset="-122"/>
              </a:rPr>
              <a:t>限制，任何人都能参与共识过程，比特币属于典型的公有链。 </a:t>
            </a:r>
          </a:p>
        </p:txBody>
      </p:sp>
      <p:sp>
        <p:nvSpPr>
          <p:cNvPr id="18" name="矩形 17"/>
          <p:cNvSpPr/>
          <p:nvPr/>
        </p:nvSpPr>
        <p:spPr>
          <a:xfrm>
            <a:off x="5038753" y="1388867"/>
            <a:ext cx="1633545" cy="400110"/>
          </a:xfrm>
          <a:prstGeom prst="rect">
            <a:avLst/>
          </a:prstGeom>
        </p:spPr>
        <p:txBody>
          <a:bodyPr wrap="square">
            <a:spAutoFit/>
          </a:bodyPr>
          <a:lstStyle/>
          <a:p>
            <a:r>
              <a:rPr lang="zh-CN" altLang="en-US" sz="2000" b="1" dirty="0">
                <a:solidFill>
                  <a:srgbClr val="1F9E23"/>
                </a:solidFill>
                <a:latin typeface="微软雅黑" panose="020B0503020204020204" pitchFamily="34" charset="-122"/>
                <a:ea typeface="微软雅黑" panose="020B0503020204020204" pitchFamily="34" charset="-122"/>
                <a:cs typeface="Arial" panose="020B0604020202020204" pitchFamily="34" charset="0"/>
              </a:rPr>
              <a:t>私有区块链</a:t>
            </a:r>
            <a:endParaRPr lang="en-US" altLang="zh-CN" sz="2000" b="1" dirty="0">
              <a:solidFill>
                <a:srgbClr val="1F9E23"/>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9" name="组合 18"/>
          <p:cNvGrpSpPr/>
          <p:nvPr/>
        </p:nvGrpSpPr>
        <p:grpSpPr>
          <a:xfrm>
            <a:off x="4423011" y="1383618"/>
            <a:ext cx="438144" cy="461665"/>
            <a:chOff x="826183" y="1855140"/>
            <a:chExt cx="438144" cy="461665"/>
          </a:xfrm>
        </p:grpSpPr>
        <p:sp>
          <p:nvSpPr>
            <p:cNvPr id="20" name="椭圆 19"/>
            <p:cNvSpPr/>
            <p:nvPr/>
          </p:nvSpPr>
          <p:spPr>
            <a:xfrm>
              <a:off x="826183" y="1866900"/>
              <a:ext cx="438144" cy="438144"/>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p:cNvSpPr/>
            <p:nvPr/>
          </p:nvSpPr>
          <p:spPr>
            <a:xfrm>
              <a:off x="864757" y="1855140"/>
              <a:ext cx="377026" cy="461665"/>
            </a:xfrm>
            <a:prstGeom prst="rect">
              <a:avLst/>
            </a:prstGeom>
          </p:spPr>
          <p:txBody>
            <a:bodyPr wrap="non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B</a:t>
              </a:r>
            </a:p>
          </p:txBody>
        </p:sp>
      </p:grpSp>
      <p:sp>
        <p:nvSpPr>
          <p:cNvPr id="17" name="矩形 16"/>
          <p:cNvSpPr/>
          <p:nvPr/>
        </p:nvSpPr>
        <p:spPr>
          <a:xfrm>
            <a:off x="4158815" y="1960160"/>
            <a:ext cx="3591814" cy="1569660"/>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网络</a:t>
            </a:r>
            <a:r>
              <a:rPr lang="zh-CN" altLang="en-US" sz="1600" dirty="0">
                <a:latin typeface="微软雅黑" panose="020B0503020204020204" pitchFamily="34" charset="-122"/>
                <a:ea typeface="微软雅黑" panose="020B0503020204020204" pitchFamily="34" charset="-122"/>
              </a:rPr>
              <a:t>中的节点被一个组织控制，写入权限仅限在</a:t>
            </a:r>
            <a:r>
              <a:rPr lang="zh-CN" altLang="en-US" sz="1600" dirty="0" smtClean="0">
                <a:latin typeface="微软雅黑" panose="020B0503020204020204" pitchFamily="34" charset="-122"/>
                <a:ea typeface="微软雅黑" panose="020B0503020204020204" pitchFamily="34" charset="-122"/>
              </a:rPr>
              <a:t>一个</a:t>
            </a:r>
            <a:r>
              <a:rPr lang="zh-CN" altLang="en-US" sz="1600" dirty="0">
                <a:latin typeface="微软雅黑" panose="020B0503020204020204" pitchFamily="34" charset="-122"/>
                <a:ea typeface="微软雅黑" panose="020B0503020204020204" pitchFamily="34" charset="-122"/>
              </a:rPr>
              <a:t>组织内部，读取权限有限对外开放</a:t>
            </a:r>
            <a:r>
              <a:rPr lang="zh-CN" altLang="en-US" sz="1600" dirty="0" smtClean="0">
                <a:latin typeface="微软雅黑" panose="020B0503020204020204" pitchFamily="34" charset="-122"/>
                <a:ea typeface="微软雅黑" panose="020B0503020204020204" pitchFamily="34" charset="-122"/>
              </a:rPr>
              <a:t>，全球 </a:t>
            </a:r>
            <a:r>
              <a:rPr lang="en-US" altLang="zh-CN" sz="1600" dirty="0" smtClean="0">
                <a:latin typeface="微软雅黑" panose="020B0503020204020204" pitchFamily="34" charset="-122"/>
                <a:ea typeface="微软雅黑" panose="020B0503020204020204" pitchFamily="34" charset="-122"/>
              </a:rPr>
              <a:t>42 </a:t>
            </a:r>
            <a:r>
              <a:rPr lang="zh-CN" altLang="en-US" sz="1600" dirty="0" smtClean="0">
                <a:latin typeface="微软雅黑" panose="020B0503020204020204" pitchFamily="34" charset="-122"/>
                <a:ea typeface="微软雅黑" panose="020B0503020204020204" pitchFamily="34" charset="-122"/>
              </a:rPr>
              <a:t>家银行组建的区块链联盟 </a:t>
            </a:r>
            <a:r>
              <a:rPr lang="en-US" altLang="zh-CN" sz="1600" dirty="0" smtClean="0">
                <a:latin typeface="微软雅黑" panose="020B0503020204020204" pitchFamily="34" charset="-122"/>
                <a:ea typeface="微软雅黑" panose="020B0503020204020204" pitchFamily="34" charset="-122"/>
              </a:rPr>
              <a:t>R3 CEV </a:t>
            </a:r>
            <a:r>
              <a:rPr lang="zh-CN" altLang="en-US" sz="1600" dirty="0" smtClean="0">
                <a:latin typeface="微软雅黑" panose="020B0503020204020204" pitchFamily="34" charset="-122"/>
                <a:ea typeface="微软雅黑" panose="020B0503020204020204" pitchFamily="34" charset="-122"/>
              </a:rPr>
              <a:t>就是</a:t>
            </a:r>
            <a:r>
              <a:rPr lang="zh-CN" altLang="en-US" sz="1600" dirty="0">
                <a:latin typeface="微软雅黑" panose="020B0503020204020204" pitchFamily="34" charset="-122"/>
                <a:ea typeface="微软雅黑" panose="020B0503020204020204" pitchFamily="34" charset="-122"/>
              </a:rPr>
              <a:t>私有链。 </a:t>
            </a:r>
          </a:p>
        </p:txBody>
      </p:sp>
      <p:sp>
        <p:nvSpPr>
          <p:cNvPr id="25" name="矩形 24"/>
          <p:cNvSpPr/>
          <p:nvPr/>
        </p:nvSpPr>
        <p:spPr>
          <a:xfrm>
            <a:off x="8985022" y="1388867"/>
            <a:ext cx="1633545" cy="400110"/>
          </a:xfrm>
          <a:prstGeom prst="rect">
            <a:avLst/>
          </a:prstGeom>
        </p:spPr>
        <p:txBody>
          <a:bodyPr wrap="square">
            <a:spAutoFit/>
          </a:bodyPr>
          <a:lstStyle/>
          <a:p>
            <a:r>
              <a:rPr lang="zh-CN" altLang="en-US" sz="2000" b="1" dirty="0">
                <a:solidFill>
                  <a:srgbClr val="1F9E23"/>
                </a:solidFill>
                <a:latin typeface="微软雅黑" panose="020B0503020204020204" pitchFamily="34" charset="-122"/>
                <a:ea typeface="微软雅黑" panose="020B0503020204020204" pitchFamily="34" charset="-122"/>
                <a:cs typeface="Arial" panose="020B0604020202020204" pitchFamily="34" charset="0"/>
              </a:rPr>
              <a:t>联盟区块链</a:t>
            </a:r>
            <a:endParaRPr lang="en-US" altLang="zh-CN" sz="2000" b="1" dirty="0">
              <a:solidFill>
                <a:srgbClr val="1F9E23"/>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6" name="组合 25"/>
          <p:cNvGrpSpPr/>
          <p:nvPr/>
        </p:nvGrpSpPr>
        <p:grpSpPr>
          <a:xfrm>
            <a:off x="8369280" y="1383618"/>
            <a:ext cx="438144" cy="461665"/>
            <a:chOff x="826183" y="1855140"/>
            <a:chExt cx="438144" cy="461665"/>
          </a:xfrm>
        </p:grpSpPr>
        <p:sp>
          <p:nvSpPr>
            <p:cNvPr id="27" name="椭圆 26"/>
            <p:cNvSpPr/>
            <p:nvPr/>
          </p:nvSpPr>
          <p:spPr>
            <a:xfrm>
              <a:off x="826183" y="1866900"/>
              <a:ext cx="438144" cy="438144"/>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矩形 27"/>
            <p:cNvSpPr/>
            <p:nvPr/>
          </p:nvSpPr>
          <p:spPr>
            <a:xfrm>
              <a:off x="839109" y="1855140"/>
              <a:ext cx="389850" cy="461665"/>
            </a:xfrm>
            <a:prstGeom prst="rect">
              <a:avLst/>
            </a:prstGeom>
          </p:spPr>
          <p:txBody>
            <a:bodyPr wrap="none">
              <a:spAutoFit/>
            </a:bodyPr>
            <a:lstStyle/>
            <a:p>
              <a:r>
                <a:rPr lang="en-US" altLang="zh-CN"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4" name="矩形 23"/>
          <p:cNvSpPr/>
          <p:nvPr/>
        </p:nvSpPr>
        <p:spPr>
          <a:xfrm>
            <a:off x="8369280" y="1960160"/>
            <a:ext cx="3300206" cy="1200329"/>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网络</a:t>
            </a:r>
            <a:r>
              <a:rPr lang="zh-CN" altLang="en-US" sz="1600" dirty="0">
                <a:latin typeface="微软雅黑" panose="020B0503020204020204" pitchFamily="34" charset="-122"/>
                <a:ea typeface="微软雅黑" panose="020B0503020204020204" pitchFamily="34" charset="-122"/>
              </a:rPr>
              <a:t>中的节点部分可以任意接入，另一部分则</a:t>
            </a:r>
            <a:r>
              <a:rPr lang="zh-CN" altLang="en-US" sz="1600" dirty="0" smtClean="0">
                <a:latin typeface="微软雅黑" panose="020B0503020204020204" pitchFamily="34" charset="-122"/>
                <a:ea typeface="微软雅黑" panose="020B0503020204020204" pitchFamily="34" charset="-122"/>
              </a:rPr>
              <a:t>必须通过</a:t>
            </a:r>
            <a:r>
              <a:rPr lang="zh-CN" altLang="en-US" sz="1600" dirty="0">
                <a:latin typeface="微软雅黑" panose="020B0503020204020204" pitchFamily="34" charset="-122"/>
                <a:ea typeface="微软雅黑" panose="020B0503020204020204" pitchFamily="34" charset="-122"/>
              </a:rPr>
              <a:t>授权才可以接入的区块链</a:t>
            </a:r>
            <a:r>
              <a:rPr lang="zh-CN" altLang="en-US" sz="1600" dirty="0" smtClean="0">
                <a:latin typeface="微软雅黑" panose="020B0503020204020204" pitchFamily="34" charset="-122"/>
                <a:ea typeface="微软雅黑" panose="020B0503020204020204" pitchFamily="34" charset="-122"/>
              </a:rPr>
              <a:t>。比如清算。 </a:t>
            </a:r>
            <a:endParaRPr lang="zh-CN" altLang="en-US" sz="1600" dirty="0">
              <a:latin typeface="微软雅黑" panose="020B0503020204020204" pitchFamily="34" charset="-122"/>
              <a:ea typeface="微软雅黑" panose="020B0503020204020204" pitchFamily="34" charset="-122"/>
            </a:endParaRPr>
          </a:p>
        </p:txBody>
      </p:sp>
      <p:pic>
        <p:nvPicPr>
          <p:cNvPr id="29" name="内容占位符 3"/>
          <p:cNvPicPr>
            <a:picLocks noChangeAspect="1"/>
          </p:cNvPicPr>
          <p:nvPr/>
        </p:nvPicPr>
        <p:blipFill>
          <a:blip r:embed="rId3"/>
          <a:stretch>
            <a:fillRect/>
          </a:stretch>
        </p:blipFill>
        <p:spPr>
          <a:xfrm>
            <a:off x="1471119" y="4005943"/>
            <a:ext cx="8449503" cy="2190299"/>
          </a:xfrm>
          <a:prstGeom prst="rect">
            <a:avLst/>
          </a:prstGeom>
        </p:spPr>
      </p:pic>
    </p:spTree>
    <p:extLst>
      <p:ext uri="{BB962C8B-B14F-4D97-AF65-F5344CB8AC3E}">
        <p14:creationId xmlns:p14="http://schemas.microsoft.com/office/powerpoint/2010/main" val="1483924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区块链的实现</a:t>
            </a:r>
            <a:r>
              <a:rPr lang="zh-CN" altLang="en-US" dirty="0"/>
              <a:t>层次</a:t>
            </a:r>
          </a:p>
        </p:txBody>
      </p:sp>
      <p:sp>
        <p:nvSpPr>
          <p:cNvPr id="4" name="TextBox 3"/>
          <p:cNvSpPr txBox="1"/>
          <p:nvPr/>
        </p:nvSpPr>
        <p:spPr>
          <a:xfrm>
            <a:off x="1758157" y="1194947"/>
            <a:ext cx="9042400" cy="1048649"/>
          </a:xfrm>
          <a:prstGeom prst="round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vert="horz" lIns="252000" tIns="45720" rIns="252000" bIns="45720" rtlCol="0" anchor="ctr">
            <a:noAutofit/>
          </a:bodyPr>
          <a:lstStyle>
            <a:defPPr>
              <a:defRPr lang="zh-CN"/>
            </a:defPPr>
            <a:lvl1pPr>
              <a:lnSpc>
                <a:spcPct val="120000"/>
              </a:lnSpc>
              <a:defRPr sz="1600">
                <a:latin typeface="微软雅黑" pitchFamily="34" charset="-122"/>
                <a:ea typeface="微软雅黑" pitchFamily="34" charset="-122"/>
              </a:defRPr>
            </a:lvl1pPr>
          </a:lstStyle>
          <a:p>
            <a:pPr lvl="0" indent="536575">
              <a:lnSpc>
                <a:spcPct val="150000"/>
              </a:lnSpc>
            </a:pPr>
            <a:r>
              <a:rPr lang="zh-CN" altLang="en-US" sz="2000" b="1" kern="0" dirty="0" smtClean="0">
                <a:solidFill>
                  <a:schemeClr val="bg1"/>
                </a:solidFill>
              </a:rPr>
              <a:t>严格</a:t>
            </a:r>
            <a:r>
              <a:rPr lang="zh-CN" altLang="en-US" sz="2000" b="1" kern="0" dirty="0">
                <a:solidFill>
                  <a:schemeClr val="bg1"/>
                </a:solidFill>
              </a:rPr>
              <a:t>意义</a:t>
            </a:r>
            <a:r>
              <a:rPr lang="zh-CN" altLang="en-US" sz="2000" b="1" kern="0" dirty="0" smtClean="0">
                <a:solidFill>
                  <a:schemeClr val="bg1"/>
                </a:solidFill>
              </a:rPr>
              <a:t>上讲，</a:t>
            </a:r>
            <a:r>
              <a:rPr lang="zh-CN" altLang="en-US" sz="2000" b="1" kern="0" dirty="0">
                <a:solidFill>
                  <a:schemeClr val="bg1"/>
                </a:solidFill>
              </a:rPr>
              <a:t>区块链</a:t>
            </a:r>
            <a:r>
              <a:rPr lang="zh-CN" altLang="en-US" sz="2000" b="1" kern="0" dirty="0" smtClean="0">
                <a:solidFill>
                  <a:schemeClr val="bg1"/>
                </a:solidFill>
              </a:rPr>
              <a:t>是</a:t>
            </a:r>
            <a:r>
              <a:rPr lang="zh-CN" altLang="en-US" sz="2000" b="1" kern="0" dirty="0">
                <a:solidFill>
                  <a:schemeClr val="bg1"/>
                </a:solidFill>
              </a:rPr>
              <a:t>意识的创新，而不是技术的</a:t>
            </a:r>
            <a:r>
              <a:rPr lang="zh-CN" altLang="en-US" sz="2000" b="1" kern="0" dirty="0" smtClean="0">
                <a:solidFill>
                  <a:schemeClr val="bg1"/>
                </a:solidFill>
              </a:rPr>
              <a:t>革命。通过</a:t>
            </a:r>
            <a:r>
              <a:rPr lang="zh-CN" altLang="en-US" sz="2000" b="1" kern="0" dirty="0">
                <a:solidFill>
                  <a:schemeClr val="bg1"/>
                </a:solidFill>
              </a:rPr>
              <a:t>整合</a:t>
            </a:r>
            <a:r>
              <a:rPr lang="zh-CN" altLang="en-US" sz="2000" b="1" kern="0" dirty="0" smtClean="0">
                <a:solidFill>
                  <a:schemeClr val="bg1"/>
                </a:solidFill>
              </a:rPr>
              <a:t>一系列现有技术</a:t>
            </a:r>
            <a:r>
              <a:rPr lang="zh-CN" altLang="en-US" sz="2000" b="1" kern="0" dirty="0">
                <a:solidFill>
                  <a:schemeClr val="bg1"/>
                </a:solidFill>
              </a:rPr>
              <a:t>，用技术手段去重构信用的建立过程。</a:t>
            </a:r>
          </a:p>
        </p:txBody>
      </p:sp>
      <p:grpSp>
        <p:nvGrpSpPr>
          <p:cNvPr id="10" name="组合 9"/>
          <p:cNvGrpSpPr/>
          <p:nvPr/>
        </p:nvGrpSpPr>
        <p:grpSpPr>
          <a:xfrm>
            <a:off x="1758157" y="5181600"/>
            <a:ext cx="9042400" cy="1219200"/>
            <a:chOff x="1799771" y="5181600"/>
            <a:chExt cx="9042400" cy="1219200"/>
          </a:xfrm>
        </p:grpSpPr>
        <p:sp>
          <p:nvSpPr>
            <p:cNvPr id="6" name="圆角矩形 5"/>
            <p:cNvSpPr/>
            <p:nvPr/>
          </p:nvSpPr>
          <p:spPr>
            <a:xfrm>
              <a:off x="2481943" y="5181600"/>
              <a:ext cx="8360228" cy="1219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7" name="TextBox 6"/>
            <p:cNvSpPr txBox="1"/>
            <p:nvPr/>
          </p:nvSpPr>
          <p:spPr>
            <a:xfrm>
              <a:off x="1799771" y="5196117"/>
              <a:ext cx="362858" cy="1200329"/>
            </a:xfrm>
            <a:prstGeom prst="rect">
              <a:avLst/>
            </a:prstGeom>
            <a:noFill/>
          </p:spPr>
          <p:txBody>
            <a:bodyPr wrap="square" rtlCol="0">
              <a:spAutoFit/>
            </a:bodyPr>
            <a:lstStyle/>
            <a:p>
              <a:r>
                <a:rPr lang="zh-CN" altLang="en-US" sz="2400" b="1" dirty="0" smtClean="0"/>
                <a:t>网络层</a:t>
              </a:r>
              <a:endParaRPr lang="zh-CN" altLang="en-US" sz="2400" b="1" dirty="0"/>
            </a:p>
          </p:txBody>
        </p:sp>
        <p:sp>
          <p:nvSpPr>
            <p:cNvPr id="8" name="圆角矩形 7"/>
            <p:cNvSpPr/>
            <p:nvPr/>
          </p:nvSpPr>
          <p:spPr>
            <a:xfrm>
              <a:off x="2982684" y="5820228"/>
              <a:ext cx="7358743" cy="474617"/>
            </a:xfrm>
            <a:prstGeom prst="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传输协议（</a:t>
              </a:r>
              <a:r>
                <a:rPr lang="en-US" altLang="zh-CN" sz="1800" dirty="0" smtClean="0">
                  <a:latin typeface="微软雅黑" panose="020B0503020204020204" pitchFamily="34" charset="-122"/>
                  <a:ea typeface="微软雅黑" panose="020B0503020204020204" pitchFamily="34" charset="-122"/>
                </a:rPr>
                <a:t>TCP/IP</a:t>
              </a:r>
              <a:r>
                <a:rPr lang="zh-CN" altLang="en-US" sz="1800" dirty="0" smtClean="0">
                  <a:latin typeface="微软雅黑" panose="020B0503020204020204" pitchFamily="34" charset="-122"/>
                  <a:ea typeface="微软雅黑" panose="020B0503020204020204" pitchFamily="34" charset="-122"/>
                </a:rPr>
                <a:t>协议）</a:t>
              </a:r>
            </a:p>
          </p:txBody>
        </p:sp>
        <p:sp>
          <p:nvSpPr>
            <p:cNvPr id="9" name="圆角矩形 8"/>
            <p:cNvSpPr/>
            <p:nvPr/>
          </p:nvSpPr>
          <p:spPr>
            <a:xfrm>
              <a:off x="2982684" y="5287555"/>
              <a:ext cx="7358743" cy="474617"/>
            </a:xfrm>
            <a:prstGeom prst="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网络协议（</a:t>
              </a:r>
              <a:r>
                <a:rPr lang="en-US" altLang="zh-CN" sz="1800" dirty="0" smtClean="0">
                  <a:latin typeface="微软雅黑" panose="020B0503020204020204" pitchFamily="34" charset="-122"/>
                  <a:ea typeface="微软雅黑" panose="020B0503020204020204" pitchFamily="34" charset="-122"/>
                </a:rPr>
                <a:t>P2P</a:t>
              </a:r>
              <a:r>
                <a:rPr lang="zh-CN" altLang="en-US" sz="1800" dirty="0" smtClean="0">
                  <a:latin typeface="微软雅黑" panose="020B0503020204020204" pitchFamily="34" charset="-122"/>
                  <a:ea typeface="微软雅黑" panose="020B0503020204020204" pitchFamily="34" charset="-122"/>
                </a:rPr>
                <a:t>协议）</a:t>
              </a:r>
            </a:p>
          </p:txBody>
        </p:sp>
      </p:grpSp>
      <p:sp>
        <p:nvSpPr>
          <p:cNvPr id="12" name="圆角矩形 11"/>
          <p:cNvSpPr/>
          <p:nvPr/>
        </p:nvSpPr>
        <p:spPr>
          <a:xfrm>
            <a:off x="2440329" y="3884749"/>
            <a:ext cx="8360228" cy="1219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3" name="TextBox 12"/>
          <p:cNvSpPr txBox="1"/>
          <p:nvPr/>
        </p:nvSpPr>
        <p:spPr>
          <a:xfrm>
            <a:off x="1758157" y="3899266"/>
            <a:ext cx="362858" cy="1200329"/>
          </a:xfrm>
          <a:prstGeom prst="rect">
            <a:avLst/>
          </a:prstGeom>
          <a:noFill/>
        </p:spPr>
        <p:txBody>
          <a:bodyPr wrap="square" rtlCol="0">
            <a:spAutoFit/>
          </a:bodyPr>
          <a:lstStyle/>
          <a:p>
            <a:r>
              <a:rPr lang="zh-CN" altLang="en-US" sz="2400" b="1" dirty="0" smtClean="0"/>
              <a:t>数据层</a:t>
            </a:r>
            <a:endParaRPr lang="zh-CN" altLang="en-US" sz="2400" b="1" dirty="0"/>
          </a:p>
        </p:txBody>
      </p:sp>
      <p:sp>
        <p:nvSpPr>
          <p:cNvPr id="15" name="圆角矩形 14"/>
          <p:cNvSpPr/>
          <p:nvPr/>
        </p:nvSpPr>
        <p:spPr>
          <a:xfrm>
            <a:off x="2941071" y="4019732"/>
            <a:ext cx="1906700" cy="944153"/>
          </a:xfrm>
          <a:prstGeom prst="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存储结构</a:t>
            </a:r>
          </a:p>
        </p:txBody>
      </p:sp>
      <p:sp>
        <p:nvSpPr>
          <p:cNvPr id="17" name="圆角矩形 16"/>
          <p:cNvSpPr/>
          <p:nvPr/>
        </p:nvSpPr>
        <p:spPr>
          <a:xfrm>
            <a:off x="2440329" y="2587898"/>
            <a:ext cx="8360228" cy="1219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8" name="TextBox 17"/>
          <p:cNvSpPr txBox="1"/>
          <p:nvPr/>
        </p:nvSpPr>
        <p:spPr>
          <a:xfrm>
            <a:off x="1758157" y="2602415"/>
            <a:ext cx="362858" cy="1200329"/>
          </a:xfrm>
          <a:prstGeom prst="rect">
            <a:avLst/>
          </a:prstGeom>
          <a:noFill/>
        </p:spPr>
        <p:txBody>
          <a:bodyPr wrap="square" rtlCol="0">
            <a:spAutoFit/>
          </a:bodyPr>
          <a:lstStyle/>
          <a:p>
            <a:r>
              <a:rPr lang="zh-CN" altLang="en-US" sz="2400" b="1" dirty="0" smtClean="0"/>
              <a:t>应用层</a:t>
            </a:r>
            <a:endParaRPr lang="zh-CN" altLang="en-US" sz="2400" b="1" dirty="0"/>
          </a:p>
        </p:txBody>
      </p:sp>
      <p:sp>
        <p:nvSpPr>
          <p:cNvPr id="19" name="圆角矩形 18"/>
          <p:cNvSpPr/>
          <p:nvPr/>
        </p:nvSpPr>
        <p:spPr>
          <a:xfrm>
            <a:off x="2941070" y="3226526"/>
            <a:ext cx="7358743" cy="474617"/>
          </a:xfrm>
          <a:prstGeom prst="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智能合约（</a:t>
            </a:r>
            <a:r>
              <a:rPr lang="en-US" altLang="zh-CN" sz="1800" dirty="0" smtClean="0">
                <a:latin typeface="微软雅黑" panose="020B0503020204020204" pitchFamily="34" charset="-122"/>
                <a:ea typeface="微软雅黑" panose="020B0503020204020204" pitchFamily="34" charset="-122"/>
              </a:rPr>
              <a:t>Smart Contract</a:t>
            </a:r>
            <a:r>
              <a:rPr lang="zh-CN" altLang="en-US" sz="1800" dirty="0" smtClean="0">
                <a:latin typeface="微软雅黑" panose="020B0503020204020204" pitchFamily="34" charset="-122"/>
                <a:ea typeface="微软雅黑" panose="020B0503020204020204" pitchFamily="34" charset="-122"/>
              </a:rPr>
              <a:t>）</a:t>
            </a:r>
          </a:p>
        </p:txBody>
      </p:sp>
      <p:sp>
        <p:nvSpPr>
          <p:cNvPr id="20" name="圆角矩形 19"/>
          <p:cNvSpPr/>
          <p:nvPr/>
        </p:nvSpPr>
        <p:spPr>
          <a:xfrm>
            <a:off x="2941070" y="2693853"/>
            <a:ext cx="7358743" cy="474617"/>
          </a:xfrm>
          <a:prstGeom prst="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基于区块链的各类应用</a:t>
            </a:r>
          </a:p>
        </p:txBody>
      </p:sp>
      <p:sp>
        <p:nvSpPr>
          <p:cNvPr id="21" name="圆角矩形 20"/>
          <p:cNvSpPr/>
          <p:nvPr/>
        </p:nvSpPr>
        <p:spPr>
          <a:xfrm>
            <a:off x="5667092" y="4019732"/>
            <a:ext cx="1906700" cy="944153"/>
          </a:xfrm>
          <a:prstGeom prst="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共识机制</a:t>
            </a:r>
          </a:p>
        </p:txBody>
      </p:sp>
      <p:sp>
        <p:nvSpPr>
          <p:cNvPr id="22" name="圆角矩形 21"/>
          <p:cNvSpPr/>
          <p:nvPr/>
        </p:nvSpPr>
        <p:spPr>
          <a:xfrm>
            <a:off x="8393113" y="4051300"/>
            <a:ext cx="1906700" cy="944153"/>
          </a:xfrm>
          <a:prstGeom prst="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密码学</a:t>
            </a:r>
          </a:p>
        </p:txBody>
      </p:sp>
    </p:spTree>
    <p:extLst>
      <p:ext uri="{BB962C8B-B14F-4D97-AF65-F5344CB8AC3E}">
        <p14:creationId xmlns:p14="http://schemas.microsoft.com/office/powerpoint/2010/main" val="2893630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区块链相关技术及平台</a:t>
            </a:r>
            <a:endParaRPr lang="zh-CN" altLang="en-US" dirty="0"/>
          </a:p>
        </p:txBody>
      </p:sp>
      <p:sp>
        <p:nvSpPr>
          <p:cNvPr id="5" name="Freeform 5"/>
          <p:cNvSpPr>
            <a:spLocks/>
          </p:cNvSpPr>
          <p:nvPr/>
        </p:nvSpPr>
        <p:spPr bwMode="auto">
          <a:xfrm>
            <a:off x="4018579" y="1577197"/>
            <a:ext cx="1669235" cy="147943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ACBE"/>
          </a:solidFill>
          <a:ln w="12700">
            <a:noFill/>
          </a:ln>
          <a:effectLst>
            <a:outerShdw blurRad="330200" dist="127000" dir="2700000" algn="tl" rotWithShape="0">
              <a:prstClr val="black">
                <a:alpha val="31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 name="任意多边形 6"/>
          <p:cNvSpPr>
            <a:spLocks/>
          </p:cNvSpPr>
          <p:nvPr/>
        </p:nvSpPr>
        <p:spPr bwMode="auto">
          <a:xfrm>
            <a:off x="732614" y="1707818"/>
            <a:ext cx="3059290" cy="1075848"/>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4" name="文本框 62"/>
          <p:cNvSpPr txBox="1"/>
          <p:nvPr/>
        </p:nvSpPr>
        <p:spPr>
          <a:xfrm>
            <a:off x="897949" y="2003667"/>
            <a:ext cx="1840654" cy="525657"/>
          </a:xfrm>
          <a:prstGeom prst="rect">
            <a:avLst/>
          </a:prstGeom>
          <a:noFill/>
        </p:spPr>
        <p:txBody>
          <a:bodyPr wrap="square" rtlCol="0">
            <a:spAutoFit/>
          </a:bodyPr>
          <a:lstStyle/>
          <a:p>
            <a:pPr algn="r">
              <a:lnSpc>
                <a:spcPct val="130000"/>
              </a:lnSpc>
            </a:pPr>
            <a:r>
              <a:rPr lang="zh-CN" altLang="en-US" sz="2400" b="1" dirty="0" smtClean="0">
                <a:latin typeface="微软雅黑" panose="020B0503020204020204" pitchFamily="34" charset="-122"/>
                <a:ea typeface="微软雅黑" panose="020B0503020204020204" pitchFamily="34" charset="-122"/>
              </a:rPr>
              <a:t>技术框架类</a:t>
            </a:r>
            <a:endParaRPr lang="zh-CN" altLang="en-US" sz="2400" b="1" dirty="0">
              <a:latin typeface="微软雅黑" panose="020B0503020204020204" pitchFamily="34" charset="-122"/>
              <a:ea typeface="微软雅黑" panose="020B0503020204020204" pitchFamily="34" charset="-122"/>
            </a:endParaRPr>
          </a:p>
        </p:txBody>
      </p:sp>
      <p:sp>
        <p:nvSpPr>
          <p:cNvPr id="19" name="Freeform 5"/>
          <p:cNvSpPr>
            <a:spLocks/>
          </p:cNvSpPr>
          <p:nvPr/>
        </p:nvSpPr>
        <p:spPr bwMode="auto">
          <a:xfrm>
            <a:off x="4018579" y="1577166"/>
            <a:ext cx="1300310" cy="147946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nvGrpSpPr>
          <p:cNvPr id="20" name="组合 19"/>
          <p:cNvGrpSpPr/>
          <p:nvPr/>
        </p:nvGrpSpPr>
        <p:grpSpPr>
          <a:xfrm>
            <a:off x="3010550" y="1982859"/>
            <a:ext cx="552093" cy="555826"/>
            <a:chOff x="5042691" y="2273920"/>
            <a:chExt cx="702937" cy="707692"/>
          </a:xfrm>
          <a:solidFill>
            <a:srgbClr val="01ACBE"/>
          </a:solidFill>
        </p:grpSpPr>
        <p:sp>
          <p:nvSpPr>
            <p:cNvPr id="21"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 name="Freeform 5"/>
          <p:cNvSpPr>
            <a:spLocks/>
          </p:cNvSpPr>
          <p:nvPr/>
        </p:nvSpPr>
        <p:spPr bwMode="auto">
          <a:xfrm>
            <a:off x="6242921" y="1577197"/>
            <a:ext cx="1669235" cy="147943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87071"/>
          </a:solidFill>
          <a:ln w="12700">
            <a:noFill/>
          </a:ln>
          <a:effectLst>
            <a:outerShdw blurRad="330200" dist="127000" dir="2700000" algn="tl" rotWithShape="0">
              <a:prstClr val="black">
                <a:alpha val="31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 name="任意多边形 5"/>
          <p:cNvSpPr>
            <a:spLocks/>
          </p:cNvSpPr>
          <p:nvPr/>
        </p:nvSpPr>
        <p:spPr bwMode="auto">
          <a:xfrm>
            <a:off x="8159019" y="1778973"/>
            <a:ext cx="3059290" cy="1075848"/>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5" name="文本框 64"/>
          <p:cNvSpPr txBox="1"/>
          <p:nvPr/>
        </p:nvSpPr>
        <p:spPr>
          <a:xfrm>
            <a:off x="9100782" y="2047209"/>
            <a:ext cx="1840654" cy="525657"/>
          </a:xfrm>
          <a:prstGeom prst="rect">
            <a:avLst/>
          </a:prstGeom>
          <a:noFill/>
        </p:spPr>
        <p:txBody>
          <a:bodyPr wrap="square" rtlCol="0">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平台类</a:t>
            </a:r>
            <a:endParaRPr lang="zh-CN" altLang="en-US" sz="2400" b="1" dirty="0">
              <a:latin typeface="微软雅黑" panose="020B0503020204020204" pitchFamily="34" charset="-122"/>
              <a:ea typeface="微软雅黑" panose="020B0503020204020204" pitchFamily="34" charset="-122"/>
            </a:endParaRPr>
          </a:p>
        </p:txBody>
      </p:sp>
      <p:sp>
        <p:nvSpPr>
          <p:cNvPr id="18" name="Freeform 5"/>
          <p:cNvSpPr>
            <a:spLocks/>
          </p:cNvSpPr>
          <p:nvPr/>
        </p:nvSpPr>
        <p:spPr bwMode="auto">
          <a:xfrm>
            <a:off x="6242921" y="1577166"/>
            <a:ext cx="1300310" cy="147946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nvGrpSpPr>
          <p:cNvPr id="23" name="组合 22"/>
          <p:cNvGrpSpPr/>
          <p:nvPr/>
        </p:nvGrpSpPr>
        <p:grpSpPr>
          <a:xfrm>
            <a:off x="8364564" y="2074170"/>
            <a:ext cx="488736" cy="485453"/>
            <a:chOff x="6463926" y="2278309"/>
            <a:chExt cx="708057" cy="703302"/>
          </a:xfrm>
          <a:solidFill>
            <a:srgbClr val="E87071"/>
          </a:solidFill>
        </p:grpSpPr>
        <p:sp>
          <p:nvSpPr>
            <p:cNvPr id="24"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32"/>
            <p:cNvSpPr>
              <a:spLocks/>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2" name="文本框 57"/>
          <p:cNvSpPr txBox="1"/>
          <p:nvPr/>
        </p:nvSpPr>
        <p:spPr>
          <a:xfrm>
            <a:off x="4460224" y="1762398"/>
            <a:ext cx="741702" cy="584775"/>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3200" dirty="0" smtClean="0">
                <a:ln w="15875">
                  <a:noFill/>
                </a:ln>
                <a:solidFill>
                  <a:prstClr val="white"/>
                </a:solidFill>
                <a:latin typeface="Impact" panose="020B0806030902050204" pitchFamily="34" charset="0"/>
              </a:rPr>
              <a:t>01</a:t>
            </a:r>
            <a:endParaRPr lang="zh-CN" altLang="en-US" sz="3200" dirty="0">
              <a:ln w="15875">
                <a:noFill/>
              </a:ln>
              <a:solidFill>
                <a:prstClr val="white"/>
              </a:solidFill>
              <a:latin typeface="Impact" panose="020B0806030902050204" pitchFamily="34" charset="0"/>
            </a:endParaRPr>
          </a:p>
        </p:txBody>
      </p:sp>
      <p:sp>
        <p:nvSpPr>
          <p:cNvPr id="9" name="文本框 35"/>
          <p:cNvSpPr txBox="1"/>
          <p:nvPr/>
        </p:nvSpPr>
        <p:spPr>
          <a:xfrm>
            <a:off x="6677142" y="1750004"/>
            <a:ext cx="741702" cy="584775"/>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3200" dirty="0" smtClean="0">
                <a:ln w="15875">
                  <a:noFill/>
                </a:ln>
                <a:solidFill>
                  <a:prstClr val="white"/>
                </a:solidFill>
                <a:latin typeface="Impact" panose="020B0806030902050204" pitchFamily="34" charset="0"/>
              </a:rPr>
              <a:t>02</a:t>
            </a:r>
            <a:endParaRPr lang="zh-CN" altLang="en-US" sz="3200" dirty="0">
              <a:ln w="15875">
                <a:noFill/>
              </a:ln>
              <a:solidFill>
                <a:prstClr val="white"/>
              </a:solidFill>
              <a:latin typeface="Impact" panose="020B0806030902050204" pitchFamily="34" charset="0"/>
            </a:endParaRPr>
          </a:p>
        </p:txBody>
      </p:sp>
      <p:sp>
        <p:nvSpPr>
          <p:cNvPr id="30" name="TextBox 29"/>
          <p:cNvSpPr txBox="1"/>
          <p:nvPr/>
        </p:nvSpPr>
        <p:spPr>
          <a:xfrm>
            <a:off x="732614" y="3367314"/>
            <a:ext cx="3285965" cy="2585323"/>
          </a:xfrm>
          <a:prstGeom prst="rect">
            <a:avLst/>
          </a:prstGeom>
          <a:noFill/>
        </p:spPr>
        <p:txBody>
          <a:bodyPr wrap="square" rtlCol="0">
            <a:spAutoFit/>
          </a:bodyPr>
          <a:lstStyle/>
          <a:p>
            <a:pPr>
              <a:lnSpc>
                <a:spcPct val="150000"/>
              </a:lnSpc>
            </a:pPr>
            <a:r>
              <a:rPr lang="zh-CN" altLang="en-US" dirty="0" smtClean="0"/>
              <a:t>主要提供区块链相关的技术标准、框架、开发工具等。</a:t>
            </a:r>
            <a:endParaRPr lang="en-US" altLang="zh-CN" dirty="0" smtClean="0"/>
          </a:p>
          <a:p>
            <a:pPr>
              <a:lnSpc>
                <a:spcPct val="150000"/>
              </a:lnSpc>
            </a:pPr>
            <a:endParaRPr lang="en-US" altLang="zh-CN" dirty="0"/>
          </a:p>
          <a:p>
            <a:pPr>
              <a:lnSpc>
                <a:spcPct val="150000"/>
              </a:lnSpc>
            </a:pPr>
            <a:r>
              <a:rPr lang="zh-CN" altLang="en-US" dirty="0" smtClean="0"/>
              <a:t>可以理解为</a:t>
            </a:r>
            <a:r>
              <a:rPr lang="zh-CN" altLang="en-US" b="1" dirty="0" smtClean="0">
                <a:solidFill>
                  <a:srgbClr val="00B050"/>
                </a:solidFill>
              </a:rPr>
              <a:t>开发态的标准</a:t>
            </a:r>
            <a:r>
              <a:rPr lang="en-US" altLang="zh-CN" b="1" dirty="0" smtClean="0">
                <a:solidFill>
                  <a:srgbClr val="00B050"/>
                </a:solidFill>
              </a:rPr>
              <a:t>/</a:t>
            </a:r>
            <a:r>
              <a:rPr lang="zh-CN" altLang="en-US" b="1" dirty="0" smtClean="0">
                <a:solidFill>
                  <a:srgbClr val="00B050"/>
                </a:solidFill>
              </a:rPr>
              <a:t>框架</a:t>
            </a:r>
            <a:r>
              <a:rPr lang="zh-CN" altLang="en-US" dirty="0" smtClean="0"/>
              <a:t>。</a:t>
            </a:r>
            <a:endParaRPr lang="en-US" altLang="zh-CN" dirty="0" smtClean="0"/>
          </a:p>
          <a:p>
            <a:pPr>
              <a:lnSpc>
                <a:spcPct val="150000"/>
              </a:lnSpc>
            </a:pPr>
            <a:endParaRPr lang="en-US" altLang="zh-CN" dirty="0" smtClean="0"/>
          </a:p>
          <a:p>
            <a:pPr>
              <a:lnSpc>
                <a:spcPct val="150000"/>
              </a:lnSpc>
            </a:pPr>
            <a:r>
              <a:rPr lang="zh-CN" altLang="en-US" dirty="0" smtClean="0"/>
              <a:t>典型代表：超级账本项目。</a:t>
            </a:r>
            <a:endParaRPr lang="en-US" altLang="zh-CN" dirty="0"/>
          </a:p>
        </p:txBody>
      </p:sp>
      <p:sp>
        <p:nvSpPr>
          <p:cNvPr id="31" name="TextBox 30"/>
          <p:cNvSpPr txBox="1"/>
          <p:nvPr/>
        </p:nvSpPr>
        <p:spPr>
          <a:xfrm>
            <a:off x="8045681" y="3367313"/>
            <a:ext cx="3420605" cy="2585323"/>
          </a:xfrm>
          <a:prstGeom prst="rect">
            <a:avLst/>
          </a:prstGeom>
          <a:noFill/>
        </p:spPr>
        <p:txBody>
          <a:bodyPr wrap="square" rtlCol="0">
            <a:spAutoFit/>
          </a:bodyPr>
          <a:lstStyle/>
          <a:p>
            <a:pPr>
              <a:lnSpc>
                <a:spcPct val="150000"/>
              </a:lnSpc>
            </a:pPr>
            <a:r>
              <a:rPr lang="zh-CN" altLang="en-US" dirty="0" smtClean="0"/>
              <a:t>主要提供了一个技术平台来允许用户开发自己的区块链程序。</a:t>
            </a:r>
            <a:endParaRPr lang="en-US" altLang="zh-CN" dirty="0" smtClean="0"/>
          </a:p>
          <a:p>
            <a:pPr>
              <a:lnSpc>
                <a:spcPct val="150000"/>
              </a:lnSpc>
            </a:pPr>
            <a:endParaRPr lang="en-US" altLang="zh-CN" dirty="0"/>
          </a:p>
          <a:p>
            <a:pPr>
              <a:lnSpc>
                <a:spcPct val="150000"/>
              </a:lnSpc>
            </a:pPr>
            <a:r>
              <a:rPr lang="zh-CN" altLang="en-US" dirty="0" smtClean="0"/>
              <a:t>可以理解为</a:t>
            </a:r>
            <a:r>
              <a:rPr lang="zh-CN" altLang="en-US" b="1" dirty="0" smtClean="0">
                <a:solidFill>
                  <a:srgbClr val="00B050"/>
                </a:solidFill>
              </a:rPr>
              <a:t>运行态的平台</a:t>
            </a:r>
            <a:r>
              <a:rPr lang="zh-CN" altLang="en-US" dirty="0" smtClean="0"/>
              <a:t>。</a:t>
            </a:r>
            <a:endParaRPr lang="en-US" altLang="zh-CN" dirty="0" smtClean="0"/>
          </a:p>
          <a:p>
            <a:pPr>
              <a:lnSpc>
                <a:spcPct val="150000"/>
              </a:lnSpc>
            </a:pPr>
            <a:endParaRPr lang="en-US" altLang="zh-CN" dirty="0" smtClean="0"/>
          </a:p>
          <a:p>
            <a:pPr>
              <a:lnSpc>
                <a:spcPct val="150000"/>
              </a:lnSpc>
            </a:pPr>
            <a:r>
              <a:rPr lang="zh-CN" altLang="en-US" dirty="0" smtClean="0"/>
              <a:t>典型代表：以太坊。</a:t>
            </a:r>
            <a:endParaRPr lang="zh-CN" altLang="en-US" dirty="0"/>
          </a:p>
        </p:txBody>
      </p:sp>
    </p:spTree>
    <p:extLst>
      <p:ext uri="{BB962C8B-B14F-4D97-AF65-F5344CB8AC3E}">
        <p14:creationId xmlns:p14="http://schemas.microsoft.com/office/powerpoint/2010/main" val="4155017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smtClean="0"/>
              <a:t>超级账本（</a:t>
            </a:r>
            <a:r>
              <a:rPr lang="en-US" altLang="zh-CN" dirty="0">
                <a:latin typeface="Impact" panose="020B0806030902050204" pitchFamily="34" charset="0"/>
              </a:rPr>
              <a:t>Hyperledger</a:t>
            </a:r>
            <a:r>
              <a:rPr lang="zh-CN" altLang="en-US" dirty="0" smtClean="0"/>
              <a:t>）项目</a:t>
            </a:r>
            <a:endParaRPr lang="zh-CN" altLang="en-US"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391885" y="2931882"/>
            <a:ext cx="11669485" cy="2862322"/>
          </a:xfrm>
          <a:prstGeom prst="rect">
            <a:avLst/>
          </a:prstGeom>
        </p:spPr>
        <p:txBody>
          <a:bodyPr wrap="square">
            <a:spAutoFit/>
          </a:bodyPr>
          <a:lstStyle/>
          <a:p>
            <a:pPr marL="285750" indent="-285750">
              <a:lnSpc>
                <a:spcPct val="150000"/>
              </a:lnSpc>
              <a:buFont typeface="Arial" panose="020B0604020202020204" pitchFamily="34" charset="0"/>
              <a:buChar char="•"/>
              <a:defRPr/>
            </a:pPr>
            <a:r>
              <a:rPr kumimoji="1" lang="zh-CN" altLang="en-US" sz="2000" dirty="0" smtClean="0"/>
              <a:t>目前已经有包括 </a:t>
            </a:r>
            <a:r>
              <a:rPr kumimoji="1" lang="en-US" altLang="zh-CN" sz="2000" dirty="0"/>
              <a:t>IBM</a:t>
            </a:r>
            <a:r>
              <a:rPr kumimoji="1" lang="zh-CN" altLang="en-US" sz="2000" dirty="0" smtClean="0"/>
              <a:t>、埃森哲、</a:t>
            </a:r>
            <a:r>
              <a:rPr kumimoji="1" lang="en-US" altLang="zh-CN" sz="2000" dirty="0"/>
              <a:t>Intel</a:t>
            </a:r>
            <a:r>
              <a:rPr kumimoji="1" lang="zh-CN" altLang="en-US" sz="2000" dirty="0" smtClean="0"/>
              <a:t>、摩根大通等在内的</a:t>
            </a:r>
            <a:r>
              <a:rPr kumimoji="1" lang="en-US" altLang="zh-CN" sz="2000" b="1" dirty="0" smtClean="0">
                <a:solidFill>
                  <a:srgbClr val="00B050"/>
                </a:solidFill>
              </a:rPr>
              <a:t>80</a:t>
            </a:r>
            <a:r>
              <a:rPr kumimoji="1" lang="zh-CN" altLang="en-US" sz="2000" dirty="0" smtClean="0"/>
              <a:t>多家大型的企业和机构加入，国内目前</a:t>
            </a:r>
            <a:r>
              <a:rPr kumimoji="1" lang="zh-CN" altLang="en-US" sz="2000" b="1" dirty="0" smtClean="0">
                <a:solidFill>
                  <a:srgbClr val="00B050"/>
                </a:solidFill>
              </a:rPr>
              <a:t>万达金融</a:t>
            </a:r>
            <a:r>
              <a:rPr kumimoji="1" lang="zh-CN" altLang="en-US" sz="2000" dirty="0" smtClean="0"/>
              <a:t>是核心成员，另外还有</a:t>
            </a:r>
            <a:r>
              <a:rPr kumimoji="1" lang="zh-CN" altLang="en-US" sz="2000" b="1" dirty="0" smtClean="0">
                <a:solidFill>
                  <a:srgbClr val="00B050"/>
                </a:solidFill>
              </a:rPr>
              <a:t>十几家公司</a:t>
            </a:r>
            <a:r>
              <a:rPr kumimoji="1" lang="zh-CN" altLang="en-US" sz="2000" dirty="0" smtClean="0"/>
              <a:t>作为非核心成员加入。</a:t>
            </a:r>
            <a:endParaRPr kumimoji="1" lang="en-US" altLang="zh-CN" sz="2000" dirty="0" smtClean="0"/>
          </a:p>
          <a:p>
            <a:pPr marL="285750" indent="-285750">
              <a:lnSpc>
                <a:spcPct val="150000"/>
              </a:lnSpc>
              <a:buFont typeface="Arial" panose="020B0604020202020204" pitchFamily="34" charset="0"/>
              <a:buChar char="•"/>
              <a:defRPr/>
            </a:pPr>
            <a:endParaRPr kumimoji="1" lang="en-US" altLang="zh-CN" sz="2000" dirty="0"/>
          </a:p>
          <a:p>
            <a:pPr marL="285750" indent="-285750">
              <a:lnSpc>
                <a:spcPct val="150000"/>
              </a:lnSpc>
              <a:buFont typeface="Arial" panose="020B0604020202020204" pitchFamily="34" charset="0"/>
              <a:buChar char="•"/>
            </a:pPr>
            <a:r>
              <a:rPr kumimoji="1" lang="zh-CN" altLang="en-US" sz="2000" dirty="0" smtClean="0"/>
              <a:t>国内基于超级账本的落地应用：</a:t>
            </a:r>
            <a:endParaRPr kumimoji="1" lang="en-US" altLang="zh-CN" sz="2000" dirty="0" smtClean="0"/>
          </a:p>
          <a:p>
            <a:pPr marL="742950" lvl="1" indent="-285750">
              <a:lnSpc>
                <a:spcPct val="150000"/>
              </a:lnSpc>
              <a:buFont typeface="Arial" panose="020B0604020202020204" pitchFamily="34" charset="0"/>
              <a:buChar char="•"/>
            </a:pPr>
            <a:r>
              <a:rPr kumimoji="1" lang="zh-CN" altLang="en-US" sz="2000" dirty="0" smtClean="0"/>
              <a:t>基于区块链的交易所：</a:t>
            </a:r>
            <a:r>
              <a:rPr kumimoji="1" lang="en-US" altLang="zh-CN" sz="2000" dirty="0" smtClean="0"/>
              <a:t>33</a:t>
            </a:r>
            <a:r>
              <a:rPr kumimoji="1" lang="zh-CN" altLang="en-US" sz="2000" dirty="0"/>
              <a:t>复杂</a:t>
            </a:r>
            <a:r>
              <a:rPr kumimoji="1" lang="zh-CN" altLang="en-US" sz="2000" dirty="0" smtClean="0"/>
              <a:t>美</a:t>
            </a:r>
            <a:endParaRPr kumimoji="1" lang="en-US" altLang="zh-CN" sz="2000" dirty="0"/>
          </a:p>
          <a:p>
            <a:pPr marL="742950" lvl="1" indent="-285750">
              <a:lnSpc>
                <a:spcPct val="150000"/>
              </a:lnSpc>
              <a:buFont typeface="Arial" panose="020B0604020202020204" pitchFamily="34" charset="0"/>
              <a:buChar char="•"/>
              <a:defRPr/>
            </a:pPr>
            <a:r>
              <a:rPr kumimoji="1" lang="zh-CN" altLang="en-US" sz="2000" dirty="0" smtClean="0"/>
              <a:t>法律鉴定：保全网</a:t>
            </a:r>
            <a:endParaRPr kumimoji="1" lang="en-US" altLang="zh-CN" sz="2000" dirty="0"/>
          </a:p>
        </p:txBody>
      </p:sp>
      <p:sp>
        <p:nvSpPr>
          <p:cNvPr id="13" name="TextBox 12"/>
          <p:cNvSpPr txBox="1"/>
          <p:nvPr/>
        </p:nvSpPr>
        <p:spPr>
          <a:xfrm>
            <a:off x="614363" y="1383629"/>
            <a:ext cx="11329988" cy="1048649"/>
          </a:xfrm>
          <a:prstGeom prst="round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vert="horz" lIns="252000" tIns="45720" rIns="252000" bIns="45720" rtlCol="0" anchor="ctr">
            <a:noAutofit/>
          </a:bodyPr>
          <a:lstStyle>
            <a:defPPr>
              <a:defRPr lang="zh-CN"/>
            </a:defPPr>
            <a:lvl1pPr>
              <a:lnSpc>
                <a:spcPct val="120000"/>
              </a:lnSpc>
              <a:defRPr sz="1600">
                <a:latin typeface="微软雅黑" pitchFamily="34" charset="-122"/>
                <a:ea typeface="微软雅黑" pitchFamily="34" charset="-122"/>
              </a:defRPr>
            </a:lvl1pPr>
          </a:lstStyle>
          <a:p>
            <a:pPr lvl="0" indent="536575">
              <a:lnSpc>
                <a:spcPct val="150000"/>
              </a:lnSpc>
            </a:pPr>
            <a:r>
              <a:rPr lang="zh-CN" altLang="en-US" sz="2000" b="1" kern="0" dirty="0" smtClean="0">
                <a:solidFill>
                  <a:schemeClr val="bg1"/>
                </a:solidFill>
              </a:rPr>
              <a:t>超级账本</a:t>
            </a:r>
            <a:r>
              <a:rPr lang="en-US" altLang="zh-CN" sz="2000" b="1" kern="0" dirty="0" smtClean="0">
                <a:solidFill>
                  <a:schemeClr val="bg1"/>
                </a:solidFill>
              </a:rPr>
              <a:t> </a:t>
            </a:r>
            <a:r>
              <a:rPr lang="zh-CN" altLang="en-US" sz="2000" b="1" kern="0" dirty="0">
                <a:solidFill>
                  <a:schemeClr val="bg1"/>
                </a:solidFill>
              </a:rPr>
              <a:t>项目</a:t>
            </a:r>
            <a:r>
              <a:rPr lang="zh-CN" altLang="en-US" sz="2000" b="1" kern="0" dirty="0" smtClean="0">
                <a:solidFill>
                  <a:schemeClr val="bg1"/>
                </a:solidFill>
              </a:rPr>
              <a:t>是</a:t>
            </a:r>
            <a:r>
              <a:rPr lang="zh-CN" altLang="en-US" sz="2000" b="1" kern="0" dirty="0">
                <a:solidFill>
                  <a:schemeClr val="bg1"/>
                </a:solidFill>
              </a:rPr>
              <a:t>在 </a:t>
            </a:r>
            <a:r>
              <a:rPr lang="en-US" altLang="zh-CN" sz="2000" b="1" kern="0" dirty="0">
                <a:solidFill>
                  <a:schemeClr val="bg1"/>
                </a:solidFill>
              </a:rPr>
              <a:t>Linux </a:t>
            </a:r>
            <a:r>
              <a:rPr lang="zh-CN" altLang="en-US" sz="2000" b="1" kern="0" dirty="0">
                <a:solidFill>
                  <a:schemeClr val="bg1"/>
                </a:solidFill>
              </a:rPr>
              <a:t>基金会的支持</a:t>
            </a:r>
            <a:r>
              <a:rPr lang="zh-CN" altLang="en-US" sz="2000" b="1" kern="0" dirty="0" smtClean="0">
                <a:solidFill>
                  <a:schemeClr val="bg1"/>
                </a:solidFill>
              </a:rPr>
              <a:t>下</a:t>
            </a:r>
            <a:r>
              <a:rPr lang="zh-CN" altLang="en-US" sz="2000" b="1" kern="0" dirty="0">
                <a:solidFill>
                  <a:schemeClr val="bg1"/>
                </a:solidFill>
              </a:rPr>
              <a:t>的</a:t>
            </a:r>
            <a:r>
              <a:rPr lang="zh-CN" altLang="en-US" sz="2000" b="1" kern="0" dirty="0" smtClean="0">
                <a:solidFill>
                  <a:schemeClr val="bg1"/>
                </a:solidFill>
              </a:rPr>
              <a:t>开</a:t>
            </a:r>
            <a:r>
              <a:rPr lang="zh-CN" altLang="en-US" sz="2000" b="1" kern="0" dirty="0">
                <a:solidFill>
                  <a:schemeClr val="bg1"/>
                </a:solidFill>
              </a:rPr>
              <a:t>源界面向开放、标准区块链技术的首个重要探索</a:t>
            </a:r>
            <a:r>
              <a:rPr lang="zh-CN" altLang="en-US" sz="2000" b="1" kern="0" dirty="0" smtClean="0">
                <a:solidFill>
                  <a:schemeClr val="bg1"/>
                </a:solidFill>
              </a:rPr>
              <a:t>，吸引</a:t>
            </a:r>
            <a:r>
              <a:rPr lang="zh-CN" altLang="en-US" sz="2000" b="1" kern="0" dirty="0">
                <a:solidFill>
                  <a:schemeClr val="bg1"/>
                </a:solidFill>
              </a:rPr>
              <a:t>了众多科技和金融巨头的</a:t>
            </a:r>
            <a:r>
              <a:rPr lang="zh-CN" altLang="en-US" sz="2000" b="1" kern="0" dirty="0" smtClean="0">
                <a:solidFill>
                  <a:schemeClr val="bg1"/>
                </a:solidFill>
              </a:rPr>
              <a:t>参与。</a:t>
            </a:r>
            <a:endParaRPr lang="zh-CN" altLang="en-US" sz="2000" b="1" kern="0" dirty="0">
              <a:solidFill>
                <a:schemeClr val="bg1"/>
              </a:solidFill>
            </a:endParaRPr>
          </a:p>
        </p:txBody>
      </p:sp>
    </p:spTree>
    <p:extLst>
      <p:ext uri="{BB962C8B-B14F-4D97-AF65-F5344CB8AC3E}">
        <p14:creationId xmlns:p14="http://schemas.microsoft.com/office/powerpoint/2010/main" val="2636715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a:t>以太坊</a:t>
            </a:r>
            <a:r>
              <a:rPr lang="zh-CN" altLang="en-US" dirty="0" smtClean="0"/>
              <a:t>（</a:t>
            </a:r>
            <a:r>
              <a:rPr lang="en-US" altLang="zh-CN" dirty="0" err="1">
                <a:latin typeface="Impact" panose="020B0806030902050204" pitchFamily="34" charset="0"/>
              </a:rPr>
              <a:t>Ethereum</a:t>
            </a:r>
            <a:r>
              <a:rPr lang="zh-CN" altLang="en-US" dirty="0" smtClean="0"/>
              <a:t>）项目</a:t>
            </a:r>
            <a:endParaRPr lang="zh-CN" altLang="en-US"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870857" y="2931882"/>
            <a:ext cx="11190513" cy="2862322"/>
          </a:xfrm>
          <a:prstGeom prst="rect">
            <a:avLst/>
          </a:prstGeom>
        </p:spPr>
        <p:txBody>
          <a:bodyPr wrap="square">
            <a:spAutoFit/>
          </a:bodyPr>
          <a:lstStyle/>
          <a:p>
            <a:pPr marL="285750" indent="-285750">
              <a:lnSpc>
                <a:spcPct val="150000"/>
              </a:lnSpc>
              <a:buFont typeface="Arial" panose="020B0604020202020204" pitchFamily="34" charset="0"/>
              <a:buChar char="•"/>
              <a:defRPr/>
            </a:pPr>
            <a:r>
              <a:rPr kumimoji="1" lang="zh-CN" altLang="en-US" sz="2000" dirty="0" smtClean="0"/>
              <a:t>区块链</a:t>
            </a:r>
            <a:r>
              <a:rPr kumimoji="1" lang="en-US" altLang="zh-CN" sz="2000" dirty="0" smtClean="0"/>
              <a:t>2.0</a:t>
            </a:r>
            <a:r>
              <a:rPr kumimoji="1" lang="zh-CN" altLang="en-US" sz="2000" dirty="0" smtClean="0"/>
              <a:t>：智能合约。</a:t>
            </a:r>
            <a:endParaRPr kumimoji="1" lang="en-US" altLang="zh-CN" sz="2000" dirty="0" smtClean="0"/>
          </a:p>
          <a:p>
            <a:pPr marL="285750" indent="-285750">
              <a:lnSpc>
                <a:spcPct val="150000"/>
              </a:lnSpc>
              <a:buFont typeface="Arial" panose="020B0604020202020204" pitchFamily="34" charset="0"/>
              <a:buChar char="•"/>
              <a:defRPr/>
            </a:pPr>
            <a:r>
              <a:rPr kumimoji="1" lang="zh-CN" altLang="en-US" sz="2000" dirty="0" smtClean="0"/>
              <a:t>所有的合约执行可以自动进行，不能人为停止、干预和撤销。</a:t>
            </a:r>
            <a:endParaRPr kumimoji="1" lang="en-US" altLang="zh-CN" sz="2000" dirty="0"/>
          </a:p>
          <a:p>
            <a:pPr marL="285750" indent="-285750">
              <a:lnSpc>
                <a:spcPct val="150000"/>
              </a:lnSpc>
              <a:buFont typeface="Arial" panose="020B0604020202020204" pitchFamily="34" charset="0"/>
              <a:buChar char="•"/>
            </a:pPr>
            <a:r>
              <a:rPr kumimoji="1" lang="zh-CN" altLang="en-US" sz="2000" dirty="0" smtClean="0"/>
              <a:t>应用场景</a:t>
            </a:r>
            <a:endParaRPr kumimoji="1" lang="en-US" altLang="zh-CN" sz="2000" dirty="0" smtClean="0"/>
          </a:p>
          <a:p>
            <a:pPr marL="742950" lvl="1" indent="-285750">
              <a:lnSpc>
                <a:spcPct val="150000"/>
              </a:lnSpc>
              <a:buFont typeface="Arial" panose="020B0604020202020204" pitchFamily="34" charset="0"/>
              <a:buChar char="•"/>
            </a:pPr>
            <a:r>
              <a:rPr kumimoji="1" lang="zh-CN" altLang="en-US" sz="2000" dirty="0" smtClean="0"/>
              <a:t>支付</a:t>
            </a:r>
            <a:endParaRPr kumimoji="1" lang="en-US" altLang="zh-CN" sz="2000" dirty="0" smtClean="0"/>
          </a:p>
          <a:p>
            <a:pPr marL="742950" lvl="1" indent="-285750">
              <a:lnSpc>
                <a:spcPct val="150000"/>
              </a:lnSpc>
              <a:buFont typeface="Arial" panose="020B0604020202020204" pitchFamily="34" charset="0"/>
              <a:buChar char="•"/>
            </a:pPr>
            <a:r>
              <a:rPr kumimoji="1" lang="zh-CN" altLang="en-US" sz="2000" dirty="0" smtClean="0"/>
              <a:t>证券发行</a:t>
            </a:r>
            <a:endParaRPr kumimoji="1" lang="en-US" altLang="zh-CN" sz="2000" dirty="0" smtClean="0"/>
          </a:p>
          <a:p>
            <a:pPr marL="742950" lvl="1" indent="-285750">
              <a:lnSpc>
                <a:spcPct val="150000"/>
              </a:lnSpc>
              <a:buFont typeface="Arial" panose="020B0604020202020204" pitchFamily="34" charset="0"/>
              <a:buChar char="•"/>
            </a:pPr>
            <a:r>
              <a:rPr kumimoji="1" lang="zh-CN" altLang="en-US" sz="2000" dirty="0" smtClean="0"/>
              <a:t>积分兑换等</a:t>
            </a:r>
            <a:endParaRPr kumimoji="1" lang="en-US" altLang="zh-CN" sz="2000" dirty="0"/>
          </a:p>
        </p:txBody>
      </p:sp>
      <p:sp>
        <p:nvSpPr>
          <p:cNvPr id="13" name="TextBox 12"/>
          <p:cNvSpPr txBox="1"/>
          <p:nvPr/>
        </p:nvSpPr>
        <p:spPr>
          <a:xfrm>
            <a:off x="614363" y="1383629"/>
            <a:ext cx="11329988" cy="1048649"/>
          </a:xfrm>
          <a:prstGeom prst="round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vert="horz" lIns="252000" tIns="45720" rIns="252000" bIns="45720" rtlCol="0" anchor="ctr">
            <a:noAutofit/>
          </a:bodyPr>
          <a:lstStyle>
            <a:defPPr>
              <a:defRPr lang="zh-CN"/>
            </a:defPPr>
            <a:lvl1pPr>
              <a:lnSpc>
                <a:spcPct val="120000"/>
              </a:lnSpc>
              <a:defRPr sz="1600">
                <a:latin typeface="微软雅黑" pitchFamily="34" charset="-122"/>
                <a:ea typeface="微软雅黑" pitchFamily="34" charset="-122"/>
              </a:defRPr>
            </a:lvl1pPr>
          </a:lstStyle>
          <a:p>
            <a:pPr lvl="0" indent="536575">
              <a:lnSpc>
                <a:spcPct val="150000"/>
              </a:lnSpc>
            </a:pPr>
            <a:r>
              <a:rPr lang="zh-CN" altLang="en-US" sz="2000" kern="0" dirty="0">
                <a:solidFill>
                  <a:schemeClr val="bg1"/>
                </a:solidFill>
              </a:rPr>
              <a:t>以太</a:t>
            </a:r>
            <a:r>
              <a:rPr lang="zh-CN" altLang="en-US" sz="2000" kern="0" dirty="0" smtClean="0">
                <a:solidFill>
                  <a:schemeClr val="bg1"/>
                </a:solidFill>
              </a:rPr>
              <a:t>坊提供</a:t>
            </a:r>
            <a:r>
              <a:rPr lang="zh-CN" altLang="en-US" sz="2000" kern="0" dirty="0">
                <a:solidFill>
                  <a:schemeClr val="bg1"/>
                </a:solidFill>
              </a:rPr>
              <a:t>了一条公开的区块链</a:t>
            </a:r>
            <a:r>
              <a:rPr lang="zh-CN" altLang="en-US" sz="2000" kern="0" dirty="0" smtClean="0">
                <a:solidFill>
                  <a:schemeClr val="bg1"/>
                </a:solidFill>
              </a:rPr>
              <a:t>，目标是</a:t>
            </a:r>
            <a:r>
              <a:rPr lang="zh-CN" altLang="en-US" sz="2000" kern="0" dirty="0">
                <a:solidFill>
                  <a:schemeClr val="bg1"/>
                </a:solidFill>
              </a:rPr>
              <a:t>打造成一个运行智能合约的去中心化</a:t>
            </a:r>
            <a:r>
              <a:rPr lang="zh-CN" altLang="en-US" sz="2000" kern="0" dirty="0" smtClean="0">
                <a:solidFill>
                  <a:schemeClr val="bg1"/>
                </a:solidFill>
              </a:rPr>
              <a:t>平台。他制定</a:t>
            </a:r>
            <a:r>
              <a:rPr lang="zh-CN" altLang="en-US" sz="2000" kern="0" dirty="0">
                <a:solidFill>
                  <a:schemeClr val="bg1"/>
                </a:solidFill>
              </a:rPr>
              <a:t>了面向智能合约的一套</a:t>
            </a:r>
            <a:r>
              <a:rPr lang="zh-CN" altLang="en-US" sz="2000" kern="0" dirty="0" smtClean="0">
                <a:solidFill>
                  <a:schemeClr val="bg1"/>
                </a:solidFill>
              </a:rPr>
              <a:t>编程语言，开发</a:t>
            </a:r>
            <a:r>
              <a:rPr lang="zh-CN" altLang="en-US" sz="2000" kern="0" dirty="0">
                <a:solidFill>
                  <a:schemeClr val="bg1"/>
                </a:solidFill>
              </a:rPr>
              <a:t>者</a:t>
            </a:r>
            <a:r>
              <a:rPr lang="zh-CN" altLang="en-US" sz="2000" kern="0" dirty="0" smtClean="0">
                <a:solidFill>
                  <a:schemeClr val="bg1"/>
                </a:solidFill>
              </a:rPr>
              <a:t>可以使用其提供</a:t>
            </a:r>
            <a:r>
              <a:rPr lang="zh-CN" altLang="en-US" sz="2000" kern="0" dirty="0">
                <a:solidFill>
                  <a:schemeClr val="bg1"/>
                </a:solidFill>
              </a:rPr>
              <a:t>的工具来</a:t>
            </a:r>
            <a:r>
              <a:rPr lang="zh-CN" altLang="en-US" sz="2000" kern="0" dirty="0" smtClean="0">
                <a:solidFill>
                  <a:schemeClr val="bg1"/>
                </a:solidFill>
              </a:rPr>
              <a:t>开发自己的应用。</a:t>
            </a:r>
            <a:endParaRPr lang="zh-CN" altLang="en-US" sz="2000" kern="0" dirty="0">
              <a:solidFill>
                <a:schemeClr val="bg1"/>
              </a:solidFill>
            </a:endParaRPr>
          </a:p>
        </p:txBody>
      </p:sp>
    </p:spTree>
    <p:extLst>
      <p:ext uri="{BB962C8B-B14F-4D97-AF65-F5344CB8AC3E}">
        <p14:creationId xmlns:p14="http://schemas.microsoft.com/office/powerpoint/2010/main" val="1420617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a:t>
            </a:r>
            <a:r>
              <a:rPr lang="zh-CN" altLang="en-US" dirty="0" smtClean="0"/>
              <a:t>发展现在依然存在的问题</a:t>
            </a:r>
            <a:endParaRPr lang="zh-CN" altLang="en-US" dirty="0"/>
          </a:p>
        </p:txBody>
      </p:sp>
      <p:sp>
        <p:nvSpPr>
          <p:cNvPr id="12" name="六边形 11"/>
          <p:cNvSpPr/>
          <p:nvPr/>
        </p:nvSpPr>
        <p:spPr>
          <a:xfrm>
            <a:off x="4339659" y="3243358"/>
            <a:ext cx="2803260" cy="2416603"/>
          </a:xfrm>
          <a:prstGeom prst="hexagon">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3" name="椭圆 12"/>
          <p:cNvSpPr/>
          <p:nvPr/>
        </p:nvSpPr>
        <p:spPr>
          <a:xfrm>
            <a:off x="6155424" y="2876981"/>
            <a:ext cx="732755" cy="732755"/>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4" name="椭圆 13"/>
          <p:cNvSpPr/>
          <p:nvPr/>
        </p:nvSpPr>
        <p:spPr>
          <a:xfrm>
            <a:off x="6155424" y="5258790"/>
            <a:ext cx="732755" cy="732755"/>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5" name="椭圆 14"/>
          <p:cNvSpPr/>
          <p:nvPr/>
        </p:nvSpPr>
        <p:spPr>
          <a:xfrm>
            <a:off x="4592717" y="2876981"/>
            <a:ext cx="732755" cy="732755"/>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6" name="椭圆 15"/>
          <p:cNvSpPr/>
          <p:nvPr/>
        </p:nvSpPr>
        <p:spPr>
          <a:xfrm>
            <a:off x="4592717" y="5258790"/>
            <a:ext cx="732755" cy="732755"/>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7" name="椭圆 16"/>
          <p:cNvSpPr/>
          <p:nvPr/>
        </p:nvSpPr>
        <p:spPr>
          <a:xfrm>
            <a:off x="6776541" y="4085283"/>
            <a:ext cx="732755" cy="732755"/>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8" name="椭圆 17"/>
          <p:cNvSpPr/>
          <p:nvPr/>
        </p:nvSpPr>
        <p:spPr>
          <a:xfrm>
            <a:off x="4063570" y="4085283"/>
            <a:ext cx="732755" cy="732755"/>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9" name="矩形 18"/>
          <p:cNvSpPr/>
          <p:nvPr/>
        </p:nvSpPr>
        <p:spPr>
          <a:xfrm>
            <a:off x="6966650" y="3046013"/>
            <a:ext cx="1738566" cy="430374"/>
          </a:xfrm>
          <a:prstGeom prst="rect">
            <a:avLst/>
          </a:prstGeom>
        </p:spPr>
        <p:txBody>
          <a:bodyPr wrap="square">
            <a:spAutoFit/>
          </a:bodyPr>
          <a:lstStyle/>
          <a:p>
            <a:pPr>
              <a:lnSpc>
                <a:spcPct val="120000"/>
              </a:lnSpc>
            </a:pPr>
            <a:r>
              <a:rPr lang="zh-CN" altLang="en-US" sz="2000" b="1" dirty="0" smtClean="0">
                <a:latin typeface="微软雅黑" panose="020B0503020204020204" pitchFamily="34" charset="-122"/>
                <a:ea typeface="微软雅黑" panose="020B0503020204020204" pitchFamily="34" charset="-122"/>
                <a:cs typeface="Arial" panose="020B0604020202020204" pitchFamily="34" charset="0"/>
              </a:rPr>
              <a:t>系统整合</a:t>
            </a: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7543271" y="4282844"/>
            <a:ext cx="1738566" cy="430374"/>
          </a:xfrm>
          <a:prstGeom prst="rect">
            <a:avLst/>
          </a:prstGeom>
        </p:spPr>
        <p:txBody>
          <a:bodyPr wrap="square">
            <a:spAutoFit/>
          </a:bodyPr>
          <a:lstStyle/>
          <a:p>
            <a:pPr>
              <a:lnSpc>
                <a:spcPct val="120000"/>
              </a:lnSpc>
            </a:pPr>
            <a:r>
              <a:rPr lang="zh-CN" altLang="en-US" sz="2000" b="1" dirty="0" smtClean="0">
                <a:latin typeface="微软雅黑" panose="020B0503020204020204" pitchFamily="34" charset="-122"/>
                <a:ea typeface="微软雅黑" panose="020B0503020204020204" pitchFamily="34" charset="-122"/>
                <a:cs typeface="Arial" panose="020B0604020202020204" pitchFamily="34" charset="0"/>
              </a:rPr>
              <a:t>价值认可</a:t>
            </a: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6925238" y="5443771"/>
            <a:ext cx="1738566" cy="430374"/>
          </a:xfrm>
          <a:prstGeom prst="rect">
            <a:avLst/>
          </a:prstGeom>
        </p:spPr>
        <p:txBody>
          <a:bodyPr wrap="square">
            <a:spAutoFit/>
          </a:bodyPr>
          <a:lstStyle/>
          <a:p>
            <a:pPr>
              <a:lnSpc>
                <a:spcPct val="120000"/>
              </a:lnSpc>
            </a:pPr>
            <a:r>
              <a:rPr lang="zh-CN" altLang="en-US" sz="2000" b="1" dirty="0" smtClean="0">
                <a:latin typeface="微软雅黑" panose="020B0503020204020204" pitchFamily="34" charset="-122"/>
                <a:ea typeface="微软雅黑" panose="020B0503020204020204" pitchFamily="34" charset="-122"/>
                <a:cs typeface="Arial" panose="020B0604020202020204" pitchFamily="34" charset="0"/>
              </a:rPr>
              <a:t>商业化成本</a:t>
            </a: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3073684" y="3067573"/>
            <a:ext cx="1738566" cy="461665"/>
          </a:xfrm>
          <a:prstGeom prst="rect">
            <a:avLst/>
          </a:prstGeom>
        </p:spPr>
        <p:txBody>
          <a:bodyPr wrap="square">
            <a:spAutoFit/>
          </a:bodyPr>
          <a:lstStyle/>
          <a:p>
            <a:pPr>
              <a:lnSpc>
                <a:spcPct val="120000"/>
              </a:lnSpc>
            </a:pPr>
            <a:r>
              <a:rPr lang="zh-CN" altLang="en-US" sz="2000" b="1" dirty="0">
                <a:latin typeface="微软雅黑" panose="020B0503020204020204" pitchFamily="34" charset="-122"/>
                <a:ea typeface="微软雅黑" panose="020B0503020204020204" pitchFamily="34" charset="-122"/>
                <a:cs typeface="Arial" panose="020B0604020202020204" pitchFamily="34" charset="0"/>
              </a:rPr>
              <a:t>技术瓶颈</a:t>
            </a:r>
          </a:p>
        </p:txBody>
      </p:sp>
      <p:sp>
        <p:nvSpPr>
          <p:cNvPr id="23" name="矩形 22"/>
          <p:cNvSpPr/>
          <p:nvPr/>
        </p:nvSpPr>
        <p:spPr>
          <a:xfrm>
            <a:off x="2710294" y="4213310"/>
            <a:ext cx="1738566" cy="430374"/>
          </a:xfrm>
          <a:prstGeom prst="rect">
            <a:avLst/>
          </a:prstGeom>
        </p:spPr>
        <p:txBody>
          <a:bodyPr wrap="square">
            <a:spAutoFit/>
          </a:bodyPr>
          <a:lstStyle/>
          <a:p>
            <a:pPr>
              <a:lnSpc>
                <a:spcPct val="120000"/>
              </a:lnSpc>
            </a:pPr>
            <a:r>
              <a:rPr lang="zh-CN" altLang="en-US" sz="2000" b="1" dirty="0" smtClean="0">
                <a:latin typeface="微软雅黑" panose="020B0503020204020204" pitchFamily="34" charset="-122"/>
                <a:ea typeface="微软雅黑" panose="020B0503020204020204" pitchFamily="34" charset="-122"/>
                <a:cs typeface="Arial" panose="020B0604020202020204" pitchFamily="34" charset="0"/>
              </a:rPr>
              <a:t>监管态度</a:t>
            </a: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矩形 23"/>
          <p:cNvSpPr/>
          <p:nvPr/>
        </p:nvSpPr>
        <p:spPr>
          <a:xfrm>
            <a:off x="3124888" y="5427823"/>
            <a:ext cx="1738566" cy="430374"/>
          </a:xfrm>
          <a:prstGeom prst="rect">
            <a:avLst/>
          </a:prstGeom>
        </p:spPr>
        <p:txBody>
          <a:bodyPr wrap="square">
            <a:spAutoFit/>
          </a:bodyPr>
          <a:lstStyle/>
          <a:p>
            <a:pPr>
              <a:lnSpc>
                <a:spcPct val="120000"/>
              </a:lnSpc>
            </a:pPr>
            <a:r>
              <a:rPr lang="zh-CN" altLang="en-US" sz="2000" b="1" dirty="0" smtClean="0">
                <a:latin typeface="微软雅黑" panose="020B0503020204020204" pitchFamily="34" charset="-122"/>
                <a:ea typeface="微软雅黑" panose="020B0503020204020204" pitchFamily="34" charset="-122"/>
                <a:cs typeface="Arial" panose="020B0604020202020204" pitchFamily="34" charset="0"/>
              </a:rPr>
              <a:t>隐私保护</a:t>
            </a: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Freeform 479"/>
          <p:cNvSpPr>
            <a:spLocks noEditPoints="1"/>
          </p:cNvSpPr>
          <p:nvPr/>
        </p:nvSpPr>
        <p:spPr bwMode="auto">
          <a:xfrm>
            <a:off x="5196677" y="3958791"/>
            <a:ext cx="1141412" cy="881086"/>
          </a:xfrm>
          <a:custGeom>
            <a:avLst/>
            <a:gdLst>
              <a:gd name="T0" fmla="*/ 72 w 72"/>
              <a:gd name="T1" fmla="*/ 35 h 56"/>
              <a:gd name="T2" fmla="*/ 31 w 72"/>
              <a:gd name="T3" fmla="*/ 43 h 56"/>
              <a:gd name="T4" fmla="*/ 31 w 72"/>
              <a:gd name="T5" fmla="*/ 53 h 56"/>
              <a:gd name="T6" fmla="*/ 71 w 72"/>
              <a:gd name="T7" fmla="*/ 44 h 56"/>
              <a:gd name="T8" fmla="*/ 72 w 72"/>
              <a:gd name="T9" fmla="*/ 47 h 56"/>
              <a:gd name="T10" fmla="*/ 30 w 72"/>
              <a:gd name="T11" fmla="*/ 56 h 56"/>
              <a:gd name="T12" fmla="*/ 29 w 72"/>
              <a:gd name="T13" fmla="*/ 56 h 56"/>
              <a:gd name="T14" fmla="*/ 2 w 72"/>
              <a:gd name="T15" fmla="*/ 39 h 56"/>
              <a:gd name="T16" fmla="*/ 2 w 72"/>
              <a:gd name="T17" fmla="*/ 29 h 56"/>
              <a:gd name="T18" fmla="*/ 5 w 72"/>
              <a:gd name="T19" fmla="*/ 28 h 56"/>
              <a:gd name="T20" fmla="*/ 5 w 72"/>
              <a:gd name="T21" fmla="*/ 29 h 56"/>
              <a:gd name="T22" fmla="*/ 40 w 72"/>
              <a:gd name="T23" fmla="*/ 37 h 56"/>
              <a:gd name="T24" fmla="*/ 40 w 72"/>
              <a:gd name="T25" fmla="*/ 33 h 56"/>
              <a:gd name="T26" fmla="*/ 40 w 72"/>
              <a:gd name="T27" fmla="*/ 29 h 56"/>
              <a:gd name="T28" fmla="*/ 5 w 72"/>
              <a:gd name="T29" fmla="*/ 22 h 56"/>
              <a:gd name="T30" fmla="*/ 5 w 72"/>
              <a:gd name="T31" fmla="*/ 19 h 56"/>
              <a:gd name="T32" fmla="*/ 5 w 72"/>
              <a:gd name="T33" fmla="*/ 19 h 56"/>
              <a:gd name="T34" fmla="*/ 5 w 72"/>
              <a:gd name="T35" fmla="*/ 19 h 56"/>
              <a:gd name="T36" fmla="*/ 5 w 72"/>
              <a:gd name="T37" fmla="*/ 19 h 56"/>
              <a:gd name="T38" fmla="*/ 7 w 72"/>
              <a:gd name="T39" fmla="*/ 18 h 56"/>
              <a:gd name="T40" fmla="*/ 7 w 72"/>
              <a:gd name="T41" fmla="*/ 16 h 56"/>
              <a:gd name="T42" fmla="*/ 40 w 72"/>
              <a:gd name="T43" fmla="*/ 24 h 56"/>
              <a:gd name="T44" fmla="*/ 40 w 72"/>
              <a:gd name="T45" fmla="*/ 21 h 56"/>
              <a:gd name="T46" fmla="*/ 40 w 72"/>
              <a:gd name="T47" fmla="*/ 17 h 56"/>
              <a:gd name="T48" fmla="*/ 7 w 72"/>
              <a:gd name="T49" fmla="*/ 9 h 56"/>
              <a:gd name="T50" fmla="*/ 7 w 72"/>
              <a:gd name="T51" fmla="*/ 6 h 56"/>
              <a:gd name="T52" fmla="*/ 33 w 72"/>
              <a:gd name="T53" fmla="*/ 0 h 56"/>
              <a:gd name="T54" fmla="*/ 63 w 72"/>
              <a:gd name="T55" fmla="*/ 6 h 56"/>
              <a:gd name="T56" fmla="*/ 63 w 72"/>
              <a:gd name="T57" fmla="*/ 14 h 56"/>
              <a:gd name="T58" fmla="*/ 60 w 72"/>
              <a:gd name="T59" fmla="*/ 15 h 56"/>
              <a:gd name="T60" fmla="*/ 64 w 72"/>
              <a:gd name="T61" fmla="*/ 16 h 56"/>
              <a:gd name="T62" fmla="*/ 64 w 72"/>
              <a:gd name="T63" fmla="*/ 25 h 56"/>
              <a:gd name="T64" fmla="*/ 58 w 72"/>
              <a:gd name="T65" fmla="*/ 29 h 56"/>
              <a:gd name="T66" fmla="*/ 72 w 72"/>
              <a:gd name="T67" fmla="*/ 33 h 56"/>
              <a:gd name="T68" fmla="*/ 72 w 72"/>
              <a:gd name="T69" fmla="*/ 35 h 56"/>
              <a:gd name="T70" fmla="*/ 33 w 72"/>
              <a:gd name="T71" fmla="*/ 50 h 56"/>
              <a:gd name="T72" fmla="*/ 33 w 72"/>
              <a:gd name="T73" fmla="*/ 50 h 56"/>
              <a:gd name="T74" fmla="*/ 70 w 72"/>
              <a:gd name="T75" fmla="*/ 43 h 56"/>
              <a:gd name="T76" fmla="*/ 70 w 72"/>
              <a:gd name="T77" fmla="*/ 42 h 56"/>
              <a:gd name="T78" fmla="*/ 33 w 72"/>
              <a:gd name="T79" fmla="*/ 50 h 56"/>
              <a:gd name="T80" fmla="*/ 33 w 72"/>
              <a:gd name="T81" fmla="*/ 47 h 56"/>
              <a:gd name="T82" fmla="*/ 33 w 72"/>
              <a:gd name="T83" fmla="*/ 48 h 56"/>
              <a:gd name="T84" fmla="*/ 70 w 72"/>
              <a:gd name="T85" fmla="*/ 40 h 56"/>
              <a:gd name="T86" fmla="*/ 70 w 72"/>
              <a:gd name="T87" fmla="*/ 39 h 56"/>
              <a:gd name="T88" fmla="*/ 33 w 72"/>
              <a:gd name="T89" fmla="*/ 47 h 56"/>
              <a:gd name="T90" fmla="*/ 32 w 72"/>
              <a:gd name="T91" fmla="*/ 45 h 56"/>
              <a:gd name="T92" fmla="*/ 33 w 72"/>
              <a:gd name="T93" fmla="*/ 46 h 56"/>
              <a:gd name="T94" fmla="*/ 70 w 72"/>
              <a:gd name="T95" fmla="*/ 38 h 56"/>
              <a:gd name="T96" fmla="*/ 70 w 72"/>
              <a:gd name="T97" fmla="*/ 37 h 56"/>
              <a:gd name="T98" fmla="*/ 32 w 72"/>
              <a:gd name="T9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rgbClr val="43AC46"/>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6" name="椭圆 25"/>
          <p:cNvSpPr/>
          <p:nvPr/>
        </p:nvSpPr>
        <p:spPr>
          <a:xfrm>
            <a:off x="4637647" y="2928324"/>
            <a:ext cx="630068" cy="630068"/>
          </a:xfrm>
          <a:prstGeom prst="ellipse">
            <a:avLst/>
          </a:prstGeom>
          <a:solidFill>
            <a:srgbClr val="43A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文本框 9"/>
          <p:cNvSpPr txBox="1"/>
          <p:nvPr/>
        </p:nvSpPr>
        <p:spPr>
          <a:xfrm>
            <a:off x="4758558" y="2996577"/>
            <a:ext cx="401072" cy="461665"/>
          </a:xfrm>
          <a:prstGeom prst="rect">
            <a:avLst/>
          </a:prstGeom>
          <a:noFill/>
        </p:spPr>
        <p:txBody>
          <a:bodyPr wrap="none" rtlCol="0" anchor="ctr">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A</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椭圆 27"/>
          <p:cNvSpPr/>
          <p:nvPr/>
        </p:nvSpPr>
        <p:spPr>
          <a:xfrm>
            <a:off x="6206767" y="2928324"/>
            <a:ext cx="630068" cy="630068"/>
          </a:xfrm>
          <a:prstGeom prst="ellipse">
            <a:avLst/>
          </a:prstGeom>
          <a:solidFill>
            <a:srgbClr val="43A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9"/>
          <p:cNvSpPr txBox="1"/>
          <p:nvPr/>
        </p:nvSpPr>
        <p:spPr>
          <a:xfrm>
            <a:off x="6337296" y="2996577"/>
            <a:ext cx="381836" cy="461665"/>
          </a:xfrm>
          <a:prstGeom prst="rect">
            <a:avLst/>
          </a:prstGeom>
          <a:noFill/>
        </p:spPr>
        <p:txBody>
          <a:bodyPr wrap="none" rtlCol="0" anchor="ctr">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B</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0" name="椭圆 29"/>
          <p:cNvSpPr/>
          <p:nvPr/>
        </p:nvSpPr>
        <p:spPr>
          <a:xfrm>
            <a:off x="6836835" y="4149206"/>
            <a:ext cx="630068" cy="630068"/>
          </a:xfrm>
          <a:prstGeom prst="ellipse">
            <a:avLst/>
          </a:prstGeom>
          <a:solidFill>
            <a:srgbClr val="43A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文本框 9"/>
          <p:cNvSpPr txBox="1"/>
          <p:nvPr/>
        </p:nvSpPr>
        <p:spPr>
          <a:xfrm>
            <a:off x="6964158" y="4155905"/>
            <a:ext cx="388248" cy="584775"/>
          </a:xfrm>
          <a:prstGeom prst="rect">
            <a:avLst/>
          </a:prstGeom>
          <a:noFill/>
        </p:spPr>
        <p:txBody>
          <a:bodyPr wrap="none" rtlCol="0" anchor="ctr">
            <a:spAutoFit/>
          </a:bodyPr>
          <a:lstStyle/>
          <a:p>
            <a:pPr algn="ctr"/>
            <a:r>
              <a:rPr lang="en-US" altLang="zh-CN" sz="3200" dirty="0" smtClean="0">
                <a:solidFill>
                  <a:schemeClr val="bg1"/>
                </a:solidFill>
                <a:latin typeface="微软雅黑" panose="020B0503020204020204" pitchFamily="34" charset="-122"/>
                <a:ea typeface="微软雅黑" panose="020B0503020204020204" pitchFamily="34" charset="-122"/>
              </a:rPr>
              <a:t>c</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2" name="椭圆 31"/>
          <p:cNvSpPr/>
          <p:nvPr/>
        </p:nvSpPr>
        <p:spPr>
          <a:xfrm>
            <a:off x="6203443" y="5310133"/>
            <a:ext cx="630068" cy="630068"/>
          </a:xfrm>
          <a:prstGeom prst="ellipse">
            <a:avLst/>
          </a:prstGeom>
          <a:solidFill>
            <a:srgbClr val="43A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文本框 9"/>
          <p:cNvSpPr txBox="1"/>
          <p:nvPr/>
        </p:nvSpPr>
        <p:spPr>
          <a:xfrm>
            <a:off x="6276264" y="5316832"/>
            <a:ext cx="497252" cy="584775"/>
          </a:xfrm>
          <a:prstGeom prst="rect">
            <a:avLst/>
          </a:prstGeom>
          <a:noFill/>
        </p:spPr>
        <p:txBody>
          <a:bodyPr wrap="none" rtlCol="0" anchor="ctr">
            <a:spAutoFit/>
          </a:bodyPr>
          <a:lstStyle/>
          <a:p>
            <a:pPr algn="ctr"/>
            <a:r>
              <a:rPr lang="en-US" altLang="zh-CN" sz="3200" dirty="0" smtClean="0">
                <a:solidFill>
                  <a:schemeClr val="bg1"/>
                </a:solidFill>
                <a:latin typeface="微软雅黑" panose="020B0503020204020204" pitchFamily="34" charset="-122"/>
                <a:ea typeface="微软雅黑" panose="020B0503020204020204" pitchFamily="34" charset="-122"/>
              </a:rPr>
              <a:t>D</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4" name="椭圆 33"/>
          <p:cNvSpPr/>
          <p:nvPr/>
        </p:nvSpPr>
        <p:spPr>
          <a:xfrm>
            <a:off x="4644060" y="5310133"/>
            <a:ext cx="630068" cy="630068"/>
          </a:xfrm>
          <a:prstGeom prst="ellipse">
            <a:avLst/>
          </a:prstGeom>
          <a:solidFill>
            <a:srgbClr val="43A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文本框 9"/>
          <p:cNvSpPr txBox="1"/>
          <p:nvPr/>
        </p:nvSpPr>
        <p:spPr>
          <a:xfrm>
            <a:off x="4760163" y="5316832"/>
            <a:ext cx="410690" cy="584775"/>
          </a:xfrm>
          <a:prstGeom prst="rect">
            <a:avLst/>
          </a:prstGeom>
          <a:noFill/>
        </p:spPr>
        <p:txBody>
          <a:bodyPr wrap="none" rtlCol="0" anchor="ctr">
            <a:spAutoFit/>
          </a:bodyPr>
          <a:lstStyle/>
          <a:p>
            <a:pPr algn="ctr"/>
            <a:r>
              <a:rPr lang="en-US" altLang="zh-CN" sz="3200" dirty="0" smtClean="0">
                <a:solidFill>
                  <a:schemeClr val="bg1"/>
                </a:solidFill>
                <a:latin typeface="微软雅黑" panose="020B0503020204020204" pitchFamily="34" charset="-122"/>
                <a:ea typeface="微软雅黑" panose="020B0503020204020204" pitchFamily="34" charset="-122"/>
              </a:rPr>
              <a:t>E</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6" name="椭圆 35"/>
          <p:cNvSpPr/>
          <p:nvPr/>
        </p:nvSpPr>
        <p:spPr>
          <a:xfrm>
            <a:off x="4114913" y="4136625"/>
            <a:ext cx="630068" cy="630068"/>
          </a:xfrm>
          <a:prstGeom prst="ellipse">
            <a:avLst/>
          </a:prstGeom>
          <a:solidFill>
            <a:srgbClr val="43A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 name="文本框 9"/>
          <p:cNvSpPr txBox="1"/>
          <p:nvPr/>
        </p:nvSpPr>
        <p:spPr>
          <a:xfrm>
            <a:off x="4235024" y="4143324"/>
            <a:ext cx="402674" cy="584775"/>
          </a:xfrm>
          <a:prstGeom prst="rect">
            <a:avLst/>
          </a:prstGeom>
          <a:noFill/>
        </p:spPr>
        <p:txBody>
          <a:bodyPr wrap="none" rtlCol="0" anchor="ctr">
            <a:spAutoFit/>
          </a:bodyPr>
          <a:lstStyle/>
          <a:p>
            <a:pPr algn="ctr"/>
            <a:r>
              <a:rPr lang="en-US" altLang="zh-CN" sz="3200" dirty="0" smtClean="0">
                <a:solidFill>
                  <a:schemeClr val="bg1"/>
                </a:solidFill>
                <a:latin typeface="微软雅黑" panose="020B0503020204020204" pitchFamily="34" charset="-122"/>
                <a:ea typeface="微软雅黑" panose="020B0503020204020204" pitchFamily="34" charset="-122"/>
              </a:rPr>
              <a:t>F</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1372489" y="1277259"/>
            <a:ext cx="8737600" cy="966547"/>
          </a:xfrm>
          <a:prstGeom prst="rect">
            <a:avLst/>
          </a:prstGeom>
          <a:noFill/>
        </p:spPr>
        <p:txBody>
          <a:bodyPr wrap="square" rtlCol="0">
            <a:spAutoFit/>
          </a:bodyPr>
          <a:lstStyle/>
          <a:p>
            <a:pPr indent="363538">
              <a:lnSpc>
                <a:spcPct val="150000"/>
              </a:lnSpc>
            </a:pPr>
            <a:r>
              <a:rPr lang="zh-CN" altLang="en-US" sz="2000" dirty="0" smtClean="0"/>
              <a:t>整体来讲，区块链的发展依然处于一个比较初步的阶段，技术上还存在一些局限性；在生态环境的构建上还有待进一步的探索。</a:t>
            </a:r>
            <a:endParaRPr lang="zh-CN" altLang="en-US" sz="2000" dirty="0"/>
          </a:p>
        </p:txBody>
      </p:sp>
    </p:spTree>
    <p:extLst>
      <p:ext uri="{BB962C8B-B14F-4D97-AF65-F5344CB8AC3E}">
        <p14:creationId xmlns:p14="http://schemas.microsoft.com/office/powerpoint/2010/main" val="3718020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163231"/>
            <a:ext cx="9588321" cy="715962"/>
          </a:xfrm>
        </p:spPr>
        <p:txBody>
          <a:bodyPr/>
          <a:lstStyle/>
          <a:p>
            <a:r>
              <a:rPr lang="zh-CN" altLang="en-US" dirty="0"/>
              <a:t>区块链技术适用场景分析</a:t>
            </a:r>
          </a:p>
        </p:txBody>
      </p:sp>
      <p:grpSp>
        <p:nvGrpSpPr>
          <p:cNvPr id="3" name="组合 2"/>
          <p:cNvGrpSpPr/>
          <p:nvPr/>
        </p:nvGrpSpPr>
        <p:grpSpPr>
          <a:xfrm>
            <a:off x="5870852" y="1955549"/>
            <a:ext cx="2748807" cy="2436248"/>
            <a:chOff x="2795588" y="1898903"/>
            <a:chExt cx="3048000" cy="2701420"/>
          </a:xfrm>
        </p:grpSpPr>
        <p:sp>
          <p:nvSpPr>
            <p:cNvPr id="4" name="Freeform 5"/>
            <p:cNvSpPr>
              <a:spLocks/>
            </p:cNvSpPr>
            <p:nvPr/>
          </p:nvSpPr>
          <p:spPr bwMode="auto">
            <a:xfrm>
              <a:off x="2795588" y="1898903"/>
              <a:ext cx="3048000" cy="270142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1000">
                  <a:schemeClr val="bg1"/>
                </a:gs>
                <a:gs pos="61000">
                  <a:schemeClr val="bg1">
                    <a:lumMod val="85000"/>
                  </a:schemeClr>
                </a:gs>
                <a:gs pos="100000">
                  <a:schemeClr val="bg1">
                    <a:lumMod val="50000"/>
                  </a:schemeClr>
                </a:gs>
              </a:gsLst>
              <a:lin ang="2700000" scaled="1"/>
              <a:tileRect/>
            </a:gradFill>
            <a:ln w="76200">
              <a:noFill/>
            </a:ln>
            <a:effectLst>
              <a:softEdge rad="165100"/>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5" name="Freeform 5"/>
            <p:cNvSpPr>
              <a:spLocks/>
            </p:cNvSpPr>
            <p:nvPr/>
          </p:nvSpPr>
          <p:spPr bwMode="auto">
            <a:xfrm>
              <a:off x="3245114" y="2297314"/>
              <a:ext cx="2148949" cy="19045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B050"/>
            </a:solidFill>
            <a:ln w="76200">
              <a:gradFill flip="none" rotWithShape="1">
                <a:gsLst>
                  <a:gs pos="0">
                    <a:schemeClr val="bg1">
                      <a:lumMod val="70000"/>
                    </a:schemeClr>
                  </a:gs>
                  <a:gs pos="100000">
                    <a:schemeClr val="bg1">
                      <a:lumMod val="9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6" name="Freeform 5"/>
            <p:cNvSpPr>
              <a:spLocks/>
            </p:cNvSpPr>
            <p:nvPr/>
          </p:nvSpPr>
          <p:spPr bwMode="auto">
            <a:xfrm>
              <a:off x="3354148" y="2393951"/>
              <a:ext cx="1930880" cy="171132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5000"/>
                  </a:schemeClr>
                </a:gs>
                <a:gs pos="100000">
                  <a:schemeClr val="bg1">
                    <a:lumMod val="75000"/>
                  </a:schemeClr>
                </a:gs>
              </a:gsLst>
              <a:lin ang="2700000" scaled="1"/>
              <a:tileRect/>
            </a:gradFill>
            <a:ln w="50800">
              <a:no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7" name="Freeform 5"/>
            <p:cNvSpPr>
              <a:spLocks/>
            </p:cNvSpPr>
            <p:nvPr/>
          </p:nvSpPr>
          <p:spPr bwMode="auto">
            <a:xfrm>
              <a:off x="3415048" y="2447926"/>
              <a:ext cx="1809080" cy="16033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100000"/>
                  </a:schemeClr>
                </a:gs>
                <a:gs pos="100000">
                  <a:schemeClr val="bg1">
                    <a:lumMod val="60000"/>
                  </a:schemeClr>
                </a:gs>
              </a:gsLst>
              <a:lin ang="2700000" scaled="1"/>
              <a:tileRect/>
            </a:gradFill>
            <a:ln w="25400">
              <a:gradFill flip="none" rotWithShape="1">
                <a:gsLst>
                  <a:gs pos="0">
                    <a:schemeClr val="bg1">
                      <a:lumMod val="65000"/>
                    </a:schemeClr>
                  </a:gs>
                  <a:gs pos="100000">
                    <a:schemeClr val="bg1"/>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grpSp>
      <p:grpSp>
        <p:nvGrpSpPr>
          <p:cNvPr id="8" name="组合 7"/>
          <p:cNvGrpSpPr/>
          <p:nvPr/>
        </p:nvGrpSpPr>
        <p:grpSpPr>
          <a:xfrm>
            <a:off x="3730902" y="3022349"/>
            <a:ext cx="2748807" cy="2436248"/>
            <a:chOff x="2795588" y="1898903"/>
            <a:chExt cx="3048000" cy="2701420"/>
          </a:xfrm>
        </p:grpSpPr>
        <p:sp>
          <p:nvSpPr>
            <p:cNvPr id="9" name="Freeform 5"/>
            <p:cNvSpPr>
              <a:spLocks/>
            </p:cNvSpPr>
            <p:nvPr/>
          </p:nvSpPr>
          <p:spPr bwMode="auto">
            <a:xfrm>
              <a:off x="2795588" y="1898903"/>
              <a:ext cx="3048000" cy="270142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1000">
                  <a:schemeClr val="bg1"/>
                </a:gs>
                <a:gs pos="61000">
                  <a:schemeClr val="bg1">
                    <a:lumMod val="85000"/>
                  </a:schemeClr>
                </a:gs>
                <a:gs pos="100000">
                  <a:schemeClr val="bg1">
                    <a:lumMod val="50000"/>
                  </a:schemeClr>
                </a:gs>
              </a:gsLst>
              <a:lin ang="2700000" scaled="1"/>
              <a:tileRect/>
            </a:gradFill>
            <a:ln w="76200">
              <a:noFill/>
            </a:ln>
            <a:effectLst>
              <a:softEdge rad="165100"/>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10" name="Freeform 5"/>
            <p:cNvSpPr>
              <a:spLocks/>
            </p:cNvSpPr>
            <p:nvPr/>
          </p:nvSpPr>
          <p:spPr bwMode="auto">
            <a:xfrm>
              <a:off x="3245114" y="2297314"/>
              <a:ext cx="2148949" cy="19045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B050"/>
            </a:solidFill>
            <a:ln w="76200">
              <a:gradFill flip="none" rotWithShape="1">
                <a:gsLst>
                  <a:gs pos="0">
                    <a:schemeClr val="bg1">
                      <a:lumMod val="70000"/>
                    </a:schemeClr>
                  </a:gs>
                  <a:gs pos="100000">
                    <a:schemeClr val="bg1">
                      <a:lumMod val="9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11" name="Freeform 5"/>
            <p:cNvSpPr>
              <a:spLocks/>
            </p:cNvSpPr>
            <p:nvPr/>
          </p:nvSpPr>
          <p:spPr bwMode="auto">
            <a:xfrm>
              <a:off x="3354148" y="2393951"/>
              <a:ext cx="1930880" cy="171132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5000"/>
                  </a:schemeClr>
                </a:gs>
                <a:gs pos="100000">
                  <a:schemeClr val="bg1">
                    <a:lumMod val="75000"/>
                  </a:schemeClr>
                </a:gs>
              </a:gsLst>
              <a:lin ang="2700000" scaled="1"/>
              <a:tileRect/>
            </a:gradFill>
            <a:ln w="50800">
              <a:no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12" name="Freeform 5"/>
            <p:cNvSpPr>
              <a:spLocks/>
            </p:cNvSpPr>
            <p:nvPr/>
          </p:nvSpPr>
          <p:spPr bwMode="auto">
            <a:xfrm>
              <a:off x="3415048" y="2447926"/>
              <a:ext cx="1809080" cy="16033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100000"/>
                  </a:schemeClr>
                </a:gs>
                <a:gs pos="100000">
                  <a:schemeClr val="bg1">
                    <a:lumMod val="60000"/>
                  </a:schemeClr>
                </a:gs>
              </a:gsLst>
              <a:lin ang="2700000" scaled="1"/>
              <a:tileRect/>
            </a:gradFill>
            <a:ln w="25400">
              <a:gradFill flip="none" rotWithShape="1">
                <a:gsLst>
                  <a:gs pos="0">
                    <a:schemeClr val="bg1">
                      <a:lumMod val="65000"/>
                    </a:schemeClr>
                  </a:gs>
                  <a:gs pos="100000">
                    <a:schemeClr val="bg1"/>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grpSp>
      <p:grpSp>
        <p:nvGrpSpPr>
          <p:cNvPr id="13" name="组合 12"/>
          <p:cNvGrpSpPr/>
          <p:nvPr/>
        </p:nvGrpSpPr>
        <p:grpSpPr>
          <a:xfrm>
            <a:off x="8010802" y="3022349"/>
            <a:ext cx="2748807" cy="2436248"/>
            <a:chOff x="2795588" y="1898903"/>
            <a:chExt cx="3048000" cy="2701420"/>
          </a:xfrm>
        </p:grpSpPr>
        <p:sp>
          <p:nvSpPr>
            <p:cNvPr id="14" name="Freeform 5"/>
            <p:cNvSpPr>
              <a:spLocks/>
            </p:cNvSpPr>
            <p:nvPr/>
          </p:nvSpPr>
          <p:spPr bwMode="auto">
            <a:xfrm>
              <a:off x="2795588" y="1898903"/>
              <a:ext cx="3048000" cy="270142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1000">
                  <a:schemeClr val="bg1"/>
                </a:gs>
                <a:gs pos="61000">
                  <a:schemeClr val="bg1">
                    <a:lumMod val="85000"/>
                  </a:schemeClr>
                </a:gs>
                <a:gs pos="100000">
                  <a:schemeClr val="bg1">
                    <a:lumMod val="50000"/>
                  </a:schemeClr>
                </a:gs>
              </a:gsLst>
              <a:lin ang="2700000" scaled="1"/>
              <a:tileRect/>
            </a:gradFill>
            <a:ln w="76200">
              <a:noFill/>
            </a:ln>
            <a:effectLst>
              <a:softEdge rad="165100"/>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15" name="Freeform 5"/>
            <p:cNvSpPr>
              <a:spLocks/>
            </p:cNvSpPr>
            <p:nvPr/>
          </p:nvSpPr>
          <p:spPr bwMode="auto">
            <a:xfrm>
              <a:off x="3245114" y="2297314"/>
              <a:ext cx="2148949" cy="19045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B050"/>
            </a:solidFill>
            <a:ln w="76200">
              <a:gradFill flip="none" rotWithShape="1">
                <a:gsLst>
                  <a:gs pos="0">
                    <a:schemeClr val="bg1">
                      <a:lumMod val="70000"/>
                    </a:schemeClr>
                  </a:gs>
                  <a:gs pos="100000">
                    <a:schemeClr val="bg1">
                      <a:lumMod val="9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16" name="Freeform 5"/>
            <p:cNvSpPr>
              <a:spLocks/>
            </p:cNvSpPr>
            <p:nvPr/>
          </p:nvSpPr>
          <p:spPr bwMode="auto">
            <a:xfrm>
              <a:off x="3354148" y="2393951"/>
              <a:ext cx="1930880" cy="171132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5000"/>
                  </a:schemeClr>
                </a:gs>
                <a:gs pos="100000">
                  <a:schemeClr val="bg1">
                    <a:lumMod val="75000"/>
                  </a:schemeClr>
                </a:gs>
              </a:gsLst>
              <a:lin ang="2700000" scaled="1"/>
              <a:tileRect/>
            </a:gradFill>
            <a:ln w="50800">
              <a:no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17" name="Freeform 5"/>
            <p:cNvSpPr>
              <a:spLocks/>
            </p:cNvSpPr>
            <p:nvPr/>
          </p:nvSpPr>
          <p:spPr bwMode="auto">
            <a:xfrm>
              <a:off x="3415048" y="2447926"/>
              <a:ext cx="1809080" cy="16033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100000"/>
                  </a:schemeClr>
                </a:gs>
                <a:gs pos="100000">
                  <a:schemeClr val="bg1">
                    <a:lumMod val="60000"/>
                  </a:schemeClr>
                </a:gs>
              </a:gsLst>
              <a:lin ang="2700000" scaled="1"/>
              <a:tileRect/>
            </a:gradFill>
            <a:ln w="25400">
              <a:gradFill flip="none" rotWithShape="1">
                <a:gsLst>
                  <a:gs pos="0">
                    <a:schemeClr val="bg1">
                      <a:lumMod val="65000"/>
                    </a:schemeClr>
                  </a:gs>
                  <a:gs pos="100000">
                    <a:schemeClr val="bg1"/>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grpSp>
      <p:sp>
        <p:nvSpPr>
          <p:cNvPr id="18" name="任意多边形 17"/>
          <p:cNvSpPr>
            <a:spLocks/>
          </p:cNvSpPr>
          <p:nvPr/>
        </p:nvSpPr>
        <p:spPr bwMode="auto">
          <a:xfrm>
            <a:off x="6538596" y="2464869"/>
            <a:ext cx="1413318" cy="1045468"/>
          </a:xfrm>
          <a:custGeom>
            <a:avLst/>
            <a:gdLst>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57069 w 1413318"/>
              <a:gd name="connsiteY6" fmla="*/ 1039507 h 1045468"/>
              <a:gd name="connsiteX7" fmla="*/ 16909 w 1413318"/>
              <a:gd name="connsiteY7" fmla="*/ 796598 h 1045468"/>
              <a:gd name="connsiteX8" fmla="*/ 16909 w 1413318"/>
              <a:gd name="connsiteY8" fmla="*/ 649388 h 1045468"/>
              <a:gd name="connsiteX9" fmla="*/ 349141 w 1413318"/>
              <a:gd name="connsiteY9" fmla="*/ 73605 h 1045468"/>
              <a:gd name="connsiteX10" fmla="*/ 477288 w 1413318"/>
              <a:gd name="connsiteY10"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318" h="1045468">
                <a:moveTo>
                  <a:pt x="477288" y="0"/>
                </a:moveTo>
                <a:lnTo>
                  <a:pt x="1141754" y="0"/>
                </a:lnTo>
                <a:cubicBezTo>
                  <a:pt x="1189215" y="0"/>
                  <a:pt x="1246170" y="33241"/>
                  <a:pt x="1269901" y="73605"/>
                </a:cubicBezTo>
                <a:lnTo>
                  <a:pt x="1379563" y="263659"/>
                </a:lnTo>
                <a:lnTo>
                  <a:pt x="1413318" y="322158"/>
                </a:lnTo>
                <a:cubicBezTo>
                  <a:pt x="1052864" y="801386"/>
                  <a:pt x="959112" y="875802"/>
                  <a:pt x="160509" y="1045468"/>
                </a:cubicBezTo>
                <a:lnTo>
                  <a:pt x="16909" y="796598"/>
                </a:lnTo>
                <a:cubicBezTo>
                  <a:pt x="-5636" y="756234"/>
                  <a:pt x="-5636" y="689752"/>
                  <a:pt x="16909" y="649388"/>
                </a:cubicBezTo>
                <a:lnTo>
                  <a:pt x="349141" y="73605"/>
                </a:lnTo>
                <a:cubicBezTo>
                  <a:pt x="372872" y="33241"/>
                  <a:pt x="431013" y="0"/>
                  <a:pt x="477288" y="0"/>
                </a:cubicBezTo>
                <a:close/>
              </a:path>
            </a:pathLst>
          </a:custGeom>
          <a:solidFill>
            <a:schemeClr val="bg1">
              <a:alpha val="18000"/>
            </a:schemeClr>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latin typeface="+mn-ea"/>
            </a:endParaRPr>
          </a:p>
        </p:txBody>
      </p:sp>
      <p:sp>
        <p:nvSpPr>
          <p:cNvPr id="19" name="任意多边形 18"/>
          <p:cNvSpPr>
            <a:spLocks/>
          </p:cNvSpPr>
          <p:nvPr/>
        </p:nvSpPr>
        <p:spPr bwMode="auto">
          <a:xfrm>
            <a:off x="4398646" y="3535623"/>
            <a:ext cx="1413318" cy="1045468"/>
          </a:xfrm>
          <a:custGeom>
            <a:avLst/>
            <a:gdLst>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57069 w 1413318"/>
              <a:gd name="connsiteY6" fmla="*/ 1039507 h 1045468"/>
              <a:gd name="connsiteX7" fmla="*/ 16909 w 1413318"/>
              <a:gd name="connsiteY7" fmla="*/ 796598 h 1045468"/>
              <a:gd name="connsiteX8" fmla="*/ 16909 w 1413318"/>
              <a:gd name="connsiteY8" fmla="*/ 649388 h 1045468"/>
              <a:gd name="connsiteX9" fmla="*/ 349141 w 1413318"/>
              <a:gd name="connsiteY9" fmla="*/ 73605 h 1045468"/>
              <a:gd name="connsiteX10" fmla="*/ 477288 w 1413318"/>
              <a:gd name="connsiteY10"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318" h="1045468">
                <a:moveTo>
                  <a:pt x="477288" y="0"/>
                </a:moveTo>
                <a:lnTo>
                  <a:pt x="1141754" y="0"/>
                </a:lnTo>
                <a:cubicBezTo>
                  <a:pt x="1189215" y="0"/>
                  <a:pt x="1246170" y="33241"/>
                  <a:pt x="1269901" y="73605"/>
                </a:cubicBezTo>
                <a:lnTo>
                  <a:pt x="1379563" y="263659"/>
                </a:lnTo>
                <a:lnTo>
                  <a:pt x="1413318" y="322158"/>
                </a:lnTo>
                <a:cubicBezTo>
                  <a:pt x="1052864" y="801386"/>
                  <a:pt x="959112" y="875802"/>
                  <a:pt x="160509" y="1045468"/>
                </a:cubicBezTo>
                <a:lnTo>
                  <a:pt x="16909" y="796598"/>
                </a:lnTo>
                <a:cubicBezTo>
                  <a:pt x="-5636" y="756234"/>
                  <a:pt x="-5636" y="689752"/>
                  <a:pt x="16909" y="649388"/>
                </a:cubicBezTo>
                <a:lnTo>
                  <a:pt x="349141" y="73605"/>
                </a:lnTo>
                <a:cubicBezTo>
                  <a:pt x="372872" y="33241"/>
                  <a:pt x="431013" y="0"/>
                  <a:pt x="477288" y="0"/>
                </a:cubicBezTo>
                <a:close/>
              </a:path>
            </a:pathLst>
          </a:custGeom>
          <a:solidFill>
            <a:schemeClr val="bg1">
              <a:alpha val="18000"/>
            </a:schemeClr>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latin typeface="+mn-ea"/>
            </a:endParaRPr>
          </a:p>
        </p:txBody>
      </p:sp>
      <p:sp>
        <p:nvSpPr>
          <p:cNvPr id="20" name="任意多边形 19"/>
          <p:cNvSpPr>
            <a:spLocks/>
          </p:cNvSpPr>
          <p:nvPr/>
        </p:nvSpPr>
        <p:spPr bwMode="auto">
          <a:xfrm>
            <a:off x="8678546" y="3535623"/>
            <a:ext cx="1413318" cy="1045468"/>
          </a:xfrm>
          <a:custGeom>
            <a:avLst/>
            <a:gdLst>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57069 w 1413318"/>
              <a:gd name="connsiteY6" fmla="*/ 1039507 h 1045468"/>
              <a:gd name="connsiteX7" fmla="*/ 16909 w 1413318"/>
              <a:gd name="connsiteY7" fmla="*/ 796598 h 1045468"/>
              <a:gd name="connsiteX8" fmla="*/ 16909 w 1413318"/>
              <a:gd name="connsiteY8" fmla="*/ 649388 h 1045468"/>
              <a:gd name="connsiteX9" fmla="*/ 349141 w 1413318"/>
              <a:gd name="connsiteY9" fmla="*/ 73605 h 1045468"/>
              <a:gd name="connsiteX10" fmla="*/ 477288 w 1413318"/>
              <a:gd name="connsiteY10"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318" h="1045468">
                <a:moveTo>
                  <a:pt x="477288" y="0"/>
                </a:moveTo>
                <a:lnTo>
                  <a:pt x="1141754" y="0"/>
                </a:lnTo>
                <a:cubicBezTo>
                  <a:pt x="1189215" y="0"/>
                  <a:pt x="1246170" y="33241"/>
                  <a:pt x="1269901" y="73605"/>
                </a:cubicBezTo>
                <a:lnTo>
                  <a:pt x="1379563" y="263659"/>
                </a:lnTo>
                <a:lnTo>
                  <a:pt x="1413318" y="322158"/>
                </a:lnTo>
                <a:cubicBezTo>
                  <a:pt x="1052864" y="801386"/>
                  <a:pt x="959112" y="875802"/>
                  <a:pt x="160509" y="1045468"/>
                </a:cubicBezTo>
                <a:lnTo>
                  <a:pt x="16909" y="796598"/>
                </a:lnTo>
                <a:cubicBezTo>
                  <a:pt x="-5636" y="756234"/>
                  <a:pt x="-5636" y="689752"/>
                  <a:pt x="16909" y="649388"/>
                </a:cubicBezTo>
                <a:lnTo>
                  <a:pt x="349141" y="73605"/>
                </a:lnTo>
                <a:cubicBezTo>
                  <a:pt x="372872" y="33241"/>
                  <a:pt x="431013" y="0"/>
                  <a:pt x="477288" y="0"/>
                </a:cubicBezTo>
                <a:close/>
              </a:path>
            </a:pathLst>
          </a:custGeom>
          <a:solidFill>
            <a:schemeClr val="bg1">
              <a:alpha val="18000"/>
            </a:schemeClr>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latin typeface="+mn-ea"/>
            </a:endParaRPr>
          </a:p>
        </p:txBody>
      </p:sp>
      <p:sp>
        <p:nvSpPr>
          <p:cNvPr id="21" name="文本框 25"/>
          <p:cNvSpPr txBox="1"/>
          <p:nvPr/>
        </p:nvSpPr>
        <p:spPr>
          <a:xfrm>
            <a:off x="6844123" y="2635473"/>
            <a:ext cx="802264" cy="707886"/>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4000" dirty="0">
                <a:ln w="15875">
                  <a:gradFill flip="none" rotWithShape="1">
                    <a:gsLst>
                      <a:gs pos="25000">
                        <a:srgbClr val="EDEDED"/>
                      </a:gs>
                      <a:gs pos="0">
                        <a:srgbClr val="F8F8F8"/>
                      </a:gs>
                      <a:gs pos="100000">
                        <a:prstClr val="white"/>
                      </a:gs>
                    </a:gsLst>
                    <a:lin ang="2700000" scaled="1"/>
                    <a:tileRect/>
                  </a:gradFill>
                </a:ln>
                <a:latin typeface="+mn-ea"/>
              </a:rPr>
              <a:t>03</a:t>
            </a:r>
            <a:endParaRPr lang="zh-CN" altLang="en-US" sz="4000" dirty="0">
              <a:ln w="15875">
                <a:gradFill flip="none" rotWithShape="1">
                  <a:gsLst>
                    <a:gs pos="25000">
                      <a:srgbClr val="EDEDED"/>
                    </a:gs>
                    <a:gs pos="0">
                      <a:srgbClr val="F8F8F8"/>
                    </a:gs>
                    <a:gs pos="100000">
                      <a:prstClr val="white"/>
                    </a:gs>
                  </a:gsLst>
                  <a:lin ang="2700000" scaled="1"/>
                  <a:tileRect/>
                </a:gradFill>
              </a:ln>
              <a:latin typeface="+mn-ea"/>
            </a:endParaRPr>
          </a:p>
        </p:txBody>
      </p:sp>
      <p:sp>
        <p:nvSpPr>
          <p:cNvPr id="22" name="文本框 27"/>
          <p:cNvSpPr txBox="1"/>
          <p:nvPr/>
        </p:nvSpPr>
        <p:spPr>
          <a:xfrm>
            <a:off x="4704173" y="3677125"/>
            <a:ext cx="802264" cy="707886"/>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4000" dirty="0">
                <a:ln w="15875">
                  <a:gradFill flip="none" rotWithShape="1">
                    <a:gsLst>
                      <a:gs pos="25000">
                        <a:srgbClr val="EDEDED"/>
                      </a:gs>
                      <a:gs pos="0">
                        <a:srgbClr val="F8F8F8"/>
                      </a:gs>
                      <a:gs pos="100000">
                        <a:prstClr val="white"/>
                      </a:gs>
                    </a:gsLst>
                    <a:lin ang="2700000" scaled="1"/>
                    <a:tileRect/>
                  </a:gradFill>
                </a:ln>
                <a:latin typeface="+mn-ea"/>
              </a:rPr>
              <a:t>02</a:t>
            </a:r>
            <a:endParaRPr lang="zh-CN" altLang="en-US" sz="4000" dirty="0">
              <a:ln w="15875">
                <a:gradFill flip="none" rotWithShape="1">
                  <a:gsLst>
                    <a:gs pos="25000">
                      <a:srgbClr val="EDEDED"/>
                    </a:gs>
                    <a:gs pos="0">
                      <a:srgbClr val="F8F8F8"/>
                    </a:gs>
                    <a:gs pos="100000">
                      <a:prstClr val="white"/>
                    </a:gs>
                  </a:gsLst>
                  <a:lin ang="2700000" scaled="1"/>
                  <a:tileRect/>
                </a:gradFill>
              </a:ln>
              <a:latin typeface="+mn-ea"/>
            </a:endParaRPr>
          </a:p>
        </p:txBody>
      </p:sp>
      <p:sp>
        <p:nvSpPr>
          <p:cNvPr id="23" name="文本框 28"/>
          <p:cNvSpPr txBox="1"/>
          <p:nvPr/>
        </p:nvSpPr>
        <p:spPr>
          <a:xfrm>
            <a:off x="8984073" y="3677125"/>
            <a:ext cx="802264" cy="707886"/>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4000" dirty="0">
                <a:ln w="15875">
                  <a:gradFill flip="none" rotWithShape="1">
                    <a:gsLst>
                      <a:gs pos="25000">
                        <a:srgbClr val="EDEDED"/>
                      </a:gs>
                      <a:gs pos="0">
                        <a:srgbClr val="F8F8F8"/>
                      </a:gs>
                      <a:gs pos="100000">
                        <a:prstClr val="white"/>
                      </a:gs>
                    </a:gsLst>
                    <a:lin ang="2700000" scaled="1"/>
                    <a:tileRect/>
                  </a:gradFill>
                </a:ln>
                <a:latin typeface="+mn-ea"/>
              </a:rPr>
              <a:t>04</a:t>
            </a:r>
            <a:endParaRPr lang="zh-CN" altLang="en-US" sz="4000" dirty="0">
              <a:ln w="15875">
                <a:gradFill flip="none" rotWithShape="1">
                  <a:gsLst>
                    <a:gs pos="25000">
                      <a:srgbClr val="EDEDED"/>
                    </a:gs>
                    <a:gs pos="0">
                      <a:srgbClr val="F8F8F8"/>
                    </a:gs>
                    <a:gs pos="100000">
                      <a:prstClr val="white"/>
                    </a:gs>
                  </a:gsLst>
                  <a:lin ang="2700000" scaled="1"/>
                  <a:tileRect/>
                </a:gradFill>
              </a:ln>
              <a:latin typeface="+mn-ea"/>
            </a:endParaRPr>
          </a:p>
        </p:txBody>
      </p:sp>
      <p:pic>
        <p:nvPicPr>
          <p:cNvPr id="24" name="图片 23"/>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p:blipFill>
        <p:spPr>
          <a:xfrm rot="10800000" flipH="1">
            <a:off x="4579828" y="4305675"/>
            <a:ext cx="1050956" cy="41629"/>
          </a:xfrm>
          <a:prstGeom prst="rect">
            <a:avLst/>
          </a:prstGeom>
        </p:spPr>
      </p:pic>
      <p:pic>
        <p:nvPicPr>
          <p:cNvPr id="25" name="图片 24"/>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p:blipFill>
        <p:spPr>
          <a:xfrm rot="10800000" flipH="1">
            <a:off x="6719777" y="3279026"/>
            <a:ext cx="1050956" cy="41629"/>
          </a:xfrm>
          <a:prstGeom prst="rect">
            <a:avLst/>
          </a:prstGeom>
        </p:spPr>
      </p:pic>
      <p:pic>
        <p:nvPicPr>
          <p:cNvPr id="26" name="图片 25"/>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p:blipFill>
        <p:spPr>
          <a:xfrm rot="10800000" flipH="1">
            <a:off x="8859727" y="4334605"/>
            <a:ext cx="1050956" cy="41629"/>
          </a:xfrm>
          <a:prstGeom prst="rect">
            <a:avLst/>
          </a:prstGeom>
        </p:spPr>
      </p:pic>
      <p:sp>
        <p:nvSpPr>
          <p:cNvPr id="27" name="文本框 32"/>
          <p:cNvSpPr txBox="1"/>
          <p:nvPr/>
        </p:nvSpPr>
        <p:spPr>
          <a:xfrm>
            <a:off x="4604632" y="4334605"/>
            <a:ext cx="1001347" cy="307777"/>
          </a:xfrm>
          <a:prstGeom prst="rect">
            <a:avLst/>
          </a:prstGeom>
          <a:noFill/>
        </p:spPr>
        <p:txBody>
          <a:bodyPr wrap="square" rtlCol="0">
            <a:spAutoFit/>
          </a:bodyPr>
          <a:lstStyle/>
          <a:p>
            <a:pPr algn="ctr"/>
            <a:r>
              <a:rPr lang="en-US" altLang="zh-CN" sz="1400" dirty="0">
                <a:latin typeface="+mn-ea"/>
              </a:rPr>
              <a:t>OPTION</a:t>
            </a:r>
            <a:endParaRPr lang="zh-CN" altLang="en-US" sz="1400" dirty="0">
              <a:latin typeface="+mn-ea"/>
            </a:endParaRPr>
          </a:p>
        </p:txBody>
      </p:sp>
      <p:sp>
        <p:nvSpPr>
          <p:cNvPr id="28" name="文本框 33"/>
          <p:cNvSpPr txBox="1"/>
          <p:nvPr/>
        </p:nvSpPr>
        <p:spPr>
          <a:xfrm>
            <a:off x="6744582" y="3295649"/>
            <a:ext cx="1001347" cy="307777"/>
          </a:xfrm>
          <a:prstGeom prst="rect">
            <a:avLst/>
          </a:prstGeom>
          <a:noFill/>
        </p:spPr>
        <p:txBody>
          <a:bodyPr wrap="square" rtlCol="0">
            <a:spAutoFit/>
          </a:bodyPr>
          <a:lstStyle/>
          <a:p>
            <a:pPr algn="ctr"/>
            <a:r>
              <a:rPr lang="en-US" altLang="zh-CN" sz="1400" dirty="0">
                <a:latin typeface="+mn-ea"/>
              </a:rPr>
              <a:t>OPTION</a:t>
            </a:r>
            <a:endParaRPr lang="zh-CN" altLang="en-US" sz="1400" dirty="0">
              <a:latin typeface="+mn-ea"/>
            </a:endParaRPr>
          </a:p>
        </p:txBody>
      </p:sp>
      <p:sp>
        <p:nvSpPr>
          <p:cNvPr id="29" name="文本框 34"/>
          <p:cNvSpPr txBox="1"/>
          <p:nvPr/>
        </p:nvSpPr>
        <p:spPr>
          <a:xfrm>
            <a:off x="8884532" y="4334605"/>
            <a:ext cx="1001347" cy="307777"/>
          </a:xfrm>
          <a:prstGeom prst="rect">
            <a:avLst/>
          </a:prstGeom>
          <a:noFill/>
        </p:spPr>
        <p:txBody>
          <a:bodyPr wrap="square" rtlCol="0">
            <a:spAutoFit/>
          </a:bodyPr>
          <a:lstStyle/>
          <a:p>
            <a:pPr algn="ctr"/>
            <a:r>
              <a:rPr lang="en-US" altLang="zh-CN" sz="1400" dirty="0">
                <a:latin typeface="+mn-ea"/>
              </a:rPr>
              <a:t>OPTION</a:t>
            </a:r>
            <a:endParaRPr lang="zh-CN" altLang="en-US" sz="1400" dirty="0">
              <a:latin typeface="+mn-ea"/>
            </a:endParaRPr>
          </a:p>
        </p:txBody>
      </p:sp>
      <p:sp>
        <p:nvSpPr>
          <p:cNvPr id="30" name="文本框 50"/>
          <p:cNvSpPr txBox="1"/>
          <p:nvPr/>
        </p:nvSpPr>
        <p:spPr>
          <a:xfrm>
            <a:off x="4143744" y="1527906"/>
            <a:ext cx="1923123" cy="400113"/>
          </a:xfrm>
          <a:prstGeom prst="rect">
            <a:avLst/>
          </a:prstGeom>
          <a:noFill/>
        </p:spPr>
        <p:txBody>
          <a:bodyPr wrap="square" rtlCol="0">
            <a:spAutoFit/>
          </a:bodyPr>
          <a:lstStyle/>
          <a:p>
            <a:pPr algn="ctr"/>
            <a:r>
              <a:rPr lang="zh-CN" altLang="en-US" sz="2000" dirty="0">
                <a:latin typeface="+mn-ea"/>
              </a:rPr>
              <a:t>首要前提</a:t>
            </a:r>
          </a:p>
        </p:txBody>
      </p:sp>
      <p:sp>
        <p:nvSpPr>
          <p:cNvPr id="31" name="文本框 51"/>
          <p:cNvSpPr txBox="1"/>
          <p:nvPr/>
        </p:nvSpPr>
        <p:spPr>
          <a:xfrm>
            <a:off x="4226556" y="1997177"/>
            <a:ext cx="1757499" cy="400110"/>
          </a:xfrm>
          <a:prstGeom prst="rect">
            <a:avLst/>
          </a:prstGeom>
          <a:noFill/>
        </p:spPr>
        <p:txBody>
          <a:bodyPr wrap="square" rtlCol="0">
            <a:spAutoFit/>
          </a:bodyPr>
          <a:lstStyle/>
          <a:p>
            <a:pPr algn="ctr"/>
            <a:r>
              <a:rPr lang="zh-CN" altLang="en-US" sz="2000" dirty="0" smtClean="0">
                <a:latin typeface="+mn-ea"/>
              </a:rPr>
              <a:t>去中心化</a:t>
            </a:r>
            <a:endParaRPr lang="zh-CN" altLang="en-US" sz="2000" dirty="0">
              <a:latin typeface="+mn-ea"/>
            </a:endParaRPr>
          </a:p>
        </p:txBody>
      </p:sp>
      <p:pic>
        <p:nvPicPr>
          <p:cNvPr id="32" name="图片 31"/>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p:blipFill>
        <p:spPr>
          <a:xfrm rot="10800000" flipH="1">
            <a:off x="4174388" y="1913222"/>
            <a:ext cx="1861834" cy="45719"/>
          </a:xfrm>
          <a:prstGeom prst="rect">
            <a:avLst/>
          </a:prstGeom>
        </p:spPr>
      </p:pic>
      <p:grpSp>
        <p:nvGrpSpPr>
          <p:cNvPr id="33" name="组合 32"/>
          <p:cNvGrpSpPr/>
          <p:nvPr/>
        </p:nvGrpSpPr>
        <p:grpSpPr>
          <a:xfrm>
            <a:off x="8416202" y="1527906"/>
            <a:ext cx="1938007" cy="869381"/>
            <a:chOff x="6935607" y="1004909"/>
            <a:chExt cx="1938007" cy="869381"/>
          </a:xfrm>
        </p:grpSpPr>
        <p:sp>
          <p:nvSpPr>
            <p:cNvPr id="34" name="文本框 54"/>
            <p:cNvSpPr txBox="1"/>
            <p:nvPr/>
          </p:nvSpPr>
          <p:spPr>
            <a:xfrm>
              <a:off x="6943049" y="1004909"/>
              <a:ext cx="1923123" cy="400110"/>
            </a:xfrm>
            <a:prstGeom prst="rect">
              <a:avLst/>
            </a:prstGeom>
            <a:noFill/>
          </p:spPr>
          <p:txBody>
            <a:bodyPr wrap="square" rtlCol="0">
              <a:spAutoFit/>
            </a:bodyPr>
            <a:lstStyle/>
            <a:p>
              <a:pPr algn="ctr"/>
              <a:r>
                <a:rPr lang="zh-CN" altLang="en-US" sz="2000" dirty="0" smtClean="0"/>
                <a:t>最终目标</a:t>
              </a:r>
              <a:endParaRPr lang="en-US" altLang="zh-CN" sz="2000" dirty="0"/>
            </a:p>
          </p:txBody>
        </p:sp>
        <p:sp>
          <p:nvSpPr>
            <p:cNvPr id="35" name="文本框 55"/>
            <p:cNvSpPr txBox="1"/>
            <p:nvPr/>
          </p:nvSpPr>
          <p:spPr>
            <a:xfrm>
              <a:off x="6935607" y="1474180"/>
              <a:ext cx="1938007" cy="400110"/>
            </a:xfrm>
            <a:prstGeom prst="rect">
              <a:avLst/>
            </a:prstGeom>
            <a:noFill/>
          </p:spPr>
          <p:txBody>
            <a:bodyPr wrap="square" rtlCol="0">
              <a:spAutoFit/>
            </a:bodyPr>
            <a:lstStyle/>
            <a:p>
              <a:pPr algn="ctr"/>
              <a:r>
                <a:rPr lang="zh-CN" altLang="en-US" sz="2000" dirty="0" smtClean="0">
                  <a:latin typeface="+mn-ea"/>
                </a:rPr>
                <a:t>解决信任问题</a:t>
              </a:r>
              <a:endParaRPr lang="zh-CN" altLang="en-US" sz="2000" dirty="0">
                <a:latin typeface="+mn-ea"/>
              </a:endParaRPr>
            </a:p>
          </p:txBody>
        </p:sp>
        <p:pic>
          <p:nvPicPr>
            <p:cNvPr id="36" name="图片 35"/>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p:blipFill>
          <p:spPr>
            <a:xfrm rot="10800000" flipH="1">
              <a:off x="6973693" y="1390225"/>
              <a:ext cx="1861834" cy="45719"/>
            </a:xfrm>
            <a:prstGeom prst="rect">
              <a:avLst/>
            </a:prstGeom>
          </p:spPr>
        </p:pic>
      </p:grpSp>
      <p:sp>
        <p:nvSpPr>
          <p:cNvPr id="38" name="Freeform 5"/>
          <p:cNvSpPr>
            <a:spLocks/>
          </p:cNvSpPr>
          <p:nvPr/>
        </p:nvSpPr>
        <p:spPr bwMode="auto">
          <a:xfrm>
            <a:off x="1496560" y="1955549"/>
            <a:ext cx="2748807" cy="243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1000">
                <a:schemeClr val="bg1"/>
              </a:gs>
              <a:gs pos="61000">
                <a:schemeClr val="bg1">
                  <a:lumMod val="85000"/>
                </a:schemeClr>
              </a:gs>
              <a:gs pos="100000">
                <a:schemeClr val="bg1">
                  <a:lumMod val="50000"/>
                </a:schemeClr>
              </a:gs>
            </a:gsLst>
            <a:lin ang="2700000" scaled="1"/>
            <a:tileRect/>
          </a:gradFill>
          <a:ln w="76200">
            <a:noFill/>
          </a:ln>
          <a:effectLst>
            <a:softEdge rad="165100"/>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39" name="Freeform 5"/>
          <p:cNvSpPr>
            <a:spLocks/>
          </p:cNvSpPr>
          <p:nvPr/>
        </p:nvSpPr>
        <p:spPr bwMode="auto">
          <a:xfrm>
            <a:off x="1901960" y="2314852"/>
            <a:ext cx="1938007" cy="171764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B050"/>
          </a:solidFill>
          <a:ln w="76200">
            <a:gradFill flip="none" rotWithShape="1">
              <a:gsLst>
                <a:gs pos="0">
                  <a:schemeClr val="bg1">
                    <a:lumMod val="70000"/>
                  </a:schemeClr>
                </a:gs>
                <a:gs pos="100000">
                  <a:schemeClr val="bg1">
                    <a:lumMod val="9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40" name="Freeform 5"/>
          <p:cNvSpPr>
            <a:spLocks/>
          </p:cNvSpPr>
          <p:nvPr/>
        </p:nvSpPr>
        <p:spPr bwMode="auto">
          <a:xfrm>
            <a:off x="2000292" y="2402003"/>
            <a:ext cx="1741344" cy="154334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5000"/>
                </a:schemeClr>
              </a:gs>
              <a:gs pos="100000">
                <a:schemeClr val="bg1">
                  <a:lumMod val="75000"/>
                </a:schemeClr>
              </a:gs>
            </a:gsLst>
            <a:lin ang="2700000" scaled="1"/>
            <a:tileRect/>
          </a:gradFill>
          <a:ln w="50800">
            <a:no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41" name="Freeform 5"/>
          <p:cNvSpPr>
            <a:spLocks/>
          </p:cNvSpPr>
          <p:nvPr/>
        </p:nvSpPr>
        <p:spPr bwMode="auto">
          <a:xfrm>
            <a:off x="2055214" y="2450680"/>
            <a:ext cx="1631500" cy="14459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100000"/>
                </a:schemeClr>
              </a:gs>
              <a:gs pos="100000">
                <a:schemeClr val="bg1">
                  <a:lumMod val="60000"/>
                </a:schemeClr>
              </a:gs>
            </a:gsLst>
            <a:lin ang="2700000" scaled="1"/>
            <a:tileRect/>
          </a:gradFill>
          <a:ln w="25400">
            <a:gradFill flip="none" rotWithShape="1">
              <a:gsLst>
                <a:gs pos="0">
                  <a:schemeClr val="bg1">
                    <a:lumMod val="65000"/>
                  </a:schemeClr>
                </a:gs>
                <a:gs pos="100000">
                  <a:schemeClr val="bg1"/>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latin typeface="+mn-ea"/>
            </a:endParaRPr>
          </a:p>
        </p:txBody>
      </p:sp>
      <p:grpSp>
        <p:nvGrpSpPr>
          <p:cNvPr id="42" name="组合 41"/>
          <p:cNvGrpSpPr/>
          <p:nvPr/>
        </p:nvGrpSpPr>
        <p:grpSpPr>
          <a:xfrm>
            <a:off x="2345485" y="2635725"/>
            <a:ext cx="1050956" cy="965257"/>
            <a:chOff x="861828" y="2414802"/>
            <a:chExt cx="1050956" cy="965257"/>
          </a:xfrm>
        </p:grpSpPr>
        <p:sp>
          <p:nvSpPr>
            <p:cNvPr id="43" name="文本框 64"/>
            <p:cNvSpPr txBox="1"/>
            <p:nvPr/>
          </p:nvSpPr>
          <p:spPr>
            <a:xfrm>
              <a:off x="986173" y="2414802"/>
              <a:ext cx="802264" cy="707886"/>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4000" dirty="0">
                  <a:ln w="15875">
                    <a:gradFill flip="none" rotWithShape="1">
                      <a:gsLst>
                        <a:gs pos="25000">
                          <a:srgbClr val="EDEDED"/>
                        </a:gs>
                        <a:gs pos="0">
                          <a:srgbClr val="F8F8F8"/>
                        </a:gs>
                        <a:gs pos="100000">
                          <a:prstClr val="white"/>
                        </a:gs>
                      </a:gsLst>
                      <a:lin ang="2700000" scaled="1"/>
                      <a:tileRect/>
                    </a:gradFill>
                  </a:ln>
                  <a:latin typeface="+mn-ea"/>
                </a:rPr>
                <a:t>01</a:t>
              </a:r>
              <a:endParaRPr lang="zh-CN" altLang="en-US" sz="4000" dirty="0">
                <a:ln w="15875">
                  <a:gradFill flip="none" rotWithShape="1">
                    <a:gsLst>
                      <a:gs pos="25000">
                        <a:srgbClr val="EDEDED"/>
                      </a:gs>
                      <a:gs pos="0">
                        <a:srgbClr val="F8F8F8"/>
                      </a:gs>
                      <a:gs pos="100000">
                        <a:prstClr val="white"/>
                      </a:gs>
                    </a:gsLst>
                    <a:lin ang="2700000" scaled="1"/>
                    <a:tileRect/>
                  </a:gradFill>
                </a:ln>
                <a:latin typeface="+mn-ea"/>
              </a:endParaRPr>
            </a:p>
          </p:txBody>
        </p:sp>
        <p:pic>
          <p:nvPicPr>
            <p:cNvPr id="44" name="图片 43"/>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p:blipFill>
          <p:spPr>
            <a:xfrm rot="10800000" flipH="1">
              <a:off x="861828" y="3043352"/>
              <a:ext cx="1050956" cy="41629"/>
            </a:xfrm>
            <a:prstGeom prst="rect">
              <a:avLst/>
            </a:prstGeom>
          </p:spPr>
        </p:pic>
        <p:sp>
          <p:nvSpPr>
            <p:cNvPr id="45" name="文本框 66"/>
            <p:cNvSpPr txBox="1"/>
            <p:nvPr/>
          </p:nvSpPr>
          <p:spPr>
            <a:xfrm>
              <a:off x="883333" y="3072282"/>
              <a:ext cx="1001347" cy="307777"/>
            </a:xfrm>
            <a:prstGeom prst="rect">
              <a:avLst/>
            </a:prstGeom>
            <a:noFill/>
          </p:spPr>
          <p:txBody>
            <a:bodyPr wrap="square" rtlCol="0">
              <a:spAutoFit/>
            </a:bodyPr>
            <a:lstStyle/>
            <a:p>
              <a:pPr algn="ctr"/>
              <a:r>
                <a:rPr lang="en-US" altLang="zh-CN" sz="1400" dirty="0">
                  <a:latin typeface="+mn-ea"/>
                </a:rPr>
                <a:t>OPTION</a:t>
              </a:r>
              <a:endParaRPr lang="zh-CN" altLang="en-US" sz="1400" dirty="0">
                <a:latin typeface="+mn-ea"/>
              </a:endParaRPr>
            </a:p>
          </p:txBody>
        </p:sp>
      </p:grpSp>
      <p:grpSp>
        <p:nvGrpSpPr>
          <p:cNvPr id="46" name="组合 45"/>
          <p:cNvGrpSpPr/>
          <p:nvPr/>
        </p:nvGrpSpPr>
        <p:grpSpPr>
          <a:xfrm>
            <a:off x="6283694" y="5395362"/>
            <a:ext cx="1923123" cy="869381"/>
            <a:chOff x="6943049" y="1004909"/>
            <a:chExt cx="1923123" cy="869381"/>
          </a:xfrm>
        </p:grpSpPr>
        <p:sp>
          <p:nvSpPr>
            <p:cNvPr id="47" name="文本框 70"/>
            <p:cNvSpPr txBox="1"/>
            <p:nvPr/>
          </p:nvSpPr>
          <p:spPr>
            <a:xfrm>
              <a:off x="6943049" y="1004909"/>
              <a:ext cx="1923123" cy="400113"/>
            </a:xfrm>
            <a:prstGeom prst="rect">
              <a:avLst/>
            </a:prstGeom>
            <a:noFill/>
          </p:spPr>
          <p:txBody>
            <a:bodyPr wrap="square" rtlCol="0">
              <a:spAutoFit/>
            </a:bodyPr>
            <a:lstStyle/>
            <a:p>
              <a:pPr algn="ctr"/>
              <a:r>
                <a:rPr lang="zh-CN" altLang="en-US" sz="2000" dirty="0" smtClean="0">
                  <a:latin typeface="+mn-ea"/>
                </a:rPr>
                <a:t>提升效率</a:t>
              </a:r>
              <a:endParaRPr lang="zh-CN" altLang="en-US" sz="2000" dirty="0">
                <a:latin typeface="+mn-ea"/>
              </a:endParaRPr>
            </a:p>
          </p:txBody>
        </p:sp>
        <p:sp>
          <p:nvSpPr>
            <p:cNvPr id="48" name="文本框 71"/>
            <p:cNvSpPr txBox="1"/>
            <p:nvPr/>
          </p:nvSpPr>
          <p:spPr>
            <a:xfrm>
              <a:off x="7025861" y="1474180"/>
              <a:ext cx="1757499" cy="400110"/>
            </a:xfrm>
            <a:prstGeom prst="rect">
              <a:avLst/>
            </a:prstGeom>
            <a:noFill/>
          </p:spPr>
          <p:txBody>
            <a:bodyPr wrap="square" rtlCol="0">
              <a:spAutoFit/>
            </a:bodyPr>
            <a:lstStyle/>
            <a:p>
              <a:pPr algn="ctr"/>
              <a:r>
                <a:rPr lang="zh-CN" altLang="en-US" sz="2000" dirty="0">
                  <a:latin typeface="+mn-ea"/>
                </a:rPr>
                <a:t>智能合约</a:t>
              </a:r>
            </a:p>
          </p:txBody>
        </p:sp>
        <p:pic>
          <p:nvPicPr>
            <p:cNvPr id="49" name="图片 48"/>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p:blipFill>
          <p:spPr>
            <a:xfrm rot="10800000" flipH="1">
              <a:off x="6973693" y="1390225"/>
              <a:ext cx="1861834" cy="45719"/>
            </a:xfrm>
            <a:prstGeom prst="rect">
              <a:avLst/>
            </a:prstGeom>
          </p:spPr>
        </p:pic>
      </p:grpSp>
      <p:grpSp>
        <p:nvGrpSpPr>
          <p:cNvPr id="50" name="组合 49"/>
          <p:cNvGrpSpPr/>
          <p:nvPr/>
        </p:nvGrpSpPr>
        <p:grpSpPr>
          <a:xfrm>
            <a:off x="1909402" y="5395362"/>
            <a:ext cx="1923123" cy="869381"/>
            <a:chOff x="6943049" y="1004909"/>
            <a:chExt cx="1923123" cy="869381"/>
          </a:xfrm>
        </p:grpSpPr>
        <p:sp>
          <p:nvSpPr>
            <p:cNvPr id="51" name="文本框 76"/>
            <p:cNvSpPr txBox="1"/>
            <p:nvPr/>
          </p:nvSpPr>
          <p:spPr>
            <a:xfrm>
              <a:off x="6943049" y="1004909"/>
              <a:ext cx="1923123" cy="400113"/>
            </a:xfrm>
            <a:prstGeom prst="rect">
              <a:avLst/>
            </a:prstGeom>
            <a:noFill/>
          </p:spPr>
          <p:txBody>
            <a:bodyPr wrap="square" rtlCol="0">
              <a:spAutoFit/>
            </a:bodyPr>
            <a:lstStyle/>
            <a:p>
              <a:pPr algn="ctr"/>
              <a:r>
                <a:rPr lang="zh-CN" altLang="en-US" sz="2000" dirty="0" smtClean="0">
                  <a:latin typeface="+mn-ea"/>
                </a:rPr>
                <a:t>关键因素</a:t>
              </a:r>
              <a:endParaRPr lang="zh-CN" altLang="en-US" sz="2000" dirty="0">
                <a:latin typeface="+mn-ea"/>
              </a:endParaRPr>
            </a:p>
          </p:txBody>
        </p:sp>
        <p:sp>
          <p:nvSpPr>
            <p:cNvPr id="52" name="文本框 77"/>
            <p:cNvSpPr txBox="1"/>
            <p:nvPr/>
          </p:nvSpPr>
          <p:spPr>
            <a:xfrm>
              <a:off x="7025861" y="1474180"/>
              <a:ext cx="1757499" cy="400110"/>
            </a:xfrm>
            <a:prstGeom prst="rect">
              <a:avLst/>
            </a:prstGeom>
            <a:noFill/>
          </p:spPr>
          <p:txBody>
            <a:bodyPr wrap="square" rtlCol="0">
              <a:spAutoFit/>
            </a:bodyPr>
            <a:lstStyle/>
            <a:p>
              <a:pPr algn="ctr"/>
              <a:r>
                <a:rPr lang="zh-CN" altLang="en-US" sz="2000" dirty="0" smtClean="0">
                  <a:latin typeface="+mn-ea"/>
                </a:rPr>
                <a:t>多方参与</a:t>
              </a:r>
              <a:endParaRPr lang="zh-CN" altLang="en-US" sz="2000" dirty="0">
                <a:latin typeface="+mn-ea"/>
              </a:endParaRPr>
            </a:p>
          </p:txBody>
        </p:sp>
        <p:pic>
          <p:nvPicPr>
            <p:cNvPr id="53" name="图片 52"/>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p:blipFill>
          <p:spPr>
            <a:xfrm rot="10800000" flipH="1">
              <a:off x="6973693" y="1390225"/>
              <a:ext cx="1861834" cy="45719"/>
            </a:xfrm>
            <a:prstGeom prst="rect">
              <a:avLst/>
            </a:prstGeom>
          </p:spPr>
        </p:pic>
      </p:grpSp>
      <p:sp>
        <p:nvSpPr>
          <p:cNvPr id="54" name="任意多边形 53"/>
          <p:cNvSpPr>
            <a:spLocks/>
          </p:cNvSpPr>
          <p:nvPr/>
        </p:nvSpPr>
        <p:spPr bwMode="auto">
          <a:xfrm>
            <a:off x="2164304" y="2460703"/>
            <a:ext cx="1413318" cy="1045468"/>
          </a:xfrm>
          <a:custGeom>
            <a:avLst/>
            <a:gdLst>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57069 w 1413318"/>
              <a:gd name="connsiteY6" fmla="*/ 1039507 h 1045468"/>
              <a:gd name="connsiteX7" fmla="*/ 16909 w 1413318"/>
              <a:gd name="connsiteY7" fmla="*/ 796598 h 1045468"/>
              <a:gd name="connsiteX8" fmla="*/ 16909 w 1413318"/>
              <a:gd name="connsiteY8" fmla="*/ 649388 h 1045468"/>
              <a:gd name="connsiteX9" fmla="*/ 349141 w 1413318"/>
              <a:gd name="connsiteY9" fmla="*/ 73605 h 1045468"/>
              <a:gd name="connsiteX10" fmla="*/ 477288 w 1413318"/>
              <a:gd name="connsiteY10"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 name="connsiteX0" fmla="*/ 477288 w 1413318"/>
              <a:gd name="connsiteY0" fmla="*/ 0 h 1045468"/>
              <a:gd name="connsiteX1" fmla="*/ 1141754 w 1413318"/>
              <a:gd name="connsiteY1" fmla="*/ 0 h 1045468"/>
              <a:gd name="connsiteX2" fmla="*/ 1269901 w 1413318"/>
              <a:gd name="connsiteY2" fmla="*/ 73605 h 1045468"/>
              <a:gd name="connsiteX3" fmla="*/ 1379563 w 1413318"/>
              <a:gd name="connsiteY3" fmla="*/ 263659 h 1045468"/>
              <a:gd name="connsiteX4" fmla="*/ 1413318 w 1413318"/>
              <a:gd name="connsiteY4" fmla="*/ 322158 h 1045468"/>
              <a:gd name="connsiteX5" fmla="*/ 160509 w 1413318"/>
              <a:gd name="connsiteY5" fmla="*/ 1045468 h 1045468"/>
              <a:gd name="connsiteX6" fmla="*/ 16909 w 1413318"/>
              <a:gd name="connsiteY6" fmla="*/ 796598 h 1045468"/>
              <a:gd name="connsiteX7" fmla="*/ 16909 w 1413318"/>
              <a:gd name="connsiteY7" fmla="*/ 649388 h 1045468"/>
              <a:gd name="connsiteX8" fmla="*/ 349141 w 1413318"/>
              <a:gd name="connsiteY8" fmla="*/ 73605 h 1045468"/>
              <a:gd name="connsiteX9" fmla="*/ 477288 w 1413318"/>
              <a:gd name="connsiteY9" fmla="*/ 0 h 10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3318" h="1045468">
                <a:moveTo>
                  <a:pt x="477288" y="0"/>
                </a:moveTo>
                <a:lnTo>
                  <a:pt x="1141754" y="0"/>
                </a:lnTo>
                <a:cubicBezTo>
                  <a:pt x="1189215" y="0"/>
                  <a:pt x="1246170" y="33241"/>
                  <a:pt x="1269901" y="73605"/>
                </a:cubicBezTo>
                <a:lnTo>
                  <a:pt x="1379563" y="263659"/>
                </a:lnTo>
                <a:lnTo>
                  <a:pt x="1413318" y="322158"/>
                </a:lnTo>
                <a:cubicBezTo>
                  <a:pt x="1052864" y="801386"/>
                  <a:pt x="959112" y="875802"/>
                  <a:pt x="160509" y="1045468"/>
                </a:cubicBezTo>
                <a:lnTo>
                  <a:pt x="16909" y="796598"/>
                </a:lnTo>
                <a:cubicBezTo>
                  <a:pt x="-5636" y="756234"/>
                  <a:pt x="-5636" y="689752"/>
                  <a:pt x="16909" y="649388"/>
                </a:cubicBezTo>
                <a:lnTo>
                  <a:pt x="349141" y="73605"/>
                </a:lnTo>
                <a:cubicBezTo>
                  <a:pt x="372872" y="33241"/>
                  <a:pt x="431013" y="0"/>
                  <a:pt x="477288" y="0"/>
                </a:cubicBezTo>
                <a:close/>
              </a:path>
            </a:pathLst>
          </a:custGeom>
          <a:solidFill>
            <a:schemeClr val="bg1">
              <a:alpha val="18000"/>
            </a:schemeClr>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latin typeface="+mn-ea"/>
            </a:endParaRPr>
          </a:p>
        </p:txBody>
      </p:sp>
      <p:grpSp>
        <p:nvGrpSpPr>
          <p:cNvPr id="55" name="Group 4"/>
          <p:cNvGrpSpPr>
            <a:grpSpLocks noChangeAspect="1"/>
          </p:cNvGrpSpPr>
          <p:nvPr/>
        </p:nvGrpSpPr>
        <p:grpSpPr bwMode="auto">
          <a:xfrm>
            <a:off x="4961672" y="974679"/>
            <a:ext cx="287266" cy="336643"/>
            <a:chOff x="1776" y="1776"/>
            <a:chExt cx="64" cy="75"/>
          </a:xfrm>
          <a:solidFill>
            <a:srgbClr val="01ACBE"/>
          </a:solidFill>
        </p:grpSpPr>
        <p:sp>
          <p:nvSpPr>
            <p:cNvPr id="56"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57"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58"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59"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grpSp>
      <p:grpSp>
        <p:nvGrpSpPr>
          <p:cNvPr id="60" name="Group 18"/>
          <p:cNvGrpSpPr>
            <a:grpSpLocks noChangeAspect="1"/>
          </p:cNvGrpSpPr>
          <p:nvPr/>
        </p:nvGrpSpPr>
        <p:grpSpPr bwMode="auto">
          <a:xfrm>
            <a:off x="9239334" y="1043485"/>
            <a:ext cx="291743" cy="271850"/>
            <a:chOff x="3802" y="2858"/>
            <a:chExt cx="616" cy="574"/>
          </a:xfrm>
          <a:solidFill>
            <a:srgbClr val="7B4690"/>
          </a:solidFill>
        </p:grpSpPr>
        <p:sp>
          <p:nvSpPr>
            <p:cNvPr id="6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6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6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6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6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grpSp>
      <p:grpSp>
        <p:nvGrpSpPr>
          <p:cNvPr id="66" name="Group 13"/>
          <p:cNvGrpSpPr>
            <a:grpSpLocks noChangeAspect="1"/>
          </p:cNvGrpSpPr>
          <p:nvPr/>
        </p:nvGrpSpPr>
        <p:grpSpPr bwMode="auto">
          <a:xfrm>
            <a:off x="2695807" y="4908357"/>
            <a:ext cx="350312" cy="354447"/>
            <a:chOff x="2426" y="2781"/>
            <a:chExt cx="593" cy="600"/>
          </a:xfrm>
          <a:solidFill>
            <a:srgbClr val="FFB850"/>
          </a:solidFill>
        </p:grpSpPr>
        <p:sp>
          <p:nvSpPr>
            <p:cNvPr id="67"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68"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grpSp>
      <p:grpSp>
        <p:nvGrpSpPr>
          <p:cNvPr id="69" name="组合 68"/>
          <p:cNvGrpSpPr/>
          <p:nvPr/>
        </p:nvGrpSpPr>
        <p:grpSpPr>
          <a:xfrm>
            <a:off x="7063126" y="4854877"/>
            <a:ext cx="364258" cy="396396"/>
            <a:chOff x="4873626" y="1965325"/>
            <a:chExt cx="269876" cy="293688"/>
          </a:xfrm>
          <a:solidFill>
            <a:srgbClr val="E87071"/>
          </a:solidFill>
        </p:grpSpPr>
        <p:sp>
          <p:nvSpPr>
            <p:cNvPr id="70" name="Freeform 502"/>
            <p:cNvSpPr>
              <a:spLocks/>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71" name="Freeform 503"/>
            <p:cNvSpPr>
              <a:spLocks/>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72" name="Freeform 504"/>
            <p:cNvSpPr>
              <a:spLocks/>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73"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grpSp>
    </p:spTree>
    <p:extLst>
      <p:ext uri="{BB962C8B-B14F-4D97-AF65-F5344CB8AC3E}">
        <p14:creationId xmlns:p14="http://schemas.microsoft.com/office/powerpoint/2010/main" val="2127042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适用场景</a:t>
            </a:r>
            <a:r>
              <a:rPr lang="zh-CN" altLang="en-US" dirty="0" smtClean="0"/>
              <a:t>决策树</a:t>
            </a:r>
            <a:endParaRPr lang="zh-CN" altLang="en-US" dirty="0"/>
          </a:p>
        </p:txBody>
      </p:sp>
      <p:sp>
        <p:nvSpPr>
          <p:cNvPr id="5" name="流程图: 决策 4"/>
          <p:cNvSpPr/>
          <p:nvPr/>
        </p:nvSpPr>
        <p:spPr>
          <a:xfrm>
            <a:off x="2868611" y="1032641"/>
            <a:ext cx="673421" cy="388799"/>
          </a:xfrm>
          <a:prstGeom prst="flowChartDecision">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流程图: 决策 5"/>
          <p:cNvSpPr/>
          <p:nvPr/>
        </p:nvSpPr>
        <p:spPr>
          <a:xfrm>
            <a:off x="2868611" y="1864961"/>
            <a:ext cx="673421" cy="388799"/>
          </a:xfrm>
          <a:prstGeom prst="flowChartDecision">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流程图: 决策 6"/>
          <p:cNvSpPr/>
          <p:nvPr/>
        </p:nvSpPr>
        <p:spPr>
          <a:xfrm>
            <a:off x="2868611" y="2697281"/>
            <a:ext cx="673421" cy="388799"/>
          </a:xfrm>
          <a:prstGeom prst="flowChartDecision">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流程图: 决策 7"/>
          <p:cNvSpPr/>
          <p:nvPr/>
        </p:nvSpPr>
        <p:spPr>
          <a:xfrm>
            <a:off x="2868611" y="4361920"/>
            <a:ext cx="673421" cy="388799"/>
          </a:xfrm>
          <a:prstGeom prst="flowChartDecision">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流程图: 决策 8"/>
          <p:cNvSpPr/>
          <p:nvPr/>
        </p:nvSpPr>
        <p:spPr>
          <a:xfrm>
            <a:off x="2868611" y="5194240"/>
            <a:ext cx="673421" cy="388799"/>
          </a:xfrm>
          <a:prstGeom prst="flowChartDecision">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流程图: 决策 9"/>
          <p:cNvSpPr/>
          <p:nvPr/>
        </p:nvSpPr>
        <p:spPr>
          <a:xfrm>
            <a:off x="2868611" y="3529600"/>
            <a:ext cx="673421" cy="388799"/>
          </a:xfrm>
          <a:prstGeom prst="flowChartDecision">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流程图: 决策 10"/>
          <p:cNvSpPr/>
          <p:nvPr/>
        </p:nvSpPr>
        <p:spPr>
          <a:xfrm>
            <a:off x="6397231" y="4361224"/>
            <a:ext cx="789528" cy="388799"/>
          </a:xfrm>
          <a:prstGeom prst="flowChartDecision">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流程图: 决策 11"/>
          <p:cNvSpPr/>
          <p:nvPr/>
        </p:nvSpPr>
        <p:spPr>
          <a:xfrm>
            <a:off x="6397231" y="2697978"/>
            <a:ext cx="789528" cy="388799"/>
          </a:xfrm>
          <a:prstGeom prst="flowChartDecision">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3" name="直接箭头连接符 12"/>
          <p:cNvCxnSpPr>
            <a:stCxn id="5" idx="2"/>
            <a:endCxn id="6" idx="0"/>
          </p:cNvCxnSpPr>
          <p:nvPr/>
        </p:nvCxnSpPr>
        <p:spPr>
          <a:xfrm>
            <a:off x="3205322" y="1421440"/>
            <a:ext cx="0" cy="44352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205322" y="2253760"/>
            <a:ext cx="0" cy="44352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202178" y="3086080"/>
            <a:ext cx="0" cy="44352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202178" y="3918399"/>
            <a:ext cx="0" cy="44352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204222" y="4750719"/>
            <a:ext cx="0" cy="44352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202178" y="5583039"/>
            <a:ext cx="0" cy="44352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5" idx="3"/>
          </p:cNvCxnSpPr>
          <p:nvPr/>
        </p:nvCxnSpPr>
        <p:spPr>
          <a:xfrm>
            <a:off x="3542032" y="1227040"/>
            <a:ext cx="424051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3"/>
          </p:cNvCxnSpPr>
          <p:nvPr/>
        </p:nvCxnSpPr>
        <p:spPr>
          <a:xfrm flipV="1">
            <a:off x="3542032" y="2058614"/>
            <a:ext cx="4240515" cy="7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3"/>
          </p:cNvCxnSpPr>
          <p:nvPr/>
        </p:nvCxnSpPr>
        <p:spPr>
          <a:xfrm>
            <a:off x="3542032" y="3724000"/>
            <a:ext cx="424051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051268" y="6023422"/>
            <a:ext cx="2301820" cy="421200"/>
          </a:xfrm>
          <a:prstGeom prst="rect">
            <a:avLst/>
          </a:prstGeom>
          <a:solidFill>
            <a:srgbClr val="1B29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适合</a:t>
            </a:r>
            <a:r>
              <a:rPr lang="zh-CN" altLang="en-US" dirty="0">
                <a:latin typeface="微软雅黑 Light" panose="020B0502040204020203" pitchFamily="34" charset="-122"/>
                <a:ea typeface="微软雅黑 Light" panose="020B0502040204020203" pitchFamily="34" charset="-122"/>
              </a:rPr>
              <a:t>公有链</a:t>
            </a:r>
            <a:endParaRPr lang="zh-CN" altLang="en-US" dirty="0"/>
          </a:p>
        </p:txBody>
      </p:sp>
      <p:sp>
        <p:nvSpPr>
          <p:cNvPr id="23" name="矩形 22"/>
          <p:cNvSpPr/>
          <p:nvPr/>
        </p:nvSpPr>
        <p:spPr>
          <a:xfrm>
            <a:off x="5641085" y="6023422"/>
            <a:ext cx="2301820" cy="421200"/>
          </a:xfrm>
          <a:prstGeom prst="rect">
            <a:avLst/>
          </a:prstGeom>
          <a:solidFill>
            <a:srgbClr val="1B29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Light" panose="020B0502040204020203" pitchFamily="34" charset="-122"/>
                <a:ea typeface="微软雅黑 Light" panose="020B0502040204020203" pitchFamily="34" charset="-122"/>
              </a:rPr>
              <a:t>适合联盟链</a:t>
            </a:r>
            <a:endParaRPr lang="zh-CN" altLang="en-US" dirty="0"/>
          </a:p>
        </p:txBody>
      </p:sp>
      <p:sp>
        <p:nvSpPr>
          <p:cNvPr id="24" name="矩形 23"/>
          <p:cNvSpPr/>
          <p:nvPr/>
        </p:nvSpPr>
        <p:spPr>
          <a:xfrm>
            <a:off x="9230903" y="6023422"/>
            <a:ext cx="2301820" cy="421200"/>
          </a:xfrm>
          <a:prstGeom prst="rect">
            <a:avLst/>
          </a:prstGeom>
          <a:solidFill>
            <a:srgbClr val="1B29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Light" panose="020B0502040204020203" pitchFamily="34" charset="-122"/>
                <a:ea typeface="微软雅黑 Light" panose="020B0502040204020203" pitchFamily="34" charset="-122"/>
              </a:rPr>
              <a:t>适合私有链</a:t>
            </a:r>
          </a:p>
        </p:txBody>
      </p:sp>
      <p:sp>
        <p:nvSpPr>
          <p:cNvPr id="25" name="矩形 24"/>
          <p:cNvSpPr/>
          <p:nvPr/>
        </p:nvSpPr>
        <p:spPr>
          <a:xfrm>
            <a:off x="9235904" y="2475520"/>
            <a:ext cx="2301820" cy="822775"/>
          </a:xfrm>
          <a:prstGeom prst="rect">
            <a:avLst/>
          </a:prstGeom>
          <a:solidFill>
            <a:srgbClr val="1B29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atin typeface="微软雅黑 Light" panose="020B0502040204020203" pitchFamily="34" charset="-122"/>
                <a:ea typeface="微软雅黑 Light" panose="020B0502040204020203" pitchFamily="34" charset="-122"/>
              </a:rPr>
              <a:t>适合中心化</a:t>
            </a:r>
            <a:r>
              <a:rPr lang="zh-CN" altLang="en-US" sz="2000" dirty="0" smtClean="0">
                <a:latin typeface="微软雅黑 Light" panose="020B0502040204020203" pitchFamily="34" charset="-122"/>
                <a:ea typeface="微软雅黑 Light" panose="020B0502040204020203" pitchFamily="34" charset="-122"/>
              </a:rPr>
              <a:t>数据库或其它技术</a:t>
            </a:r>
            <a:endParaRPr lang="zh-CN" altLang="en-US" dirty="0">
              <a:latin typeface="微软雅黑 Light" panose="020B0502040204020203" pitchFamily="34" charset="-122"/>
              <a:ea typeface="微软雅黑 Light" panose="020B0502040204020203" pitchFamily="34" charset="-122"/>
            </a:endParaRPr>
          </a:p>
        </p:txBody>
      </p:sp>
      <p:cxnSp>
        <p:nvCxnSpPr>
          <p:cNvPr id="26" name="直接箭头连接符 25"/>
          <p:cNvCxnSpPr>
            <a:stCxn id="12" idx="3"/>
            <a:endCxn id="25" idx="1"/>
          </p:cNvCxnSpPr>
          <p:nvPr/>
        </p:nvCxnSpPr>
        <p:spPr>
          <a:xfrm flipV="1">
            <a:off x="7186759" y="2886908"/>
            <a:ext cx="2049145" cy="54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1" idx="3"/>
            <a:endCxn id="24" idx="0"/>
          </p:cNvCxnSpPr>
          <p:nvPr/>
        </p:nvCxnSpPr>
        <p:spPr>
          <a:xfrm>
            <a:off x="7186759" y="4555623"/>
            <a:ext cx="3195054" cy="146779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1" idx="2"/>
            <a:endCxn id="23" idx="0"/>
          </p:cNvCxnSpPr>
          <p:nvPr/>
        </p:nvCxnSpPr>
        <p:spPr>
          <a:xfrm>
            <a:off x="6791995" y="4750023"/>
            <a:ext cx="0" cy="127339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7782547" y="2891680"/>
            <a:ext cx="1069151" cy="8323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782547" y="2058614"/>
            <a:ext cx="1069151" cy="8330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782547" y="1227040"/>
            <a:ext cx="1069151" cy="16632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12" idx="2"/>
          </p:cNvCxnSpPr>
          <p:nvPr/>
        </p:nvCxnSpPr>
        <p:spPr>
          <a:xfrm rot="5400000">
            <a:off x="4891328" y="1397627"/>
            <a:ext cx="211518" cy="3589817"/>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84644" y="1100457"/>
            <a:ext cx="2326322" cy="338554"/>
          </a:xfrm>
          <a:prstGeom prst="rect">
            <a:avLst/>
          </a:prstGeom>
          <a:noFill/>
        </p:spPr>
        <p:txBody>
          <a:bodyPr wrap="square" rtlCol="0">
            <a:spAutoFit/>
          </a:bodyPr>
          <a:lstStyle/>
          <a:p>
            <a:pPr algn="r"/>
            <a:r>
              <a:rPr lang="zh-CN" altLang="en-US" sz="1600" dirty="0">
                <a:latin typeface="微软雅黑 Light" panose="020B0502040204020203" pitchFamily="34" charset="-122"/>
                <a:ea typeface="微软雅黑 Light" panose="020B0502040204020203" pitchFamily="34" charset="-122"/>
              </a:rPr>
              <a:t>是否需要数据库？</a:t>
            </a:r>
          </a:p>
        </p:txBody>
      </p:sp>
      <p:sp>
        <p:nvSpPr>
          <p:cNvPr id="34" name="文本框 33"/>
          <p:cNvSpPr txBox="1"/>
          <p:nvPr/>
        </p:nvSpPr>
        <p:spPr>
          <a:xfrm>
            <a:off x="584644" y="1884053"/>
            <a:ext cx="2326322" cy="338554"/>
          </a:xfrm>
          <a:prstGeom prst="rect">
            <a:avLst/>
          </a:prstGeom>
          <a:noFill/>
        </p:spPr>
        <p:txBody>
          <a:bodyPr wrap="square" rtlCol="0">
            <a:spAutoFit/>
          </a:bodyPr>
          <a:lstStyle/>
          <a:p>
            <a:pPr algn="r"/>
            <a:r>
              <a:rPr lang="zh-CN" altLang="en-US" sz="1600" dirty="0">
                <a:latin typeface="微软雅黑 Light" panose="020B0502040204020203" pitchFamily="34" charset="-122"/>
                <a:ea typeface="微软雅黑 Light" panose="020B0502040204020203" pitchFamily="34" charset="-122"/>
              </a:rPr>
              <a:t>是否共享写入权限？</a:t>
            </a:r>
          </a:p>
        </p:txBody>
      </p:sp>
      <p:sp>
        <p:nvSpPr>
          <p:cNvPr id="35" name="文本框 34"/>
          <p:cNvSpPr txBox="1"/>
          <p:nvPr/>
        </p:nvSpPr>
        <p:spPr>
          <a:xfrm>
            <a:off x="584644" y="2718035"/>
            <a:ext cx="2326322" cy="338554"/>
          </a:xfrm>
          <a:prstGeom prst="rect">
            <a:avLst/>
          </a:prstGeom>
          <a:noFill/>
        </p:spPr>
        <p:txBody>
          <a:bodyPr wrap="square" rtlCol="0">
            <a:spAutoFit/>
          </a:bodyPr>
          <a:lstStyle/>
          <a:p>
            <a:pPr algn="r"/>
            <a:r>
              <a:rPr lang="zh-CN" altLang="en-US" sz="1600" dirty="0">
                <a:latin typeface="微软雅黑 Light" panose="020B0502040204020203" pitchFamily="34" charset="-122"/>
                <a:ea typeface="微软雅黑 Light" panose="020B0502040204020203" pitchFamily="34" charset="-122"/>
              </a:rPr>
              <a:t>写入者是否可信？</a:t>
            </a:r>
          </a:p>
        </p:txBody>
      </p:sp>
      <p:sp>
        <p:nvSpPr>
          <p:cNvPr id="36" name="文本框 35"/>
          <p:cNvSpPr txBox="1"/>
          <p:nvPr/>
        </p:nvSpPr>
        <p:spPr>
          <a:xfrm>
            <a:off x="477100" y="3568052"/>
            <a:ext cx="2433866" cy="338554"/>
          </a:xfrm>
          <a:prstGeom prst="rect">
            <a:avLst/>
          </a:prstGeom>
          <a:noFill/>
        </p:spPr>
        <p:txBody>
          <a:bodyPr wrap="square" rtlCol="0">
            <a:spAutoFit/>
          </a:bodyPr>
          <a:lstStyle/>
          <a:p>
            <a:pPr algn="r"/>
            <a:r>
              <a:rPr lang="zh-CN" altLang="en-US" sz="1600" dirty="0">
                <a:latin typeface="微软雅黑 Light" panose="020B0502040204020203" pitchFamily="34" charset="-122"/>
                <a:ea typeface="微软雅黑 Light" panose="020B0502040204020203" pitchFamily="34" charset="-122"/>
              </a:rPr>
              <a:t>可以依赖可信第三方？</a:t>
            </a:r>
          </a:p>
        </p:txBody>
      </p:sp>
      <p:sp>
        <p:nvSpPr>
          <p:cNvPr id="37" name="文本框 36"/>
          <p:cNvSpPr txBox="1"/>
          <p:nvPr/>
        </p:nvSpPr>
        <p:spPr>
          <a:xfrm>
            <a:off x="584644" y="4397234"/>
            <a:ext cx="2326322" cy="338554"/>
          </a:xfrm>
          <a:prstGeom prst="rect">
            <a:avLst/>
          </a:prstGeom>
          <a:noFill/>
        </p:spPr>
        <p:txBody>
          <a:bodyPr wrap="square" rtlCol="0">
            <a:spAutoFit/>
          </a:bodyPr>
          <a:lstStyle/>
          <a:p>
            <a:pPr algn="r"/>
            <a:r>
              <a:rPr lang="zh-CN" altLang="en-US" sz="1600" dirty="0">
                <a:latin typeface="微软雅黑 Light" panose="020B0502040204020203" pitchFamily="34" charset="-122"/>
                <a:ea typeface="微软雅黑 Light" panose="020B0502040204020203" pitchFamily="34" charset="-122"/>
              </a:rPr>
              <a:t>是否需要审核机制？</a:t>
            </a:r>
          </a:p>
        </p:txBody>
      </p:sp>
      <p:sp>
        <p:nvSpPr>
          <p:cNvPr id="38" name="文本框 37"/>
          <p:cNvSpPr txBox="1"/>
          <p:nvPr/>
        </p:nvSpPr>
        <p:spPr>
          <a:xfrm>
            <a:off x="609278" y="5234006"/>
            <a:ext cx="2326322" cy="338554"/>
          </a:xfrm>
          <a:prstGeom prst="rect">
            <a:avLst/>
          </a:prstGeom>
          <a:noFill/>
        </p:spPr>
        <p:txBody>
          <a:bodyPr wrap="square" rtlCol="0">
            <a:spAutoFit/>
          </a:bodyPr>
          <a:lstStyle/>
          <a:p>
            <a:pPr algn="r"/>
            <a:r>
              <a:rPr lang="zh-CN" altLang="en-US" sz="1600" dirty="0">
                <a:latin typeface="微软雅黑 Light" panose="020B0502040204020203" pitchFamily="34" charset="-122"/>
                <a:ea typeface="微软雅黑 Light" panose="020B0502040204020203" pitchFamily="34" charset="-122"/>
              </a:rPr>
              <a:t>交易是否公开可见？</a:t>
            </a:r>
          </a:p>
        </p:txBody>
      </p:sp>
      <p:sp>
        <p:nvSpPr>
          <p:cNvPr id="39" name="文本框 38"/>
          <p:cNvSpPr txBox="1"/>
          <p:nvPr/>
        </p:nvSpPr>
        <p:spPr>
          <a:xfrm>
            <a:off x="4070909" y="2724025"/>
            <a:ext cx="2326322" cy="338554"/>
          </a:xfrm>
          <a:prstGeom prst="rect">
            <a:avLst/>
          </a:prstGeom>
          <a:noFill/>
        </p:spPr>
        <p:txBody>
          <a:bodyPr wrap="square" rtlCol="0">
            <a:spAutoFit/>
          </a:bodyPr>
          <a:lstStyle/>
          <a:p>
            <a:pPr algn="r"/>
            <a:r>
              <a:rPr lang="zh-CN" altLang="en-US" sz="1600" dirty="0">
                <a:latin typeface="微软雅黑 Light" panose="020B0502040204020203" pitchFamily="34" charset="-122"/>
                <a:ea typeface="微软雅黑 Light" panose="020B0502040204020203" pitchFamily="34" charset="-122"/>
              </a:rPr>
              <a:t>写入者是否利益一致？</a:t>
            </a:r>
          </a:p>
        </p:txBody>
      </p:sp>
      <p:cxnSp>
        <p:nvCxnSpPr>
          <p:cNvPr id="40" name="肘形连接符 39"/>
          <p:cNvCxnSpPr>
            <a:stCxn id="7" idx="3"/>
            <a:endCxn id="12" idx="0"/>
          </p:cNvCxnSpPr>
          <p:nvPr/>
        </p:nvCxnSpPr>
        <p:spPr>
          <a:xfrm flipV="1">
            <a:off x="3542032" y="2697978"/>
            <a:ext cx="3249963" cy="193702"/>
          </a:xfrm>
          <a:prstGeom prst="bentConnector4">
            <a:avLst>
              <a:gd name="adj1" fmla="val 13158"/>
              <a:gd name="adj2" fmla="val 258916"/>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8" idx="3"/>
            <a:endCxn id="11" idx="0"/>
          </p:cNvCxnSpPr>
          <p:nvPr/>
        </p:nvCxnSpPr>
        <p:spPr>
          <a:xfrm flipV="1">
            <a:off x="3542032" y="4361224"/>
            <a:ext cx="3249963" cy="195096"/>
          </a:xfrm>
          <a:prstGeom prst="bentConnector4">
            <a:avLst>
              <a:gd name="adj1" fmla="val 13883"/>
              <a:gd name="adj2" fmla="val 25292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070909" y="4409772"/>
            <a:ext cx="2326322" cy="338554"/>
          </a:xfrm>
          <a:prstGeom prst="rect">
            <a:avLst/>
          </a:prstGeom>
          <a:noFill/>
        </p:spPr>
        <p:txBody>
          <a:bodyPr wrap="square" rtlCol="0">
            <a:spAutoFit/>
          </a:bodyPr>
          <a:lstStyle/>
          <a:p>
            <a:pPr algn="r"/>
            <a:r>
              <a:rPr lang="zh-CN" altLang="en-US" sz="1600" dirty="0">
                <a:latin typeface="微软雅黑 Light" panose="020B0502040204020203" pitchFamily="34" charset="-122"/>
                <a:ea typeface="微软雅黑 Light" panose="020B0502040204020203" pitchFamily="34" charset="-122"/>
              </a:rPr>
              <a:t>共识在什么范围达成？</a:t>
            </a:r>
          </a:p>
        </p:txBody>
      </p:sp>
      <p:cxnSp>
        <p:nvCxnSpPr>
          <p:cNvPr id="43" name="肘形连接符 42"/>
          <p:cNvCxnSpPr>
            <a:stCxn id="9" idx="3"/>
          </p:cNvCxnSpPr>
          <p:nvPr/>
        </p:nvCxnSpPr>
        <p:spPr>
          <a:xfrm flipV="1">
            <a:off x="3542032" y="4553182"/>
            <a:ext cx="451719" cy="835458"/>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7139660" y="4282178"/>
            <a:ext cx="846482"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企业内部</a:t>
            </a:r>
          </a:p>
        </p:txBody>
      </p:sp>
      <p:sp>
        <p:nvSpPr>
          <p:cNvPr id="45" name="文本框 44"/>
          <p:cNvSpPr txBox="1"/>
          <p:nvPr/>
        </p:nvSpPr>
        <p:spPr>
          <a:xfrm>
            <a:off x="6738253" y="4724169"/>
            <a:ext cx="824648"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企业之间</a:t>
            </a:r>
          </a:p>
        </p:txBody>
      </p:sp>
      <p:sp>
        <p:nvSpPr>
          <p:cNvPr id="46" name="文本框 45"/>
          <p:cNvSpPr txBox="1"/>
          <p:nvPr/>
        </p:nvSpPr>
        <p:spPr>
          <a:xfrm>
            <a:off x="2935600" y="1389589"/>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是</a:t>
            </a:r>
          </a:p>
        </p:txBody>
      </p:sp>
      <p:sp>
        <p:nvSpPr>
          <p:cNvPr id="47" name="文本框 46"/>
          <p:cNvSpPr txBox="1"/>
          <p:nvPr/>
        </p:nvSpPr>
        <p:spPr>
          <a:xfrm>
            <a:off x="2935601" y="2219762"/>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是</a:t>
            </a:r>
          </a:p>
        </p:txBody>
      </p:sp>
      <p:sp>
        <p:nvSpPr>
          <p:cNvPr id="48" name="文本框 47"/>
          <p:cNvSpPr txBox="1"/>
          <p:nvPr/>
        </p:nvSpPr>
        <p:spPr>
          <a:xfrm>
            <a:off x="2920320" y="3052652"/>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否</a:t>
            </a:r>
          </a:p>
        </p:txBody>
      </p:sp>
      <p:sp>
        <p:nvSpPr>
          <p:cNvPr id="49" name="文本框 48"/>
          <p:cNvSpPr txBox="1"/>
          <p:nvPr/>
        </p:nvSpPr>
        <p:spPr>
          <a:xfrm>
            <a:off x="2895274" y="3872242"/>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否</a:t>
            </a:r>
          </a:p>
        </p:txBody>
      </p:sp>
      <p:sp>
        <p:nvSpPr>
          <p:cNvPr id="50" name="文本框 49"/>
          <p:cNvSpPr txBox="1"/>
          <p:nvPr/>
        </p:nvSpPr>
        <p:spPr>
          <a:xfrm>
            <a:off x="2883716" y="4716690"/>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否</a:t>
            </a:r>
          </a:p>
        </p:txBody>
      </p:sp>
      <p:sp>
        <p:nvSpPr>
          <p:cNvPr id="51" name="文本框 50"/>
          <p:cNvSpPr txBox="1"/>
          <p:nvPr/>
        </p:nvSpPr>
        <p:spPr>
          <a:xfrm>
            <a:off x="2867241" y="5545902"/>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是</a:t>
            </a:r>
          </a:p>
        </p:txBody>
      </p:sp>
      <p:sp>
        <p:nvSpPr>
          <p:cNvPr id="52" name="文本框 51"/>
          <p:cNvSpPr txBox="1"/>
          <p:nvPr/>
        </p:nvSpPr>
        <p:spPr>
          <a:xfrm>
            <a:off x="3484245" y="998405"/>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否</a:t>
            </a:r>
          </a:p>
        </p:txBody>
      </p:sp>
      <p:sp>
        <p:nvSpPr>
          <p:cNvPr id="53" name="文本框 52"/>
          <p:cNvSpPr txBox="1"/>
          <p:nvPr/>
        </p:nvSpPr>
        <p:spPr>
          <a:xfrm>
            <a:off x="3484245" y="1819897"/>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否</a:t>
            </a:r>
          </a:p>
        </p:txBody>
      </p:sp>
      <p:sp>
        <p:nvSpPr>
          <p:cNvPr id="54" name="文本框 53"/>
          <p:cNvSpPr txBox="1"/>
          <p:nvPr/>
        </p:nvSpPr>
        <p:spPr>
          <a:xfrm>
            <a:off x="3484245" y="2655512"/>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是</a:t>
            </a:r>
          </a:p>
        </p:txBody>
      </p:sp>
      <p:sp>
        <p:nvSpPr>
          <p:cNvPr id="55" name="文本框 54"/>
          <p:cNvSpPr txBox="1"/>
          <p:nvPr/>
        </p:nvSpPr>
        <p:spPr>
          <a:xfrm>
            <a:off x="3484245" y="3497637"/>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是</a:t>
            </a:r>
          </a:p>
        </p:txBody>
      </p:sp>
      <p:sp>
        <p:nvSpPr>
          <p:cNvPr id="56" name="文本框 55"/>
          <p:cNvSpPr txBox="1"/>
          <p:nvPr/>
        </p:nvSpPr>
        <p:spPr>
          <a:xfrm>
            <a:off x="3484245" y="4325611"/>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是</a:t>
            </a:r>
          </a:p>
        </p:txBody>
      </p:sp>
      <p:sp>
        <p:nvSpPr>
          <p:cNvPr id="57" name="文本框 56"/>
          <p:cNvSpPr txBox="1"/>
          <p:nvPr/>
        </p:nvSpPr>
        <p:spPr>
          <a:xfrm>
            <a:off x="3484245" y="5162277"/>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否</a:t>
            </a:r>
          </a:p>
        </p:txBody>
      </p:sp>
      <p:sp>
        <p:nvSpPr>
          <p:cNvPr id="58" name="文本框 57"/>
          <p:cNvSpPr txBox="1"/>
          <p:nvPr/>
        </p:nvSpPr>
        <p:spPr>
          <a:xfrm>
            <a:off x="6481016" y="3043107"/>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否</a:t>
            </a:r>
          </a:p>
        </p:txBody>
      </p:sp>
      <p:sp>
        <p:nvSpPr>
          <p:cNvPr id="59" name="文本框 58"/>
          <p:cNvSpPr txBox="1"/>
          <p:nvPr/>
        </p:nvSpPr>
        <p:spPr>
          <a:xfrm>
            <a:off x="7127624" y="2637189"/>
            <a:ext cx="334937" cy="276999"/>
          </a:xfrm>
          <a:prstGeom prst="rect">
            <a:avLst/>
          </a:prstGeom>
          <a:noFill/>
        </p:spPr>
        <p:txBody>
          <a:bodyPr wrap="square" rtlCol="0">
            <a:spAutoFit/>
          </a:bodyPr>
          <a:lstStyle/>
          <a:p>
            <a:pPr algn="ctr"/>
            <a:r>
              <a:rPr lang="zh-CN" altLang="en-US" sz="1200" dirty="0">
                <a:latin typeface="微软雅黑 Light" panose="020B0502040204020203" pitchFamily="34" charset="-122"/>
                <a:ea typeface="微软雅黑 Light" panose="020B0502040204020203" pitchFamily="34" charset="-122"/>
              </a:rPr>
              <a:t>是</a:t>
            </a:r>
          </a:p>
        </p:txBody>
      </p:sp>
    </p:spTree>
    <p:extLst>
      <p:ext uri="{BB962C8B-B14F-4D97-AF65-F5344CB8AC3E}">
        <p14:creationId xmlns:p14="http://schemas.microsoft.com/office/powerpoint/2010/main" val="2507872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4899200" y="1646682"/>
            <a:ext cx="5655839" cy="3447098"/>
          </a:xfrm>
          <a:prstGeom prst="rect">
            <a:avLst/>
          </a:prstGeom>
          <a:noFill/>
        </p:spPr>
        <p:txBody>
          <a:bodyPr vert="horz" wrap="square" lIns="0" tIns="0" rIns="0" bIns="0" rtlCol="0" anchor="ctr">
            <a:spAutoFit/>
          </a:bodyPr>
          <a:lstStyle/>
          <a:p>
            <a:pPr marL="514350" indent="-514350">
              <a:buAutoNum type="arabicPlain"/>
            </a:pPr>
            <a:r>
              <a:rPr lang="zh-CN" altLang="en-US" sz="3200" dirty="0">
                <a:solidFill>
                  <a:schemeClr val="tx1">
                    <a:lumMod val="75000"/>
                    <a:lumOff val="25000"/>
                  </a:schemeClr>
                </a:solidFill>
                <a:latin typeface="Impact" pitchFamily="34" charset="0"/>
                <a:ea typeface="微软雅黑" pitchFamily="34" charset="-122"/>
              </a:rPr>
              <a:t>发展背景及研究意义</a:t>
            </a: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endParaRPr lang="en-US" altLang="zh-CN" sz="3200" b="1" dirty="0">
              <a:solidFill>
                <a:srgbClr val="00B050"/>
              </a:solidFill>
              <a:latin typeface="Impact" pitchFamily="34" charset="0"/>
              <a:ea typeface="微软雅黑" pitchFamily="34" charset="-122"/>
            </a:endParaRPr>
          </a:p>
          <a:p>
            <a:pPr marL="514350" indent="-514350">
              <a:buAutoNum type="arabicPlain"/>
            </a:pPr>
            <a:r>
              <a:rPr lang="zh-CN" altLang="en-US" sz="3200" dirty="0" smtClean="0">
                <a:solidFill>
                  <a:schemeClr val="tx1">
                    <a:lumMod val="75000"/>
                    <a:lumOff val="25000"/>
                  </a:schemeClr>
                </a:solidFill>
                <a:latin typeface="Impact" pitchFamily="34" charset="0"/>
                <a:ea typeface="微软雅黑" pitchFamily="34" charset="-122"/>
              </a:rPr>
              <a:t>基本原理和特性</a:t>
            </a: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endParaRPr lang="en-US" altLang="zh-CN" sz="3200" b="1" dirty="0">
              <a:solidFill>
                <a:srgbClr val="00B050"/>
              </a:solidFill>
              <a:latin typeface="Impact" pitchFamily="34" charset="0"/>
              <a:ea typeface="微软雅黑" pitchFamily="34" charset="-122"/>
            </a:endParaRPr>
          </a:p>
          <a:p>
            <a:pPr marL="514350" indent="-514350">
              <a:buAutoNum type="arabicPlain"/>
            </a:pPr>
            <a:r>
              <a:rPr lang="zh-CN" altLang="en-US" sz="3200" b="1" dirty="0" smtClean="0">
                <a:solidFill>
                  <a:srgbClr val="00B050"/>
                </a:solidFill>
                <a:latin typeface="Impact" pitchFamily="34" charset="0"/>
                <a:ea typeface="微软雅黑" pitchFamily="34" charset="-122"/>
              </a:rPr>
              <a:t>金融机构的落地</a:t>
            </a:r>
            <a:r>
              <a:rPr lang="zh-CN" altLang="en-US" sz="3200" b="1" dirty="0">
                <a:solidFill>
                  <a:srgbClr val="00B050"/>
                </a:solidFill>
                <a:latin typeface="Impact" pitchFamily="34" charset="0"/>
                <a:ea typeface="微软雅黑" pitchFamily="34" charset="-122"/>
              </a:rPr>
              <a:t>应用</a:t>
            </a:r>
            <a:endParaRPr lang="en-US" altLang="zh-CN" sz="3200" b="1" dirty="0">
              <a:solidFill>
                <a:srgbClr val="00B050"/>
              </a:solidFill>
              <a:latin typeface="Impact" pitchFamily="34" charset="0"/>
              <a:ea typeface="微软雅黑" pitchFamily="34" charset="-122"/>
            </a:endParaRPr>
          </a:p>
          <a:p>
            <a:pPr marL="514350" indent="-514350">
              <a:buAutoNum type="arabicPlain"/>
            </a:pP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r>
              <a:rPr lang="zh-CN" altLang="en-US" sz="3200" dirty="0" smtClean="0">
                <a:solidFill>
                  <a:schemeClr val="tx1">
                    <a:lumMod val="75000"/>
                    <a:lumOff val="25000"/>
                  </a:schemeClr>
                </a:solidFill>
                <a:latin typeface="Impact" pitchFamily="34" charset="0"/>
                <a:ea typeface="微软雅黑" pitchFamily="34" charset="-122"/>
              </a:rPr>
              <a:t>应用场景规划及建议</a:t>
            </a:r>
            <a:endParaRPr lang="zh-CN" altLang="en-US" sz="3200" dirty="0">
              <a:solidFill>
                <a:schemeClr val="tx1">
                  <a:lumMod val="75000"/>
                  <a:lumOff val="25000"/>
                </a:schemeClr>
              </a:solidFill>
              <a:latin typeface="Impact" pitchFamily="34" charset="0"/>
              <a:ea typeface="微软雅黑" pitchFamily="34" charset="-122"/>
            </a:endParaRPr>
          </a:p>
        </p:txBody>
      </p:sp>
      <p:sp>
        <p:nvSpPr>
          <p:cNvPr id="2" name="TextBox 1"/>
          <p:cNvSpPr txBox="1"/>
          <p:nvPr/>
        </p:nvSpPr>
        <p:spPr>
          <a:xfrm>
            <a:off x="1417983" y="2493067"/>
            <a:ext cx="1338469" cy="1754326"/>
          </a:xfrm>
          <a:prstGeom prst="rect">
            <a:avLst/>
          </a:prstGeom>
          <a:noFill/>
        </p:spPr>
        <p:txBody>
          <a:bodyPr wrap="square" rtlCol="0" anchor="ctr">
            <a:spAutoFit/>
          </a:bodyPr>
          <a:lstStyle/>
          <a:p>
            <a:pPr algn="ctr"/>
            <a:r>
              <a:rPr lang="zh-CN" altLang="en-US" sz="5400" b="1" dirty="0">
                <a:solidFill>
                  <a:schemeClr val="bg1"/>
                </a:solidFill>
              </a:rPr>
              <a:t>目录</a:t>
            </a:r>
          </a:p>
        </p:txBody>
      </p:sp>
    </p:spTree>
    <p:extLst>
      <p:ext uri="{BB962C8B-B14F-4D97-AF65-F5344CB8AC3E}">
        <p14:creationId xmlns:p14="http://schemas.microsoft.com/office/powerpoint/2010/main" val="336097200"/>
      </p:ext>
    </p:extLst>
  </p:cSld>
  <p:clrMapOvr>
    <a:masterClrMapping/>
  </p:clrMapOvr>
  <mc:AlternateContent xmlns:mc="http://schemas.openxmlformats.org/markup-compatibility/2006" xmlns:p14="http://schemas.microsoft.com/office/powerpoint/2010/main">
    <mc:Choice Requires="p14">
      <p:transition p14:dur="0">
        <p:sndAc>
          <p:stSnd>
            <p:snd r:embed="rId3" name="type.wav"/>
          </p:stSnd>
        </p:sndAc>
      </p:transition>
    </mc:Choice>
    <mc:Fallback xmlns="">
      <p:transition>
        <p:sndAc>
          <p:stSnd>
            <p:snd r:embed="rId4" name="type.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7983" y="2493067"/>
            <a:ext cx="1338469" cy="1754326"/>
          </a:xfrm>
          <a:prstGeom prst="rect">
            <a:avLst/>
          </a:prstGeom>
          <a:noFill/>
        </p:spPr>
        <p:txBody>
          <a:bodyPr wrap="square" rtlCol="0" anchor="ctr">
            <a:spAutoFit/>
          </a:bodyPr>
          <a:lstStyle/>
          <a:p>
            <a:pPr algn="ctr"/>
            <a:r>
              <a:rPr lang="zh-CN" altLang="en-US" sz="5400" b="1" dirty="0">
                <a:solidFill>
                  <a:schemeClr val="bg1"/>
                </a:solidFill>
              </a:rPr>
              <a:t>目录</a:t>
            </a:r>
          </a:p>
        </p:txBody>
      </p:sp>
      <p:sp>
        <p:nvSpPr>
          <p:cNvPr id="3" name="TextBox 6"/>
          <p:cNvSpPr txBox="1"/>
          <p:nvPr/>
        </p:nvSpPr>
        <p:spPr>
          <a:xfrm>
            <a:off x="4899200" y="1646682"/>
            <a:ext cx="5655839" cy="3447098"/>
          </a:xfrm>
          <a:prstGeom prst="rect">
            <a:avLst/>
          </a:prstGeom>
          <a:noFill/>
        </p:spPr>
        <p:txBody>
          <a:bodyPr vert="horz" wrap="square" lIns="0" tIns="0" rIns="0" bIns="0" rtlCol="0" anchor="ctr">
            <a:spAutoFit/>
          </a:bodyPr>
          <a:lstStyle/>
          <a:p>
            <a:pPr marL="514350" indent="-514350">
              <a:buAutoNum type="arabicPlain"/>
            </a:pPr>
            <a:r>
              <a:rPr lang="zh-CN" altLang="en-US" sz="3200" dirty="0">
                <a:solidFill>
                  <a:schemeClr val="tx1">
                    <a:lumMod val="75000"/>
                    <a:lumOff val="25000"/>
                  </a:schemeClr>
                </a:solidFill>
                <a:latin typeface="Impact" pitchFamily="34" charset="0"/>
                <a:ea typeface="微软雅黑" pitchFamily="34" charset="-122"/>
              </a:rPr>
              <a:t>背景及可行性</a:t>
            </a: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endParaRPr lang="en-US" altLang="zh-CN" sz="3200" b="1" dirty="0">
              <a:solidFill>
                <a:srgbClr val="00B050"/>
              </a:solidFill>
              <a:latin typeface="Impact" pitchFamily="34" charset="0"/>
              <a:ea typeface="微软雅黑" pitchFamily="34" charset="-122"/>
            </a:endParaRPr>
          </a:p>
          <a:p>
            <a:pPr marL="514350" indent="-514350">
              <a:buAutoNum type="arabicPlain"/>
            </a:pPr>
            <a:r>
              <a:rPr lang="zh-CN" altLang="en-US" sz="3200" dirty="0" smtClean="0">
                <a:solidFill>
                  <a:schemeClr val="tx1">
                    <a:lumMod val="75000"/>
                    <a:lumOff val="25000"/>
                  </a:schemeClr>
                </a:solidFill>
                <a:latin typeface="Impact" pitchFamily="34" charset="0"/>
                <a:ea typeface="微软雅黑" pitchFamily="34" charset="-122"/>
              </a:rPr>
              <a:t>系统架构和设计</a:t>
            </a: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endParaRPr lang="en-US" altLang="zh-CN" sz="3200" b="1" dirty="0">
              <a:solidFill>
                <a:srgbClr val="00B050"/>
              </a:solidFill>
              <a:latin typeface="Impact" pitchFamily="34" charset="0"/>
              <a:ea typeface="微软雅黑" pitchFamily="34" charset="-122"/>
            </a:endParaRPr>
          </a:p>
          <a:p>
            <a:pPr marL="514350" indent="-514350">
              <a:buAutoNum type="arabicPlain"/>
            </a:pPr>
            <a:r>
              <a:rPr lang="zh-CN" altLang="en-US" sz="3200" b="1" dirty="0">
                <a:solidFill>
                  <a:srgbClr val="00B050"/>
                </a:solidFill>
                <a:latin typeface="Impact" pitchFamily="34" charset="0"/>
                <a:ea typeface="微软雅黑" pitchFamily="34" charset="-122"/>
              </a:rPr>
              <a:t>系统运行</a:t>
            </a:r>
            <a:endParaRPr lang="en-US" altLang="zh-CN" sz="3200" b="1" dirty="0">
              <a:solidFill>
                <a:srgbClr val="00B050"/>
              </a:solidFill>
              <a:latin typeface="Impact" pitchFamily="34" charset="0"/>
              <a:ea typeface="微软雅黑" pitchFamily="34" charset="-122"/>
            </a:endParaRPr>
          </a:p>
          <a:p>
            <a:pPr marL="514350" indent="-514350">
              <a:buAutoNum type="arabicPlain"/>
            </a:pP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r>
              <a:rPr lang="zh-CN" altLang="en-US" sz="3200" dirty="0" smtClean="0">
                <a:solidFill>
                  <a:schemeClr val="tx1">
                    <a:lumMod val="75000"/>
                    <a:lumOff val="25000"/>
                  </a:schemeClr>
                </a:solidFill>
                <a:latin typeface="Impact" pitchFamily="34" charset="0"/>
                <a:ea typeface="微软雅黑" pitchFamily="34" charset="-122"/>
              </a:rPr>
              <a:t>当前进度和系统的影响</a:t>
            </a:r>
            <a:endParaRPr lang="zh-CN" altLang="en-US" sz="3200" dirty="0">
              <a:solidFill>
                <a:schemeClr val="tx1">
                  <a:lumMod val="75000"/>
                  <a:lumOff val="25000"/>
                </a:schemeClr>
              </a:solidFill>
              <a:latin typeface="Impact" pitchFamily="34" charset="0"/>
              <a:ea typeface="微软雅黑" pitchFamily="34" charset="-122"/>
            </a:endParaRPr>
          </a:p>
        </p:txBody>
      </p:sp>
    </p:spTree>
    <p:extLst>
      <p:ext uri="{BB962C8B-B14F-4D97-AF65-F5344CB8AC3E}">
        <p14:creationId xmlns:p14="http://schemas.microsoft.com/office/powerpoint/2010/main" val="3658445112"/>
      </p:ext>
    </p:extLst>
  </p:cSld>
  <p:clrMapOvr>
    <a:masterClrMapping/>
  </p:clrMapOvr>
  <mc:AlternateContent xmlns:mc="http://schemas.openxmlformats.org/markup-compatibility/2006" xmlns:p14="http://schemas.microsoft.com/office/powerpoint/2010/main">
    <mc:Choice Requires="p14">
      <p:transition spd="med">
        <p14:flip dir="r"/>
        <p:sndAc>
          <p:stSnd>
            <p:snd r:embed="rId2" name="type.wav"/>
          </p:stSnd>
        </p:sndAc>
      </p:transition>
    </mc:Choice>
    <mc:Fallback xmlns="">
      <p:transition spd="med">
        <p:fade/>
        <p:sndAc>
          <p:stSnd>
            <p:snd r:embed="rId3" name="type.wav"/>
          </p:stSnd>
        </p:sndAc>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Impact" panose="020B0806030902050204" pitchFamily="34" charset="0"/>
              </a:rPr>
              <a:t>金融企业的区块链联盟：</a:t>
            </a:r>
            <a:r>
              <a:rPr lang="en-US" altLang="zh-CN" dirty="0" smtClean="0">
                <a:latin typeface="Impact" panose="020B0806030902050204" pitchFamily="34" charset="0"/>
              </a:rPr>
              <a:t>R3</a:t>
            </a:r>
            <a:endParaRPr lang="zh-CN" altLang="en-US" dirty="0">
              <a:latin typeface="Impact" panose="020B0806030902050204" pitchFamily="34" charset="0"/>
            </a:endParaRPr>
          </a:p>
        </p:txBody>
      </p:sp>
      <p:sp>
        <p:nvSpPr>
          <p:cNvPr id="4" name="TextBox 3"/>
          <p:cNvSpPr txBox="1"/>
          <p:nvPr/>
        </p:nvSpPr>
        <p:spPr>
          <a:xfrm>
            <a:off x="614363" y="1383629"/>
            <a:ext cx="11329988" cy="1048649"/>
          </a:xfrm>
          <a:prstGeom prst="round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vert="horz" lIns="252000" tIns="45720" rIns="252000" bIns="45720" rtlCol="0" anchor="ctr">
            <a:noAutofit/>
          </a:bodyPr>
          <a:lstStyle>
            <a:defPPr>
              <a:defRPr lang="zh-CN"/>
            </a:defPPr>
            <a:lvl1pPr>
              <a:lnSpc>
                <a:spcPct val="120000"/>
              </a:lnSpc>
              <a:defRPr sz="1600">
                <a:latin typeface="微软雅黑" pitchFamily="34" charset="-122"/>
                <a:ea typeface="微软雅黑" pitchFamily="34" charset="-122"/>
              </a:defRPr>
            </a:lvl1pPr>
          </a:lstStyle>
          <a:p>
            <a:pPr lvl="0" indent="536575">
              <a:lnSpc>
                <a:spcPct val="150000"/>
              </a:lnSpc>
            </a:pPr>
            <a:r>
              <a:rPr lang="en-US" altLang="zh-CN" sz="2000" kern="0" dirty="0" smtClean="0">
                <a:solidFill>
                  <a:schemeClr val="bg1"/>
                </a:solidFill>
              </a:rPr>
              <a:t>R3</a:t>
            </a:r>
            <a:r>
              <a:rPr lang="zh-CN" altLang="en-US" sz="2000" kern="0" dirty="0" smtClean="0">
                <a:solidFill>
                  <a:schemeClr val="bg1"/>
                </a:solidFill>
              </a:rPr>
              <a:t>区块链联盟是由花旗、摩根</a:t>
            </a:r>
            <a:r>
              <a:rPr lang="zh-CN" altLang="en-US" sz="2000" kern="0" dirty="0">
                <a:solidFill>
                  <a:schemeClr val="bg1"/>
                </a:solidFill>
              </a:rPr>
              <a:t>大通、高盛、汇</a:t>
            </a:r>
            <a:r>
              <a:rPr lang="zh-CN" altLang="en-US" sz="2000" kern="0" dirty="0" smtClean="0">
                <a:solidFill>
                  <a:schemeClr val="bg1"/>
                </a:solidFill>
              </a:rPr>
              <a:t>丰、富国等银行联合发起成立的一个区块链联盟，目前全球主要金融机构都已经加入该联盟。</a:t>
            </a:r>
            <a:endParaRPr lang="zh-CN" altLang="en-US" sz="2000" kern="0" dirty="0">
              <a:solidFill>
                <a:schemeClr val="bg1"/>
              </a:solidFill>
            </a:endParaRPr>
          </a:p>
        </p:txBody>
      </p:sp>
      <p:sp>
        <p:nvSpPr>
          <p:cNvPr id="5" name="TextBox 4"/>
          <p:cNvSpPr txBox="1"/>
          <p:nvPr/>
        </p:nvSpPr>
        <p:spPr>
          <a:xfrm>
            <a:off x="614363" y="2830286"/>
            <a:ext cx="11329988" cy="1451428"/>
          </a:xfrm>
          <a:prstGeom prst="rect">
            <a:avLst/>
          </a:prstGeom>
          <a:noFill/>
          <a:ln w="38100">
            <a:solidFill>
              <a:schemeClr val="bg1">
                <a:lumMod val="50000"/>
              </a:schemeClr>
            </a:solidFill>
          </a:ln>
        </p:spPr>
        <p:txBody>
          <a:bodyPr wrap="square" rtlCol="0" anchor="ctr">
            <a:noAutofit/>
          </a:bodyPr>
          <a:lstStyle/>
          <a:p>
            <a:pPr indent="449263">
              <a:lnSpc>
                <a:spcPct val="150000"/>
              </a:lnSpc>
            </a:pPr>
            <a:r>
              <a:rPr lang="zh-CN" altLang="en-US" dirty="0"/>
              <a:t>由金融行业资深人士、技术人员和区块链及密码学专家</a:t>
            </a:r>
            <a:r>
              <a:rPr lang="zh-CN" altLang="en-US" dirty="0" smtClean="0"/>
              <a:t>组成，与联盟</a:t>
            </a:r>
            <a:r>
              <a:rPr lang="zh-CN" altLang="en-US" dirty="0"/>
              <a:t>成员共同进行研究、实验、设计和</a:t>
            </a:r>
            <a:r>
              <a:rPr lang="zh-CN" altLang="en-US" dirty="0" smtClean="0"/>
              <a:t>建构区块链相关技术和平台，满足金融业在</a:t>
            </a:r>
            <a:r>
              <a:rPr lang="zh-CN" altLang="en-US" dirty="0"/>
              <a:t>身份、隐私、安全、可扩展性、互操作性</a:t>
            </a:r>
            <a:r>
              <a:rPr lang="zh-CN" altLang="en-US" dirty="0" smtClean="0"/>
              <a:t>及老系统</a:t>
            </a:r>
            <a:r>
              <a:rPr lang="zh-CN" altLang="en-US" dirty="0"/>
              <a:t>整合方面的需要。</a:t>
            </a:r>
          </a:p>
        </p:txBody>
      </p:sp>
      <p:sp>
        <p:nvSpPr>
          <p:cNvPr id="6" name="TextBox 5"/>
          <p:cNvSpPr txBox="1"/>
          <p:nvPr/>
        </p:nvSpPr>
        <p:spPr>
          <a:xfrm>
            <a:off x="2099241" y="4791108"/>
            <a:ext cx="8360229" cy="954107"/>
          </a:xfrm>
          <a:prstGeom prst="rect">
            <a:avLst/>
          </a:prstGeom>
          <a:noFill/>
        </p:spPr>
        <p:txBody>
          <a:bodyPr wrap="square" rtlCol="0">
            <a:spAutoFit/>
          </a:bodyPr>
          <a:lstStyle/>
          <a:p>
            <a:pPr algn="ctr"/>
            <a:r>
              <a:rPr lang="zh-CN" altLang="en-US" sz="2800" dirty="0" smtClean="0"/>
              <a:t>平安、招商银行已经于</a:t>
            </a:r>
            <a:r>
              <a:rPr lang="en-US" altLang="zh-CN" sz="2800" dirty="0" smtClean="0"/>
              <a:t>2016</a:t>
            </a:r>
            <a:r>
              <a:rPr lang="zh-CN" altLang="en-US" sz="2800" dirty="0" smtClean="0"/>
              <a:t>年加入</a:t>
            </a:r>
            <a:r>
              <a:rPr lang="en-US" altLang="zh-CN" sz="2800" dirty="0" smtClean="0"/>
              <a:t>R3</a:t>
            </a:r>
            <a:r>
              <a:rPr lang="zh-CN" altLang="en-US" sz="2800" dirty="0" smtClean="0"/>
              <a:t>联盟，目前还处于研究阶段，没有落地的应用场景。</a:t>
            </a:r>
            <a:endParaRPr lang="zh-CN" altLang="en-US" sz="2800" dirty="0"/>
          </a:p>
        </p:txBody>
      </p:sp>
    </p:spTree>
    <p:extLst>
      <p:ext uri="{BB962C8B-B14F-4D97-AF65-F5344CB8AC3E}">
        <p14:creationId xmlns:p14="http://schemas.microsoft.com/office/powerpoint/2010/main" val="409620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区块链在</a:t>
            </a:r>
            <a:r>
              <a:rPr lang="zh-CN" altLang="en-US" dirty="0" smtClean="0">
                <a:solidFill>
                  <a:srgbClr val="009900"/>
                </a:solidFill>
              </a:rPr>
              <a:t>银行业</a:t>
            </a:r>
            <a:r>
              <a:rPr lang="zh-CN" altLang="en-US" dirty="0" smtClean="0"/>
              <a:t>的五类应用场景</a:t>
            </a:r>
            <a:endParaRPr lang="zh-CN" altLang="en-US" dirty="0"/>
          </a:p>
        </p:txBody>
      </p:sp>
      <p:grpSp>
        <p:nvGrpSpPr>
          <p:cNvPr id="4" name="组合 3"/>
          <p:cNvGrpSpPr/>
          <p:nvPr/>
        </p:nvGrpSpPr>
        <p:grpSpPr>
          <a:xfrm>
            <a:off x="5372891" y="4232529"/>
            <a:ext cx="1677919" cy="1487127"/>
            <a:chOff x="4373337" y="2866864"/>
            <a:chExt cx="1677919" cy="1487127"/>
          </a:xfrm>
        </p:grpSpPr>
        <p:grpSp>
          <p:nvGrpSpPr>
            <p:cNvPr id="5" name="组合 4"/>
            <p:cNvGrpSpPr/>
            <p:nvPr/>
          </p:nvGrpSpPr>
          <p:grpSpPr>
            <a:xfrm rot="5400000">
              <a:off x="4468733" y="2771468"/>
              <a:ext cx="1487127" cy="1677919"/>
              <a:chOff x="4468733" y="2771468"/>
              <a:chExt cx="1487127" cy="1677919"/>
            </a:xfrm>
          </p:grpSpPr>
          <p:sp>
            <p:nvSpPr>
              <p:cNvPr id="7"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 name="Freeform 5"/>
              <p:cNvSpPr>
                <a:spLocks/>
              </p:cNvSpPr>
              <p:nvPr/>
            </p:nvSpPr>
            <p:spPr bwMode="auto">
              <a:xfrm rot="5400000">
                <a:off x="4600910" y="3068560"/>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9900"/>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6" name="文本框 22"/>
            <p:cNvSpPr txBox="1"/>
            <p:nvPr/>
          </p:nvSpPr>
          <p:spPr>
            <a:xfrm>
              <a:off x="4865348" y="3283729"/>
              <a:ext cx="693896" cy="653396"/>
            </a:xfrm>
            <a:prstGeom prst="rect">
              <a:avLst/>
            </a:prstGeom>
            <a:noFill/>
          </p:spPr>
          <p:txBody>
            <a:bodyPr wrap="square" rtlCol="0">
              <a:spAutoFit/>
            </a:bodyPr>
            <a:lstStyle/>
            <a:p>
              <a:pPr algn="ctr"/>
              <a:r>
                <a:rPr lang="en-US" altLang="zh-CN" sz="3600" dirty="0">
                  <a:solidFill>
                    <a:prstClr val="white"/>
                  </a:solidFill>
                  <a:effectLst>
                    <a:innerShdw blurRad="63500" dist="50800" dir="13500000">
                      <a:prstClr val="black">
                        <a:alpha val="50000"/>
                      </a:prstClr>
                    </a:innerShdw>
                  </a:effectLst>
                  <a:latin typeface="Impact" panose="020B0806030902050204" pitchFamily="34" charset="0"/>
                </a:rPr>
                <a:t>03</a:t>
              </a:r>
              <a:endParaRPr lang="zh-CN" altLang="en-US" sz="3600" dirty="0">
                <a:solidFill>
                  <a:prstClr val="white"/>
                </a:solidFill>
                <a:effectLst>
                  <a:innerShdw blurRad="63500" dist="50800" dir="13500000">
                    <a:prstClr val="black">
                      <a:alpha val="50000"/>
                    </a:prstClr>
                  </a:innerShdw>
                </a:effectLst>
                <a:latin typeface="Impact" panose="020B0806030902050204" pitchFamily="34" charset="0"/>
              </a:endParaRPr>
            </a:p>
          </p:txBody>
        </p:sp>
      </p:grpSp>
      <p:grpSp>
        <p:nvGrpSpPr>
          <p:cNvPr id="9" name="组合 8"/>
          <p:cNvGrpSpPr/>
          <p:nvPr/>
        </p:nvGrpSpPr>
        <p:grpSpPr>
          <a:xfrm>
            <a:off x="3155044" y="4232529"/>
            <a:ext cx="1677919" cy="1487127"/>
            <a:chOff x="4373337" y="2866864"/>
            <a:chExt cx="1677919" cy="1487127"/>
          </a:xfrm>
        </p:grpSpPr>
        <p:grpSp>
          <p:nvGrpSpPr>
            <p:cNvPr id="10" name="组合 9"/>
            <p:cNvGrpSpPr/>
            <p:nvPr/>
          </p:nvGrpSpPr>
          <p:grpSpPr>
            <a:xfrm rot="5400000">
              <a:off x="4468733" y="2771468"/>
              <a:ext cx="1487127" cy="1677919"/>
              <a:chOff x="4468733" y="2771468"/>
              <a:chExt cx="1487127" cy="1677919"/>
            </a:xfrm>
          </p:grpSpPr>
          <p:sp>
            <p:nvSpPr>
              <p:cNvPr id="12"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5"/>
              <p:cNvSpPr>
                <a:spLocks/>
              </p:cNvSpPr>
              <p:nvPr/>
            </p:nvSpPr>
            <p:spPr bwMode="auto">
              <a:xfrm rot="5400000">
                <a:off x="4600910" y="3068560"/>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9900"/>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 name="文本框 15"/>
            <p:cNvSpPr txBox="1"/>
            <p:nvPr/>
          </p:nvSpPr>
          <p:spPr>
            <a:xfrm>
              <a:off x="4865348" y="3283729"/>
              <a:ext cx="693896" cy="653396"/>
            </a:xfrm>
            <a:prstGeom prst="rect">
              <a:avLst/>
            </a:prstGeom>
            <a:noFill/>
          </p:spPr>
          <p:txBody>
            <a:bodyPr wrap="square" rtlCol="0">
              <a:spAutoFit/>
            </a:bodyPr>
            <a:lstStyle/>
            <a:p>
              <a:pPr algn="ctr"/>
              <a:r>
                <a:rPr lang="en-US" altLang="zh-CN" sz="3600" dirty="0">
                  <a:solidFill>
                    <a:prstClr val="white"/>
                  </a:solidFill>
                  <a:effectLst>
                    <a:innerShdw blurRad="63500" dist="50800" dir="13500000">
                      <a:prstClr val="black">
                        <a:alpha val="50000"/>
                      </a:prstClr>
                    </a:innerShdw>
                  </a:effectLst>
                  <a:latin typeface="Impact" panose="020B0806030902050204" pitchFamily="34" charset="0"/>
                </a:rPr>
                <a:t>02</a:t>
              </a:r>
              <a:endParaRPr lang="zh-CN" altLang="en-US" sz="3600" dirty="0">
                <a:solidFill>
                  <a:prstClr val="white"/>
                </a:solidFill>
                <a:effectLst>
                  <a:innerShdw blurRad="63500" dist="50800" dir="13500000">
                    <a:prstClr val="black">
                      <a:alpha val="50000"/>
                    </a:prstClr>
                  </a:innerShdw>
                </a:effectLst>
                <a:latin typeface="Impact" panose="020B0806030902050204" pitchFamily="34" charset="0"/>
              </a:endParaRPr>
            </a:p>
          </p:txBody>
        </p:sp>
      </p:grpSp>
      <p:grpSp>
        <p:nvGrpSpPr>
          <p:cNvPr id="14" name="组合 13"/>
          <p:cNvGrpSpPr/>
          <p:nvPr/>
        </p:nvGrpSpPr>
        <p:grpSpPr>
          <a:xfrm>
            <a:off x="545319" y="4232529"/>
            <a:ext cx="1677919" cy="1487127"/>
            <a:chOff x="4373337" y="2866864"/>
            <a:chExt cx="1677919" cy="1487127"/>
          </a:xfrm>
        </p:grpSpPr>
        <p:grpSp>
          <p:nvGrpSpPr>
            <p:cNvPr id="15" name="组合 14"/>
            <p:cNvGrpSpPr/>
            <p:nvPr/>
          </p:nvGrpSpPr>
          <p:grpSpPr>
            <a:xfrm rot="5400000">
              <a:off x="4468733" y="2771468"/>
              <a:ext cx="1487127" cy="1677919"/>
              <a:chOff x="4468733" y="2771468"/>
              <a:chExt cx="1487127" cy="1677919"/>
            </a:xfrm>
          </p:grpSpPr>
          <p:sp>
            <p:nvSpPr>
              <p:cNvPr id="17"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5"/>
              <p:cNvSpPr>
                <a:spLocks/>
              </p:cNvSpPr>
              <p:nvPr/>
            </p:nvSpPr>
            <p:spPr bwMode="auto">
              <a:xfrm rot="5400000">
                <a:off x="4600910" y="3068560"/>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9900"/>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6" name="文本框 5"/>
            <p:cNvSpPr txBox="1"/>
            <p:nvPr/>
          </p:nvSpPr>
          <p:spPr>
            <a:xfrm>
              <a:off x="4865348" y="3283729"/>
              <a:ext cx="693896" cy="653396"/>
            </a:xfrm>
            <a:prstGeom prst="rect">
              <a:avLst/>
            </a:prstGeom>
            <a:noFill/>
          </p:spPr>
          <p:txBody>
            <a:bodyPr wrap="square" rtlCol="0">
              <a:spAutoFit/>
            </a:bodyPr>
            <a:lstStyle/>
            <a:p>
              <a:pPr algn="ctr"/>
              <a:r>
                <a:rPr lang="en-US" altLang="zh-CN" sz="3600" dirty="0">
                  <a:solidFill>
                    <a:prstClr val="white"/>
                  </a:solidFill>
                  <a:effectLst>
                    <a:innerShdw blurRad="63500" dist="50800" dir="13500000">
                      <a:prstClr val="black">
                        <a:alpha val="50000"/>
                      </a:prstClr>
                    </a:innerShdw>
                  </a:effectLst>
                  <a:latin typeface="Impact" panose="020B0806030902050204" pitchFamily="34" charset="0"/>
                </a:rPr>
                <a:t>01</a:t>
              </a:r>
              <a:endParaRPr lang="zh-CN" altLang="en-US" sz="3600" dirty="0">
                <a:solidFill>
                  <a:prstClr val="white"/>
                </a:solidFill>
                <a:effectLst>
                  <a:innerShdw blurRad="63500" dist="50800" dir="13500000">
                    <a:prstClr val="black">
                      <a:alpha val="50000"/>
                    </a:prstClr>
                  </a:innerShdw>
                </a:effectLst>
                <a:latin typeface="Impact" panose="020B0806030902050204" pitchFamily="34" charset="0"/>
              </a:endParaRPr>
            </a:p>
          </p:txBody>
        </p:sp>
      </p:grpSp>
      <p:grpSp>
        <p:nvGrpSpPr>
          <p:cNvPr id="19" name="组合 18"/>
          <p:cNvGrpSpPr/>
          <p:nvPr/>
        </p:nvGrpSpPr>
        <p:grpSpPr>
          <a:xfrm>
            <a:off x="7590738" y="4232529"/>
            <a:ext cx="1677919" cy="1487127"/>
            <a:chOff x="4373337" y="2866864"/>
            <a:chExt cx="1677919" cy="1487127"/>
          </a:xfrm>
        </p:grpSpPr>
        <p:grpSp>
          <p:nvGrpSpPr>
            <p:cNvPr id="20" name="组合 19"/>
            <p:cNvGrpSpPr/>
            <p:nvPr/>
          </p:nvGrpSpPr>
          <p:grpSpPr>
            <a:xfrm rot="5400000">
              <a:off x="4468733" y="2771468"/>
              <a:ext cx="1487127" cy="1677919"/>
              <a:chOff x="4468733" y="2771468"/>
              <a:chExt cx="1487127" cy="1677919"/>
            </a:xfrm>
          </p:grpSpPr>
          <p:sp>
            <p:nvSpPr>
              <p:cNvPr id="22"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 name="Freeform 5"/>
              <p:cNvSpPr>
                <a:spLocks/>
              </p:cNvSpPr>
              <p:nvPr/>
            </p:nvSpPr>
            <p:spPr bwMode="auto">
              <a:xfrm rot="5400000">
                <a:off x="4600910" y="3068560"/>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9900"/>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1" name="文本框 22"/>
            <p:cNvSpPr txBox="1"/>
            <p:nvPr/>
          </p:nvSpPr>
          <p:spPr>
            <a:xfrm>
              <a:off x="4865348" y="3283729"/>
              <a:ext cx="693896" cy="653396"/>
            </a:xfrm>
            <a:prstGeom prst="rect">
              <a:avLst/>
            </a:prstGeom>
            <a:noFill/>
          </p:spPr>
          <p:txBody>
            <a:bodyPr wrap="square" rtlCol="0">
              <a:spAutoFit/>
            </a:bodyPr>
            <a:lstStyle/>
            <a:p>
              <a:pPr algn="ctr"/>
              <a:r>
                <a:rPr lang="en-US" altLang="zh-CN" sz="3600" dirty="0" smtClean="0">
                  <a:solidFill>
                    <a:prstClr val="white"/>
                  </a:solidFill>
                  <a:effectLst>
                    <a:innerShdw blurRad="63500" dist="50800" dir="13500000">
                      <a:prstClr val="black">
                        <a:alpha val="50000"/>
                      </a:prstClr>
                    </a:innerShdw>
                  </a:effectLst>
                  <a:latin typeface="Impact" panose="020B0806030902050204" pitchFamily="34" charset="0"/>
                </a:rPr>
                <a:t>04</a:t>
              </a:r>
              <a:endParaRPr lang="zh-CN" altLang="en-US" sz="3600" dirty="0">
                <a:solidFill>
                  <a:prstClr val="white"/>
                </a:solidFill>
                <a:effectLst>
                  <a:innerShdw blurRad="63500" dist="50800" dir="13500000">
                    <a:prstClr val="black">
                      <a:alpha val="50000"/>
                    </a:prstClr>
                  </a:innerShdw>
                </a:effectLst>
                <a:latin typeface="Impact" panose="020B0806030902050204" pitchFamily="34" charset="0"/>
              </a:endParaRPr>
            </a:p>
          </p:txBody>
        </p:sp>
      </p:grpSp>
      <p:grpSp>
        <p:nvGrpSpPr>
          <p:cNvPr id="24" name="组合 23"/>
          <p:cNvGrpSpPr/>
          <p:nvPr/>
        </p:nvGrpSpPr>
        <p:grpSpPr>
          <a:xfrm>
            <a:off x="10113380" y="4232529"/>
            <a:ext cx="1677919" cy="1487127"/>
            <a:chOff x="4373337" y="2866864"/>
            <a:chExt cx="1677919" cy="1487127"/>
          </a:xfrm>
        </p:grpSpPr>
        <p:grpSp>
          <p:nvGrpSpPr>
            <p:cNvPr id="25" name="组合 24"/>
            <p:cNvGrpSpPr/>
            <p:nvPr/>
          </p:nvGrpSpPr>
          <p:grpSpPr>
            <a:xfrm rot="5400000">
              <a:off x="4468733" y="2771468"/>
              <a:ext cx="1487127" cy="1677919"/>
              <a:chOff x="4468733" y="2771468"/>
              <a:chExt cx="1487127" cy="1677919"/>
            </a:xfrm>
          </p:grpSpPr>
          <p:sp>
            <p:nvSpPr>
              <p:cNvPr id="27" name="Freeform 5"/>
              <p:cNvSpPr>
                <a:spLocks/>
              </p:cNvSpPr>
              <p:nvPr/>
            </p:nvSpPr>
            <p:spPr bwMode="auto">
              <a:xfrm rot="5400000">
                <a:off x="4373337" y="2866864"/>
                <a:ext cx="1677919" cy="148712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CDCDC"/>
                  </a:gs>
                </a:gsLst>
                <a:lin ang="2700000" scaled="0"/>
              </a:gradFill>
              <a:ln w="19050">
                <a:gradFill>
                  <a:gsLst>
                    <a:gs pos="0">
                      <a:srgbClr val="ADADAD"/>
                    </a:gs>
                    <a:gs pos="66000">
                      <a:schemeClr val="bg1"/>
                    </a:gs>
                  </a:gsLst>
                  <a:lin ang="2700000" scaled="0"/>
                </a:gradFill>
              </a:ln>
              <a:effectLst>
                <a:outerShdw blurRad="1143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5"/>
              <p:cNvSpPr>
                <a:spLocks/>
              </p:cNvSpPr>
              <p:nvPr/>
            </p:nvSpPr>
            <p:spPr bwMode="auto">
              <a:xfrm rot="5400000">
                <a:off x="4600910" y="3068560"/>
                <a:ext cx="1222771" cy="10837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9900"/>
              </a:solidFill>
              <a:ln w="15875">
                <a:noFill/>
              </a:ln>
              <a:effectLst>
                <a:innerShdw blurRad="63500" dist="25400" dir="27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6" name="文本框 22"/>
            <p:cNvSpPr txBox="1"/>
            <p:nvPr/>
          </p:nvSpPr>
          <p:spPr>
            <a:xfrm>
              <a:off x="4865348" y="3283729"/>
              <a:ext cx="693896" cy="653396"/>
            </a:xfrm>
            <a:prstGeom prst="rect">
              <a:avLst/>
            </a:prstGeom>
            <a:noFill/>
          </p:spPr>
          <p:txBody>
            <a:bodyPr wrap="square" rtlCol="0">
              <a:spAutoFit/>
            </a:bodyPr>
            <a:lstStyle/>
            <a:p>
              <a:pPr algn="ctr"/>
              <a:r>
                <a:rPr lang="en-US" altLang="zh-CN" sz="3600" dirty="0" smtClean="0">
                  <a:solidFill>
                    <a:prstClr val="white"/>
                  </a:solidFill>
                  <a:effectLst>
                    <a:innerShdw blurRad="63500" dist="50800" dir="13500000">
                      <a:prstClr val="black">
                        <a:alpha val="50000"/>
                      </a:prstClr>
                    </a:innerShdw>
                  </a:effectLst>
                  <a:latin typeface="Impact" panose="020B0806030902050204" pitchFamily="34" charset="0"/>
                </a:rPr>
                <a:t>05</a:t>
              </a:r>
              <a:endParaRPr lang="zh-CN" altLang="en-US" sz="3600" dirty="0">
                <a:solidFill>
                  <a:prstClr val="white"/>
                </a:solidFill>
                <a:effectLst>
                  <a:innerShdw blurRad="63500" dist="50800" dir="13500000">
                    <a:prstClr val="black">
                      <a:alpha val="50000"/>
                    </a:prstClr>
                  </a:innerShdw>
                </a:effectLst>
                <a:latin typeface="Impact" panose="020B0806030902050204" pitchFamily="34" charset="0"/>
              </a:endParaRPr>
            </a:p>
          </p:txBody>
        </p:sp>
      </p:grpSp>
      <p:cxnSp>
        <p:nvCxnSpPr>
          <p:cNvPr id="30" name="直接连接符 29"/>
          <p:cNvCxnSpPr/>
          <p:nvPr/>
        </p:nvCxnSpPr>
        <p:spPr>
          <a:xfrm>
            <a:off x="2919916" y="1349826"/>
            <a:ext cx="0" cy="4992909"/>
          </a:xfrm>
          <a:prstGeom prst="line">
            <a:avLst/>
          </a:prstGeom>
          <a:ln w="381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9625516" y="1349826"/>
            <a:ext cx="0" cy="4992909"/>
          </a:xfrm>
          <a:prstGeom prst="line">
            <a:avLst/>
          </a:prstGeom>
          <a:ln w="381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56782" y="6012929"/>
            <a:ext cx="1382875" cy="400110"/>
          </a:xfrm>
          <a:prstGeom prst="rect">
            <a:avLst/>
          </a:prstGeom>
          <a:noFill/>
        </p:spPr>
        <p:txBody>
          <a:bodyPr wrap="square" rtlCol="0">
            <a:spAutoFit/>
          </a:bodyPr>
          <a:lstStyle/>
          <a:p>
            <a:pPr algn="ctr"/>
            <a:r>
              <a:rPr lang="zh-CN" altLang="en-US" sz="2000" b="1" dirty="0" smtClean="0"/>
              <a:t>货币</a:t>
            </a:r>
            <a:endParaRPr lang="zh-CN" altLang="en-US" sz="2000" b="1" dirty="0"/>
          </a:p>
        </p:txBody>
      </p:sp>
      <p:sp>
        <p:nvSpPr>
          <p:cNvPr id="35" name="TextBox 34"/>
          <p:cNvSpPr txBox="1"/>
          <p:nvPr/>
        </p:nvSpPr>
        <p:spPr>
          <a:xfrm>
            <a:off x="5372890" y="6012929"/>
            <a:ext cx="1382875" cy="400110"/>
          </a:xfrm>
          <a:prstGeom prst="rect">
            <a:avLst/>
          </a:prstGeom>
          <a:noFill/>
        </p:spPr>
        <p:txBody>
          <a:bodyPr wrap="square" rtlCol="0">
            <a:spAutoFit/>
          </a:bodyPr>
          <a:lstStyle/>
          <a:p>
            <a:pPr algn="ctr"/>
            <a:r>
              <a:rPr lang="zh-CN" altLang="en-US" sz="2000" b="1" dirty="0" smtClean="0"/>
              <a:t>经济</a:t>
            </a:r>
            <a:endParaRPr lang="zh-CN" altLang="en-US" sz="2000" b="1" dirty="0"/>
          </a:p>
        </p:txBody>
      </p:sp>
      <p:sp>
        <p:nvSpPr>
          <p:cNvPr id="36" name="TextBox 35"/>
          <p:cNvSpPr txBox="1"/>
          <p:nvPr/>
        </p:nvSpPr>
        <p:spPr>
          <a:xfrm>
            <a:off x="10364618" y="6012929"/>
            <a:ext cx="1382875" cy="400110"/>
          </a:xfrm>
          <a:prstGeom prst="rect">
            <a:avLst/>
          </a:prstGeom>
          <a:noFill/>
        </p:spPr>
        <p:txBody>
          <a:bodyPr wrap="square" rtlCol="0">
            <a:spAutoFit/>
          </a:bodyPr>
          <a:lstStyle/>
          <a:p>
            <a:pPr algn="ctr"/>
            <a:r>
              <a:rPr lang="zh-CN" altLang="en-US" sz="2000" b="1" dirty="0" smtClean="0"/>
              <a:t>社会</a:t>
            </a:r>
            <a:endParaRPr lang="zh-CN" altLang="en-US" sz="2000" b="1" dirty="0"/>
          </a:p>
        </p:txBody>
      </p:sp>
      <p:sp>
        <p:nvSpPr>
          <p:cNvPr id="37" name="TextBox 36"/>
          <p:cNvSpPr txBox="1"/>
          <p:nvPr/>
        </p:nvSpPr>
        <p:spPr>
          <a:xfrm>
            <a:off x="656782" y="1553028"/>
            <a:ext cx="1566457" cy="369332"/>
          </a:xfrm>
          <a:prstGeom prst="rect">
            <a:avLst/>
          </a:prstGeom>
          <a:noFill/>
        </p:spPr>
        <p:txBody>
          <a:bodyPr wrap="square" rtlCol="0">
            <a:spAutoFit/>
          </a:bodyPr>
          <a:lstStyle/>
          <a:p>
            <a:pPr algn="ctr"/>
            <a:r>
              <a:rPr lang="zh-CN" altLang="en-US" b="1" dirty="0"/>
              <a:t>数字</a:t>
            </a:r>
            <a:r>
              <a:rPr lang="zh-CN" altLang="en-US" b="1" dirty="0" smtClean="0"/>
              <a:t>货币</a:t>
            </a:r>
            <a:endParaRPr lang="zh-CN" altLang="en-US" b="1" dirty="0"/>
          </a:p>
        </p:txBody>
      </p:sp>
      <p:sp>
        <p:nvSpPr>
          <p:cNvPr id="38" name="TextBox 37"/>
          <p:cNvSpPr txBox="1"/>
          <p:nvPr/>
        </p:nvSpPr>
        <p:spPr>
          <a:xfrm>
            <a:off x="217715" y="2235204"/>
            <a:ext cx="2481942" cy="1338828"/>
          </a:xfrm>
          <a:prstGeom prst="rect">
            <a:avLst/>
          </a:prstGeom>
          <a:noFill/>
        </p:spPr>
        <p:txBody>
          <a:bodyPr wrap="square" rtlCol="0">
            <a:spAutoFit/>
          </a:bodyPr>
          <a:lstStyle/>
          <a:p>
            <a:pPr>
              <a:lnSpc>
                <a:spcPct val="150000"/>
              </a:lnSpc>
            </a:pPr>
            <a:r>
              <a:rPr lang="zh-CN" altLang="en-US" dirty="0"/>
              <a:t>区块链技术最广泛、最成功的运用是以比特币为代表的数字</a:t>
            </a:r>
            <a:r>
              <a:rPr lang="zh-CN" altLang="en-US" dirty="0" smtClean="0"/>
              <a:t>货币。</a:t>
            </a:r>
            <a:endParaRPr lang="zh-CN" altLang="en-US" dirty="0"/>
          </a:p>
        </p:txBody>
      </p:sp>
      <p:sp>
        <p:nvSpPr>
          <p:cNvPr id="39" name="TextBox 38"/>
          <p:cNvSpPr txBox="1"/>
          <p:nvPr/>
        </p:nvSpPr>
        <p:spPr>
          <a:xfrm>
            <a:off x="3038933" y="1553028"/>
            <a:ext cx="1566457" cy="369332"/>
          </a:xfrm>
          <a:prstGeom prst="rect">
            <a:avLst/>
          </a:prstGeom>
          <a:noFill/>
        </p:spPr>
        <p:txBody>
          <a:bodyPr wrap="square" rtlCol="0">
            <a:spAutoFit/>
          </a:bodyPr>
          <a:lstStyle/>
          <a:p>
            <a:pPr algn="ctr"/>
            <a:r>
              <a:rPr lang="zh-CN" altLang="en-US" b="1" dirty="0"/>
              <a:t>支付清算</a:t>
            </a:r>
          </a:p>
        </p:txBody>
      </p:sp>
      <p:sp>
        <p:nvSpPr>
          <p:cNvPr id="40" name="TextBox 39"/>
          <p:cNvSpPr txBox="1"/>
          <p:nvPr/>
        </p:nvSpPr>
        <p:spPr>
          <a:xfrm>
            <a:off x="5372890" y="1553028"/>
            <a:ext cx="1566457" cy="369332"/>
          </a:xfrm>
          <a:prstGeom prst="rect">
            <a:avLst/>
          </a:prstGeom>
          <a:noFill/>
        </p:spPr>
        <p:txBody>
          <a:bodyPr wrap="square" rtlCol="0">
            <a:spAutoFit/>
          </a:bodyPr>
          <a:lstStyle/>
          <a:p>
            <a:pPr algn="ctr"/>
            <a:r>
              <a:rPr lang="zh-CN" altLang="en-US" b="1" dirty="0" smtClean="0"/>
              <a:t>票据及供应链</a:t>
            </a:r>
            <a:endParaRPr lang="zh-CN" altLang="en-US" b="1" dirty="0"/>
          </a:p>
        </p:txBody>
      </p:sp>
      <p:sp>
        <p:nvSpPr>
          <p:cNvPr id="41" name="TextBox 40"/>
          <p:cNvSpPr txBox="1"/>
          <p:nvPr/>
        </p:nvSpPr>
        <p:spPr>
          <a:xfrm>
            <a:off x="7646468" y="1553028"/>
            <a:ext cx="1566457" cy="369332"/>
          </a:xfrm>
          <a:prstGeom prst="rect">
            <a:avLst/>
          </a:prstGeom>
          <a:noFill/>
        </p:spPr>
        <p:txBody>
          <a:bodyPr wrap="square" rtlCol="0">
            <a:spAutoFit/>
          </a:bodyPr>
          <a:lstStyle/>
          <a:p>
            <a:pPr algn="ctr"/>
            <a:r>
              <a:rPr lang="zh-CN" altLang="en-US" b="1" dirty="0"/>
              <a:t>权益证明</a:t>
            </a:r>
          </a:p>
        </p:txBody>
      </p:sp>
      <p:sp>
        <p:nvSpPr>
          <p:cNvPr id="42" name="TextBox 41"/>
          <p:cNvSpPr txBox="1"/>
          <p:nvPr/>
        </p:nvSpPr>
        <p:spPr>
          <a:xfrm>
            <a:off x="10272826" y="1553028"/>
            <a:ext cx="1566457" cy="369332"/>
          </a:xfrm>
          <a:prstGeom prst="rect">
            <a:avLst/>
          </a:prstGeom>
          <a:noFill/>
        </p:spPr>
        <p:txBody>
          <a:bodyPr wrap="square" rtlCol="0">
            <a:spAutoFit/>
          </a:bodyPr>
          <a:lstStyle/>
          <a:p>
            <a:pPr algn="ctr"/>
            <a:r>
              <a:rPr lang="zh-CN" altLang="en-US" b="1" dirty="0" smtClean="0"/>
              <a:t>征信记录</a:t>
            </a:r>
            <a:endParaRPr lang="zh-CN" altLang="en-US" b="1" dirty="0"/>
          </a:p>
        </p:txBody>
      </p:sp>
      <p:sp>
        <p:nvSpPr>
          <p:cNvPr id="43" name="TextBox 42"/>
          <p:cNvSpPr txBox="1"/>
          <p:nvPr/>
        </p:nvSpPr>
        <p:spPr>
          <a:xfrm>
            <a:off x="3038933" y="2235204"/>
            <a:ext cx="1794030" cy="1754326"/>
          </a:xfrm>
          <a:prstGeom prst="rect">
            <a:avLst/>
          </a:prstGeom>
          <a:noFill/>
        </p:spPr>
        <p:txBody>
          <a:bodyPr wrap="square" rtlCol="0">
            <a:spAutoFit/>
          </a:bodyPr>
          <a:lstStyle/>
          <a:p>
            <a:pPr>
              <a:lnSpc>
                <a:spcPct val="150000"/>
              </a:lnSpc>
            </a:pPr>
            <a:r>
              <a:rPr lang="zh-CN" altLang="en-US" dirty="0" smtClean="0"/>
              <a:t>跨</a:t>
            </a:r>
            <a:r>
              <a:rPr lang="zh-CN" altLang="en-US" dirty="0"/>
              <a:t>境</a:t>
            </a:r>
            <a:r>
              <a:rPr lang="zh-CN" altLang="en-US" dirty="0" smtClean="0"/>
              <a:t>、跨币种的实时</a:t>
            </a:r>
            <a:r>
              <a:rPr lang="zh-CN" altLang="en-US" dirty="0"/>
              <a:t>支付清算服务</a:t>
            </a:r>
            <a:r>
              <a:rPr lang="zh-CN" altLang="en-US" dirty="0" smtClean="0"/>
              <a:t>，降低成本、提升效率</a:t>
            </a:r>
            <a:endParaRPr lang="zh-CN" altLang="en-US" dirty="0"/>
          </a:p>
        </p:txBody>
      </p:sp>
      <p:sp>
        <p:nvSpPr>
          <p:cNvPr id="44" name="TextBox 43"/>
          <p:cNvSpPr txBox="1"/>
          <p:nvPr/>
        </p:nvSpPr>
        <p:spPr>
          <a:xfrm>
            <a:off x="5167312" y="2249722"/>
            <a:ext cx="1794030" cy="923330"/>
          </a:xfrm>
          <a:prstGeom prst="rect">
            <a:avLst/>
          </a:prstGeom>
          <a:noFill/>
        </p:spPr>
        <p:txBody>
          <a:bodyPr wrap="square" rtlCol="0">
            <a:spAutoFit/>
          </a:bodyPr>
          <a:lstStyle/>
          <a:p>
            <a:pPr>
              <a:lnSpc>
                <a:spcPct val="150000"/>
              </a:lnSpc>
            </a:pPr>
            <a:r>
              <a:rPr lang="zh-CN" altLang="en-US" dirty="0" smtClean="0"/>
              <a:t>去中介化、不可篡改、全网公开</a:t>
            </a:r>
            <a:endParaRPr lang="zh-CN" altLang="en-US" dirty="0"/>
          </a:p>
        </p:txBody>
      </p:sp>
      <p:sp>
        <p:nvSpPr>
          <p:cNvPr id="45" name="TextBox 44"/>
          <p:cNvSpPr txBox="1"/>
          <p:nvPr/>
        </p:nvSpPr>
        <p:spPr>
          <a:xfrm>
            <a:off x="7474626" y="2249722"/>
            <a:ext cx="2150890" cy="1338828"/>
          </a:xfrm>
          <a:prstGeom prst="rect">
            <a:avLst/>
          </a:prstGeom>
          <a:noFill/>
        </p:spPr>
        <p:txBody>
          <a:bodyPr wrap="square" rtlCol="0">
            <a:spAutoFit/>
          </a:bodyPr>
          <a:lstStyle/>
          <a:p>
            <a:pPr>
              <a:lnSpc>
                <a:spcPct val="150000"/>
              </a:lnSpc>
            </a:pPr>
            <a:r>
              <a:rPr lang="zh-CN" altLang="en-US" dirty="0"/>
              <a:t>可靠和集体</a:t>
            </a:r>
            <a:r>
              <a:rPr lang="zh-CN" altLang="en-US" dirty="0" smtClean="0"/>
              <a:t>维护，</a:t>
            </a:r>
            <a:r>
              <a:rPr lang="zh-CN" altLang="en-US" dirty="0"/>
              <a:t>适用于土地所有权、股权交易等场景</a:t>
            </a:r>
          </a:p>
        </p:txBody>
      </p:sp>
      <p:sp>
        <p:nvSpPr>
          <p:cNvPr id="46" name="TextBox 45"/>
          <p:cNvSpPr txBox="1"/>
          <p:nvPr/>
        </p:nvSpPr>
        <p:spPr>
          <a:xfrm>
            <a:off x="9789810" y="2249722"/>
            <a:ext cx="2315106" cy="1338828"/>
          </a:xfrm>
          <a:prstGeom prst="rect">
            <a:avLst/>
          </a:prstGeom>
          <a:noFill/>
        </p:spPr>
        <p:txBody>
          <a:bodyPr wrap="square" rtlCol="0">
            <a:spAutoFit/>
          </a:bodyPr>
          <a:lstStyle/>
          <a:p>
            <a:pPr>
              <a:lnSpc>
                <a:spcPct val="150000"/>
              </a:lnSpc>
            </a:pPr>
            <a:r>
              <a:rPr lang="zh-CN" altLang="en-US" dirty="0"/>
              <a:t>各银行存储并共享客户在本机构的信用，即去中心化信用管理。</a:t>
            </a:r>
          </a:p>
        </p:txBody>
      </p:sp>
    </p:spTree>
    <p:extLst>
      <p:ext uri="{BB962C8B-B14F-4D97-AF65-F5344CB8AC3E}">
        <p14:creationId xmlns:p14="http://schemas.microsoft.com/office/powerpoint/2010/main" val="2234035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银行业实践案例</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497261031"/>
              </p:ext>
            </p:extLst>
          </p:nvPr>
        </p:nvGraphicFramePr>
        <p:xfrm>
          <a:off x="448129" y="1255712"/>
          <a:ext cx="11090728" cy="5166360"/>
        </p:xfrm>
        <a:graphic>
          <a:graphicData uri="http://schemas.openxmlformats.org/drawingml/2006/table">
            <a:tbl>
              <a:tblPr firstRow="1" bandRow="1">
                <a:tableStyleId>{5C22544A-7EE6-4342-B048-85BDC9FD1C3A}</a:tableStyleId>
              </a:tblPr>
              <a:tblGrid>
                <a:gridCol w="1103295"/>
                <a:gridCol w="2033605"/>
                <a:gridCol w="6714093"/>
                <a:gridCol w="1239735"/>
              </a:tblGrid>
              <a:tr h="372155">
                <a:tc>
                  <a:txBody>
                    <a:bodyPr/>
                    <a:lstStyle/>
                    <a:p>
                      <a:pPr algn="ctr">
                        <a:lnSpc>
                          <a:spcPct val="150000"/>
                        </a:lnSpc>
                      </a:pPr>
                      <a:r>
                        <a:rPr lang="zh-CN" altLang="en-US" dirty="0" smtClean="0"/>
                        <a:t>时间</a:t>
                      </a:r>
                      <a:endParaRPr lang="zh-CN" altLang="en-US" dirty="0"/>
                    </a:p>
                  </a:txBody>
                  <a:tcPr/>
                </a:tc>
                <a:tc>
                  <a:txBody>
                    <a:bodyPr/>
                    <a:lstStyle/>
                    <a:p>
                      <a:pPr algn="ctr">
                        <a:lnSpc>
                          <a:spcPct val="150000"/>
                        </a:lnSpc>
                      </a:pPr>
                      <a:r>
                        <a:rPr lang="zh-CN" altLang="en-US" dirty="0" smtClean="0"/>
                        <a:t>企业</a:t>
                      </a:r>
                      <a:endParaRPr lang="zh-CN" altLang="en-US" dirty="0"/>
                    </a:p>
                  </a:txBody>
                  <a:tcPr/>
                </a:tc>
                <a:tc>
                  <a:txBody>
                    <a:bodyPr/>
                    <a:lstStyle/>
                    <a:p>
                      <a:pPr algn="ctr">
                        <a:lnSpc>
                          <a:spcPct val="150000"/>
                        </a:lnSpc>
                      </a:pPr>
                      <a:r>
                        <a:rPr lang="zh-CN" altLang="en-US" dirty="0" smtClean="0"/>
                        <a:t>内容</a:t>
                      </a:r>
                      <a:endParaRPr lang="zh-CN" altLang="en-US" dirty="0"/>
                    </a:p>
                  </a:txBody>
                  <a:tcPr/>
                </a:tc>
                <a:tc>
                  <a:txBody>
                    <a:bodyPr/>
                    <a:lstStyle/>
                    <a:p>
                      <a:pPr algn="ctr">
                        <a:lnSpc>
                          <a:spcPct val="150000"/>
                        </a:lnSpc>
                      </a:pPr>
                      <a:r>
                        <a:rPr lang="zh-CN" altLang="en-US" dirty="0" smtClean="0"/>
                        <a:t>分类</a:t>
                      </a:r>
                      <a:endParaRPr lang="zh-CN" altLang="en-US" dirty="0"/>
                    </a:p>
                  </a:txBody>
                  <a:tcPr/>
                </a:tc>
              </a:tr>
              <a:tr h="372155">
                <a:tc>
                  <a:txBody>
                    <a:bodyPr/>
                    <a:lstStyle/>
                    <a:p>
                      <a:pPr>
                        <a:lnSpc>
                          <a:spcPct val="150000"/>
                        </a:lnSpc>
                      </a:pPr>
                      <a:r>
                        <a:rPr lang="en-US" altLang="zh-CN" dirty="0" smtClean="0"/>
                        <a:t>2016</a:t>
                      </a:r>
                      <a:endParaRPr lang="zh-CN" altLang="en-US" dirty="0"/>
                    </a:p>
                  </a:txBody>
                  <a:tcPr anchor="ctr"/>
                </a:tc>
                <a:tc>
                  <a:txBody>
                    <a:bodyPr/>
                    <a:lstStyle/>
                    <a:p>
                      <a:pPr>
                        <a:lnSpc>
                          <a:spcPct val="150000"/>
                        </a:lnSpc>
                      </a:pPr>
                      <a:r>
                        <a:rPr lang="zh-CN" altLang="en-US" dirty="0" smtClean="0"/>
                        <a:t>日联银行、加拿大央行、荷兰央行</a:t>
                      </a:r>
                      <a:endParaRPr lang="zh-CN" altLang="en-US" dirty="0"/>
                    </a:p>
                  </a:txBody>
                  <a:tcPr anchor="ctr"/>
                </a:tc>
                <a:tc>
                  <a:txBody>
                    <a:bodyPr/>
                    <a:lstStyle/>
                    <a:p>
                      <a:pPr>
                        <a:lnSpc>
                          <a:spcPct val="150000"/>
                        </a:lnSpc>
                      </a:pPr>
                      <a:r>
                        <a:rPr lang="zh-CN" altLang="en-US" dirty="0" smtClean="0"/>
                        <a:t>日本银行巨头三菱东京日联银行宣布开发自己的数字货币，加拿大央行公布数字货币试验，荷兰央行也在测试自己的</a:t>
                      </a:r>
                      <a:r>
                        <a:rPr lang="en-US" altLang="zh-CN" dirty="0" err="1" smtClean="0"/>
                        <a:t>DNBcoin</a:t>
                      </a:r>
                      <a:endParaRPr lang="zh-CN" altLang="en-US" dirty="0"/>
                    </a:p>
                  </a:txBody>
                  <a:tcPr anchor="ctr"/>
                </a:tc>
                <a:tc>
                  <a:txBody>
                    <a:bodyPr/>
                    <a:lstStyle/>
                    <a:p>
                      <a:pPr>
                        <a:lnSpc>
                          <a:spcPct val="150000"/>
                        </a:lnSpc>
                      </a:pPr>
                      <a:r>
                        <a:rPr lang="zh-CN" altLang="en-US" dirty="0" smtClean="0"/>
                        <a:t>数字货币</a:t>
                      </a:r>
                      <a:endParaRPr lang="zh-CN" altLang="en-US" dirty="0"/>
                    </a:p>
                  </a:txBody>
                  <a:tcPr anchor="ctr"/>
                </a:tc>
              </a:tr>
              <a:tr h="372155">
                <a:tc>
                  <a:txBody>
                    <a:bodyPr/>
                    <a:lstStyle/>
                    <a:p>
                      <a:pPr>
                        <a:lnSpc>
                          <a:spcPct val="150000"/>
                        </a:lnSpc>
                      </a:pPr>
                      <a:r>
                        <a:rPr lang="en-US" altLang="zh-CN" dirty="0" smtClean="0"/>
                        <a:t>2016.10</a:t>
                      </a:r>
                      <a:endParaRPr lang="zh-CN" altLang="en-US" dirty="0"/>
                    </a:p>
                  </a:txBody>
                  <a:tcPr anchor="ctr"/>
                </a:tc>
                <a:tc>
                  <a:txBody>
                    <a:bodyPr/>
                    <a:lstStyle/>
                    <a:p>
                      <a:pPr>
                        <a:lnSpc>
                          <a:spcPct val="150000"/>
                        </a:lnSpc>
                      </a:pPr>
                      <a:r>
                        <a:rPr lang="zh-CN" altLang="en-US" dirty="0" smtClean="0"/>
                        <a:t>澳大利亚联邦银行</a:t>
                      </a:r>
                      <a:endParaRPr lang="en-US" altLang="zh-CN" dirty="0" smtClean="0"/>
                    </a:p>
                    <a:p>
                      <a:pPr>
                        <a:lnSpc>
                          <a:spcPct val="150000"/>
                        </a:lnSpc>
                      </a:pPr>
                      <a:r>
                        <a:rPr lang="zh-CN" altLang="en-US" dirty="0" smtClean="0"/>
                        <a:t>美国富国银行</a:t>
                      </a:r>
                      <a:endParaRPr lang="zh-CN" altLang="en-US" dirty="0"/>
                    </a:p>
                  </a:txBody>
                  <a:tcPr anchor="ctr"/>
                </a:tc>
                <a:tc>
                  <a:txBody>
                    <a:bodyPr/>
                    <a:lstStyle/>
                    <a:p>
                      <a:pPr>
                        <a:lnSpc>
                          <a:spcPct val="100000"/>
                        </a:lnSpc>
                      </a:pPr>
                      <a:r>
                        <a:rPr lang="zh-CN" altLang="en-US" dirty="0" smtClean="0"/>
                        <a:t>澳大利亚棉花商</a:t>
                      </a:r>
                      <a:r>
                        <a:rPr lang="en-US" altLang="zh-CN" dirty="0" err="1" smtClean="0"/>
                        <a:t>Brighann</a:t>
                      </a:r>
                      <a:r>
                        <a:rPr lang="zh-CN" altLang="en-US" dirty="0" smtClean="0"/>
                        <a:t>将一批</a:t>
                      </a:r>
                      <a:r>
                        <a:rPr lang="en-US" altLang="zh-CN" dirty="0" smtClean="0"/>
                        <a:t>88</a:t>
                      </a:r>
                      <a:r>
                        <a:rPr lang="zh-CN" altLang="en-US" dirty="0" smtClean="0"/>
                        <a:t>包约</a:t>
                      </a:r>
                      <a:r>
                        <a:rPr lang="en-US" altLang="zh-CN" dirty="0" smtClean="0"/>
                        <a:t>3.5</a:t>
                      </a:r>
                      <a:r>
                        <a:rPr lang="zh-CN" altLang="en-US" dirty="0" smtClean="0"/>
                        <a:t>万美元的棉花由德克萨斯州运往中国青岛港口，该项贸易所有交易信息都通过区块链进行存储与传输。</a:t>
                      </a:r>
                      <a:endParaRPr lang="zh-CN" altLang="en-US" dirty="0"/>
                    </a:p>
                  </a:txBody>
                  <a:tcPr anchor="ctr"/>
                </a:tc>
                <a:tc>
                  <a:txBody>
                    <a:bodyPr/>
                    <a:lstStyle/>
                    <a:p>
                      <a:pPr>
                        <a:lnSpc>
                          <a:spcPct val="150000"/>
                        </a:lnSpc>
                      </a:pPr>
                      <a:r>
                        <a:rPr lang="zh-CN" altLang="en-US" dirty="0" smtClean="0"/>
                        <a:t>支付清算</a:t>
                      </a:r>
                      <a:endParaRPr lang="zh-CN" altLang="en-US" dirty="0"/>
                    </a:p>
                  </a:txBody>
                  <a:tcPr anchor="ctr"/>
                </a:tc>
              </a:tr>
              <a:tr h="372155">
                <a:tc>
                  <a:txBody>
                    <a:bodyPr/>
                    <a:lstStyle/>
                    <a:p>
                      <a:pPr>
                        <a:lnSpc>
                          <a:spcPct val="150000"/>
                        </a:lnSpc>
                      </a:pPr>
                      <a:r>
                        <a:rPr lang="en-US" altLang="zh-CN" dirty="0" smtClean="0"/>
                        <a:t>2016.11</a:t>
                      </a:r>
                      <a:endParaRPr lang="zh-CN" altLang="en-US" dirty="0"/>
                    </a:p>
                  </a:txBody>
                  <a:tcPr anchor="ctr"/>
                </a:tc>
                <a:tc>
                  <a:txBody>
                    <a:bodyPr/>
                    <a:lstStyle/>
                    <a:p>
                      <a:pPr>
                        <a:lnSpc>
                          <a:spcPct val="150000"/>
                        </a:lnSpc>
                      </a:pPr>
                      <a:r>
                        <a:rPr lang="en-US" altLang="zh-CN" dirty="0" smtClean="0"/>
                        <a:t>Overstock</a:t>
                      </a:r>
                      <a:endParaRPr lang="zh-CN" altLang="en-US" dirty="0"/>
                    </a:p>
                  </a:txBody>
                  <a:tcPr anchor="ctr"/>
                </a:tc>
                <a:tc>
                  <a:txBody>
                    <a:bodyPr/>
                    <a:lstStyle/>
                    <a:p>
                      <a:pPr>
                        <a:lnSpc>
                          <a:spcPct val="150000"/>
                        </a:lnSpc>
                      </a:pPr>
                      <a:r>
                        <a:rPr lang="zh-CN" altLang="en-US" dirty="0" smtClean="0"/>
                        <a:t>将于</a:t>
                      </a:r>
                      <a:r>
                        <a:rPr lang="en-US" altLang="zh-CN" dirty="0" smtClean="0"/>
                        <a:t>11</a:t>
                      </a:r>
                      <a:r>
                        <a:rPr lang="zh-CN" altLang="en-US" dirty="0" smtClean="0"/>
                        <a:t>月份开始在其</a:t>
                      </a:r>
                      <a:r>
                        <a:rPr lang="en-US" altLang="zh-CN" dirty="0" smtClean="0"/>
                        <a:t>T0</a:t>
                      </a:r>
                      <a:r>
                        <a:rPr lang="zh-CN" altLang="en-US" dirty="0" smtClean="0"/>
                        <a:t>区块链平台上交易其股票</a:t>
                      </a:r>
                      <a:endParaRPr lang="zh-CN" altLang="en-US" dirty="0"/>
                    </a:p>
                  </a:txBody>
                  <a:tcPr anchor="ctr"/>
                </a:tc>
                <a:tc>
                  <a:txBody>
                    <a:bodyPr/>
                    <a:lstStyle/>
                    <a:p>
                      <a:pPr>
                        <a:lnSpc>
                          <a:spcPct val="150000"/>
                        </a:lnSpc>
                      </a:pPr>
                      <a:r>
                        <a:rPr lang="zh-CN" altLang="en-US" dirty="0" smtClean="0"/>
                        <a:t>权益证明</a:t>
                      </a:r>
                      <a:endParaRPr lang="zh-CN" altLang="en-US" dirty="0"/>
                    </a:p>
                  </a:txBody>
                  <a:tcPr anchor="ctr"/>
                </a:tc>
              </a:tr>
              <a:tr h="372155">
                <a:tc>
                  <a:txBody>
                    <a:bodyPr/>
                    <a:lstStyle/>
                    <a:p>
                      <a:pPr>
                        <a:lnSpc>
                          <a:spcPct val="150000"/>
                        </a:lnSpc>
                      </a:pPr>
                      <a:r>
                        <a:rPr lang="en-US" altLang="zh-CN" dirty="0" smtClean="0"/>
                        <a:t>2016.08</a:t>
                      </a:r>
                      <a:endParaRPr lang="zh-CN" altLang="en-US" dirty="0"/>
                    </a:p>
                  </a:txBody>
                  <a:tcPr anchor="ctr"/>
                </a:tc>
                <a:tc>
                  <a:txBody>
                    <a:bodyPr/>
                    <a:lstStyle/>
                    <a:p>
                      <a:pPr>
                        <a:lnSpc>
                          <a:spcPct val="150000"/>
                        </a:lnSpc>
                      </a:pPr>
                      <a:r>
                        <a:rPr lang="en-US" altLang="zh-CN" dirty="0" smtClean="0"/>
                        <a:t>ATB Financial</a:t>
                      </a:r>
                      <a:endParaRPr lang="zh-CN" altLang="en-US" dirty="0"/>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smtClean="0"/>
                        <a:t>成功用</a:t>
                      </a:r>
                      <a:r>
                        <a:rPr lang="en-US" altLang="zh-CN" dirty="0" smtClean="0"/>
                        <a:t>20</a:t>
                      </a:r>
                      <a:r>
                        <a:rPr lang="zh-CN" altLang="en-US" dirty="0" smtClean="0"/>
                        <a:t>秒完成世界首笔跨境支付</a:t>
                      </a: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smtClean="0"/>
                        <a:t>支付清算</a:t>
                      </a:r>
                    </a:p>
                  </a:txBody>
                  <a:tcPr anchor="ctr"/>
                </a:tc>
              </a:tr>
              <a:tr h="372155">
                <a:tc>
                  <a:txBody>
                    <a:bodyPr/>
                    <a:lstStyle/>
                    <a:p>
                      <a:pPr>
                        <a:lnSpc>
                          <a:spcPct val="150000"/>
                        </a:lnSpc>
                      </a:pPr>
                      <a:r>
                        <a:rPr lang="en-US" altLang="zh-CN" dirty="0" smtClean="0"/>
                        <a:t>2015.10</a:t>
                      </a:r>
                      <a:endParaRPr lang="zh-CN" altLang="en-US" dirty="0"/>
                    </a:p>
                  </a:txBody>
                  <a:tcPr anchor="ctr"/>
                </a:tc>
                <a:tc>
                  <a:txBody>
                    <a:bodyPr/>
                    <a:lstStyle/>
                    <a:p>
                      <a:pPr>
                        <a:lnSpc>
                          <a:spcPct val="150000"/>
                        </a:lnSpc>
                      </a:pPr>
                      <a:r>
                        <a:rPr lang="zh-CN" altLang="en-US" dirty="0" smtClean="0"/>
                        <a:t>纳斯达克</a:t>
                      </a:r>
                      <a:endParaRPr lang="zh-CN" altLang="en-US" dirty="0"/>
                    </a:p>
                  </a:txBody>
                  <a:tcPr anchor="ctr"/>
                </a:tc>
                <a:tc>
                  <a:txBody>
                    <a:bodyPr/>
                    <a:lstStyle/>
                    <a:p>
                      <a:pPr>
                        <a:lnSpc>
                          <a:spcPct val="150000"/>
                        </a:lnSpc>
                      </a:pPr>
                      <a:r>
                        <a:rPr lang="en-US" altLang="zh-CN" dirty="0" smtClean="0"/>
                        <a:t>Nasdaq</a:t>
                      </a:r>
                      <a:r>
                        <a:rPr lang="zh-CN" altLang="en-US" dirty="0" smtClean="0"/>
                        <a:t>在拉斯维加斯的</a:t>
                      </a:r>
                      <a:r>
                        <a:rPr lang="en-US" altLang="zh-CN" dirty="0" smtClean="0"/>
                        <a:t>Money20/20</a:t>
                      </a:r>
                      <a:r>
                        <a:rPr lang="zh-CN" altLang="en-US" dirty="0" smtClean="0"/>
                        <a:t>大会上</a:t>
                      </a:r>
                      <a:r>
                        <a:rPr lang="en-US" altLang="zh-CN" dirty="0" smtClean="0"/>
                        <a:t>,</a:t>
                      </a:r>
                      <a:r>
                        <a:rPr lang="zh-CN" altLang="en-US" dirty="0" smtClean="0"/>
                        <a:t>正式公布了与</a:t>
                      </a:r>
                      <a:r>
                        <a:rPr lang="en-US" altLang="zh-CN" dirty="0" smtClean="0"/>
                        <a:t>Chain</a:t>
                      </a:r>
                      <a:r>
                        <a:rPr lang="zh-CN" altLang="en-US" dirty="0" smtClean="0"/>
                        <a:t>搭建首个通过区块链平台进行数字化证券产品管理的系统平台。</a:t>
                      </a:r>
                      <a:endParaRPr lang="zh-CN" altLang="en-US" dirty="0"/>
                    </a:p>
                  </a:txBody>
                  <a:tcPr anchor="ctr"/>
                </a:tc>
                <a:tc>
                  <a:txBody>
                    <a:bodyPr/>
                    <a:lstStyle/>
                    <a:p>
                      <a:pPr>
                        <a:lnSpc>
                          <a:spcPct val="150000"/>
                        </a:lnSpc>
                      </a:pPr>
                      <a:r>
                        <a:rPr lang="zh-CN" altLang="en-US" dirty="0" smtClean="0"/>
                        <a:t>权益证明</a:t>
                      </a:r>
                    </a:p>
                  </a:txBody>
                  <a:tcPr anchor="ctr"/>
                </a:tc>
              </a:tr>
              <a:tr h="372155">
                <a:tc>
                  <a:txBody>
                    <a:bodyPr/>
                    <a:lstStyle/>
                    <a:p>
                      <a:pPr>
                        <a:lnSpc>
                          <a:spcPct val="150000"/>
                        </a:lnSpc>
                      </a:pPr>
                      <a:r>
                        <a:rPr lang="en-US" altLang="zh-CN" dirty="0" smtClean="0"/>
                        <a:t>2016.09</a:t>
                      </a:r>
                      <a:endParaRPr lang="zh-CN" altLang="en-US" dirty="0"/>
                    </a:p>
                  </a:txBody>
                  <a:tcPr anchor="ctr"/>
                </a:tc>
                <a:tc>
                  <a:txBody>
                    <a:bodyPr/>
                    <a:lstStyle/>
                    <a:p>
                      <a:pPr>
                        <a:lnSpc>
                          <a:spcPct val="150000"/>
                        </a:lnSpc>
                      </a:pPr>
                      <a:r>
                        <a:rPr lang="zh-CN" altLang="en-US" dirty="0" smtClean="0"/>
                        <a:t>巴克莱银行</a:t>
                      </a:r>
                      <a:endParaRPr lang="zh-CN" altLang="en-US" dirty="0"/>
                    </a:p>
                  </a:txBody>
                  <a:tcPr anchor="ctr"/>
                </a:tc>
                <a:tc>
                  <a:txBody>
                    <a:bodyPr/>
                    <a:lstStyle/>
                    <a:p>
                      <a:pPr>
                        <a:lnSpc>
                          <a:spcPct val="150000"/>
                        </a:lnSpc>
                      </a:pPr>
                      <a:r>
                        <a:rPr lang="zh-CN" altLang="en-US" dirty="0" smtClean="0"/>
                        <a:t>与以色列一家初创公司完成了全球首个基于区块链技术的贸易交易，传统需要</a:t>
                      </a:r>
                      <a:r>
                        <a:rPr lang="en-US" altLang="zh-CN" dirty="0" smtClean="0"/>
                        <a:t>7</a:t>
                      </a:r>
                      <a:r>
                        <a:rPr lang="zh-CN" altLang="en-US" dirty="0" smtClean="0"/>
                        <a:t>至</a:t>
                      </a:r>
                      <a:r>
                        <a:rPr lang="en-US" altLang="zh-CN" dirty="0" smtClean="0"/>
                        <a:t>10</a:t>
                      </a:r>
                      <a:r>
                        <a:rPr lang="zh-CN" altLang="en-US" dirty="0" smtClean="0"/>
                        <a:t>日的交易被大幅缩短至仅不足</a:t>
                      </a:r>
                      <a:r>
                        <a:rPr lang="en-US" altLang="zh-CN" dirty="0" smtClean="0"/>
                        <a:t>4</a:t>
                      </a:r>
                      <a:r>
                        <a:rPr lang="zh-CN" altLang="en-US" dirty="0" smtClean="0"/>
                        <a:t>个小时。</a:t>
                      </a:r>
                      <a:endParaRPr lang="zh-CN" altLang="en-US" dirty="0"/>
                    </a:p>
                  </a:txBody>
                  <a:tcPr anchor="ctr"/>
                </a:tc>
                <a:tc>
                  <a:txBody>
                    <a:bodyPr/>
                    <a:lstStyle/>
                    <a:p>
                      <a:pPr>
                        <a:lnSpc>
                          <a:spcPct val="150000"/>
                        </a:lnSpc>
                      </a:pPr>
                      <a:r>
                        <a:rPr lang="zh-CN" altLang="en-US" dirty="0" smtClean="0"/>
                        <a:t>票据及供应链</a:t>
                      </a:r>
                      <a:endParaRPr lang="zh-CN" altLang="en-US" dirty="0"/>
                    </a:p>
                  </a:txBody>
                  <a:tcPr anchor="ctr"/>
                </a:tc>
              </a:tr>
            </a:tbl>
          </a:graphicData>
        </a:graphic>
      </p:graphicFrame>
    </p:spTree>
    <p:extLst>
      <p:ext uri="{BB962C8B-B14F-4D97-AF65-F5344CB8AC3E}">
        <p14:creationId xmlns:p14="http://schemas.microsoft.com/office/powerpoint/2010/main" val="170435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案例解析：</a:t>
            </a:r>
            <a:r>
              <a:rPr lang="zh-CN" altLang="en-US" dirty="0" smtClean="0">
                <a:solidFill>
                  <a:srgbClr val="339933"/>
                </a:solidFill>
              </a:rPr>
              <a:t>跨境支付</a:t>
            </a:r>
            <a:r>
              <a:rPr lang="zh-CN" altLang="en-US" dirty="0" smtClean="0"/>
              <a:t>的痛点与解决方案</a:t>
            </a:r>
            <a:endParaRPr lang="zh-CN" altLang="en-US" dirty="0"/>
          </a:p>
        </p:txBody>
      </p:sp>
      <p:sp>
        <p:nvSpPr>
          <p:cNvPr id="22" name="AutoShape 2"/>
          <p:cNvSpPr>
            <a:spLocks noChangeArrowheads="1"/>
          </p:cNvSpPr>
          <p:nvPr/>
        </p:nvSpPr>
        <p:spPr bwMode="auto">
          <a:xfrm>
            <a:off x="258723" y="2214320"/>
            <a:ext cx="2196000" cy="761121"/>
          </a:xfrm>
          <a:prstGeom prst="homePlate">
            <a:avLst>
              <a:gd name="adj" fmla="val 35951"/>
            </a:avLst>
          </a:prstGeom>
          <a:solidFill>
            <a:schemeClr val="bg1">
              <a:lumMod val="85000"/>
            </a:schemeClr>
          </a:solidFill>
          <a:ln w="19050">
            <a:solidFill>
              <a:sysClr val="window" lastClr="FFFFFF"/>
            </a:solidFill>
            <a:miter lim="800000"/>
            <a:headEnd/>
            <a:tailEnd/>
          </a:ln>
          <a:effectLst/>
        </p:spPr>
        <p:txBody>
          <a:bodyPr wrap="none" lIns="97200" tIns="97200" rIns="98082" bIns="97200" anchor="ctr"/>
          <a:lstStyle/>
          <a:p>
            <a:pPr marL="0" marR="0" lvl="0" indent="0" algn="ctr" defTabSz="914400" eaLnBrk="1" fontAlgn="base" latinLnBrk="1" hangingPunct="1">
              <a:lnSpc>
                <a:spcPct val="100000"/>
              </a:lnSpc>
              <a:spcBef>
                <a:spcPct val="0"/>
              </a:spcBef>
              <a:spcAft>
                <a:spcPct val="0"/>
              </a:spcAft>
              <a:buClrTx/>
              <a:buSzPct val="80000"/>
              <a:tabLst/>
              <a:defRPr/>
            </a:pPr>
            <a:r>
              <a:rPr kumimoji="1" lang="zh-CN" altLang="en-US" sz="2000" b="1" i="0" u="none" strike="noStrike" kern="0" cap="none" spc="0" normalizeH="0" baseline="0" noProof="0" dirty="0" smtClean="0">
                <a:ln>
                  <a:noFill/>
                </a:ln>
                <a:effectLst/>
                <a:uLnTx/>
                <a:uFillTx/>
                <a:latin typeface="+mn-ea"/>
                <a:cs typeface="Arial" pitchFamily="34" charset="0"/>
              </a:rPr>
              <a:t>付款方银行</a:t>
            </a:r>
            <a:endParaRPr kumimoji="1" lang="ko-KR" altLang="ko-KR" sz="2000" b="1" i="0" u="none" strike="noStrike" kern="0" cap="none" spc="0" normalizeH="0" baseline="0" noProof="0" dirty="0">
              <a:ln>
                <a:noFill/>
              </a:ln>
              <a:effectLst/>
              <a:uLnTx/>
              <a:uFillTx/>
              <a:latin typeface="+mn-ea"/>
              <a:cs typeface="Arial" pitchFamily="34" charset="0"/>
            </a:endParaRPr>
          </a:p>
        </p:txBody>
      </p:sp>
      <p:sp>
        <p:nvSpPr>
          <p:cNvPr id="23" name="AutoShape 3"/>
          <p:cNvSpPr>
            <a:spLocks noChangeArrowheads="1"/>
          </p:cNvSpPr>
          <p:nvPr/>
        </p:nvSpPr>
        <p:spPr bwMode="auto">
          <a:xfrm>
            <a:off x="4088457" y="2214320"/>
            <a:ext cx="2196000" cy="761121"/>
          </a:xfrm>
          <a:prstGeom prst="chevron">
            <a:avLst>
              <a:gd name="adj" fmla="val 35924"/>
            </a:avLst>
          </a:prstGeom>
          <a:solidFill>
            <a:schemeClr val="bg1">
              <a:lumMod val="85000"/>
            </a:schemeClr>
          </a:solidFill>
          <a:ln w="19050">
            <a:solidFill>
              <a:sysClr val="window" lastClr="FFFFFF"/>
            </a:solidFill>
            <a:miter lim="800000"/>
            <a:headEnd/>
            <a:tailEnd/>
          </a:ln>
          <a:effectLst/>
        </p:spPr>
        <p:txBody>
          <a:bodyPr wrap="none" lIns="97200" tIns="97200" rIns="98082" bIns="97200" anchor="ctr"/>
          <a:lstStyle/>
          <a:p>
            <a:pPr algn="ctr" fontAlgn="base" latinLnBrk="1">
              <a:spcBef>
                <a:spcPct val="0"/>
              </a:spcBef>
              <a:spcAft>
                <a:spcPct val="0"/>
              </a:spcAft>
              <a:buSzPct val="80000"/>
            </a:pPr>
            <a:r>
              <a:rPr kumimoji="1" lang="zh-CN" altLang="en-US" sz="2000" b="1" kern="0" dirty="0" smtClean="0">
                <a:latin typeface="+mn-ea"/>
                <a:cs typeface="Arial" pitchFamily="34" charset="0"/>
              </a:rPr>
              <a:t>中转银行</a:t>
            </a:r>
            <a:r>
              <a:rPr kumimoji="1" lang="en-US" altLang="zh-CN" sz="2000" b="1" kern="0" dirty="0" smtClean="0">
                <a:latin typeface="+mn-ea"/>
                <a:cs typeface="Arial" pitchFamily="34" charset="0"/>
              </a:rPr>
              <a:t>A</a:t>
            </a:r>
            <a:endParaRPr kumimoji="1" lang="ko-KR" altLang="ko-KR" sz="2000" b="1" kern="0" dirty="0">
              <a:latin typeface="+mn-ea"/>
              <a:cs typeface="Arial" pitchFamily="34" charset="0"/>
            </a:endParaRPr>
          </a:p>
        </p:txBody>
      </p:sp>
      <p:sp>
        <p:nvSpPr>
          <p:cNvPr id="24" name="AutoShape 4"/>
          <p:cNvSpPr>
            <a:spLocks noChangeArrowheads="1"/>
          </p:cNvSpPr>
          <p:nvPr/>
        </p:nvSpPr>
        <p:spPr bwMode="auto">
          <a:xfrm>
            <a:off x="2173590" y="2214320"/>
            <a:ext cx="2196000" cy="761121"/>
          </a:xfrm>
          <a:prstGeom prst="chevron">
            <a:avLst>
              <a:gd name="adj" fmla="val 35924"/>
            </a:avLst>
          </a:prstGeom>
          <a:solidFill>
            <a:schemeClr val="bg1">
              <a:lumMod val="85000"/>
            </a:schemeClr>
          </a:solidFill>
          <a:ln w="19050">
            <a:solidFill>
              <a:sysClr val="window" lastClr="FFFFFF"/>
            </a:solidFill>
            <a:miter lim="800000"/>
            <a:headEnd/>
            <a:tailEnd/>
          </a:ln>
          <a:effectLst/>
        </p:spPr>
        <p:txBody>
          <a:bodyPr wrap="none" lIns="97200" tIns="97200" rIns="98082" bIns="97200" anchor="ctr"/>
          <a:lstStyle/>
          <a:p>
            <a:pPr algn="ctr" fontAlgn="base" latinLnBrk="1">
              <a:spcBef>
                <a:spcPct val="0"/>
              </a:spcBef>
              <a:spcAft>
                <a:spcPct val="0"/>
              </a:spcAft>
              <a:buSzPct val="80000"/>
            </a:pPr>
            <a:r>
              <a:rPr kumimoji="1" lang="zh-CN" altLang="en-US" sz="2000" b="1" kern="0" dirty="0" smtClean="0">
                <a:latin typeface="+mn-ea"/>
                <a:cs typeface="Arial" pitchFamily="34" charset="0"/>
              </a:rPr>
              <a:t>支付系统</a:t>
            </a:r>
            <a:endParaRPr kumimoji="1" lang="ko-KR" altLang="ko-KR" sz="2000" b="1" kern="0" dirty="0">
              <a:latin typeface="+mn-ea"/>
              <a:cs typeface="Arial" pitchFamily="34" charset="0"/>
            </a:endParaRPr>
          </a:p>
        </p:txBody>
      </p:sp>
      <p:sp>
        <p:nvSpPr>
          <p:cNvPr id="25" name="AutoShape 5"/>
          <p:cNvSpPr>
            <a:spLocks noChangeArrowheads="1"/>
          </p:cNvSpPr>
          <p:nvPr/>
        </p:nvSpPr>
        <p:spPr bwMode="auto">
          <a:xfrm>
            <a:off x="6003324" y="2214320"/>
            <a:ext cx="2196000" cy="761121"/>
          </a:xfrm>
          <a:prstGeom prst="chevron">
            <a:avLst>
              <a:gd name="adj" fmla="val 35951"/>
            </a:avLst>
          </a:prstGeom>
          <a:solidFill>
            <a:schemeClr val="bg1">
              <a:lumMod val="85000"/>
            </a:schemeClr>
          </a:solidFill>
          <a:ln w="19050">
            <a:solidFill>
              <a:sysClr val="window" lastClr="FFFFFF"/>
            </a:solidFill>
            <a:miter lim="800000"/>
            <a:headEnd/>
            <a:tailEnd/>
          </a:ln>
          <a:effectLst/>
        </p:spPr>
        <p:txBody>
          <a:bodyPr wrap="none" lIns="97200" tIns="97200" rIns="98082" bIns="97200" anchor="ctr"/>
          <a:lstStyle/>
          <a:p>
            <a:pPr algn="ctr" fontAlgn="base" latinLnBrk="1">
              <a:spcBef>
                <a:spcPct val="0"/>
              </a:spcBef>
              <a:spcAft>
                <a:spcPct val="0"/>
              </a:spcAft>
              <a:buSzPct val="80000"/>
            </a:pPr>
            <a:r>
              <a:rPr kumimoji="1" lang="zh-CN" altLang="en-US" sz="2000" b="1" kern="0" dirty="0">
                <a:latin typeface="+mn-ea"/>
                <a:cs typeface="Arial" pitchFamily="34" charset="0"/>
              </a:rPr>
              <a:t>中转</a:t>
            </a:r>
            <a:r>
              <a:rPr kumimoji="1" lang="zh-CN" altLang="en-US" sz="2000" b="1" kern="0" dirty="0" smtClean="0">
                <a:latin typeface="+mn-ea"/>
                <a:cs typeface="Arial" pitchFamily="34" charset="0"/>
              </a:rPr>
              <a:t>银行</a:t>
            </a:r>
            <a:r>
              <a:rPr kumimoji="1" lang="en-US" altLang="zh-CN" sz="2000" b="1" kern="0" dirty="0">
                <a:latin typeface="+mn-ea"/>
                <a:cs typeface="Arial" pitchFamily="34" charset="0"/>
              </a:rPr>
              <a:t>B</a:t>
            </a:r>
            <a:endParaRPr kumimoji="1" lang="ko-KR" altLang="ko-KR" sz="2000" b="1" kern="0" dirty="0">
              <a:latin typeface="+mn-ea"/>
              <a:cs typeface="Arial" pitchFamily="34" charset="0"/>
            </a:endParaRPr>
          </a:p>
        </p:txBody>
      </p:sp>
      <p:sp>
        <p:nvSpPr>
          <p:cNvPr id="26" name="AutoShape 5"/>
          <p:cNvSpPr>
            <a:spLocks noChangeArrowheads="1"/>
          </p:cNvSpPr>
          <p:nvPr/>
        </p:nvSpPr>
        <p:spPr bwMode="auto">
          <a:xfrm>
            <a:off x="7918191" y="2214320"/>
            <a:ext cx="2196000" cy="761121"/>
          </a:xfrm>
          <a:prstGeom prst="chevron">
            <a:avLst>
              <a:gd name="adj" fmla="val 35951"/>
            </a:avLst>
          </a:prstGeom>
          <a:solidFill>
            <a:schemeClr val="bg1">
              <a:lumMod val="85000"/>
            </a:schemeClr>
          </a:solidFill>
          <a:ln w="19050">
            <a:solidFill>
              <a:sysClr val="window" lastClr="FFFFFF"/>
            </a:solidFill>
            <a:miter lim="800000"/>
            <a:headEnd/>
            <a:tailEnd/>
          </a:ln>
          <a:effectLst/>
        </p:spPr>
        <p:txBody>
          <a:bodyPr wrap="none" lIns="97200" tIns="97200" rIns="98082" bIns="97200" anchor="ctr"/>
          <a:lstStyle/>
          <a:p>
            <a:pPr algn="ctr" fontAlgn="base" latinLnBrk="1">
              <a:spcBef>
                <a:spcPct val="0"/>
              </a:spcBef>
              <a:spcAft>
                <a:spcPct val="0"/>
              </a:spcAft>
              <a:buSzPct val="80000"/>
            </a:pPr>
            <a:r>
              <a:rPr kumimoji="1" lang="zh-CN" altLang="en-US" sz="2000" b="1" kern="0" dirty="0" smtClean="0">
                <a:latin typeface="+mn-ea"/>
                <a:cs typeface="Arial" pitchFamily="34" charset="0"/>
              </a:rPr>
              <a:t>支付系统</a:t>
            </a:r>
            <a:endParaRPr kumimoji="1" lang="ko-KR" altLang="ko-KR" sz="2000" b="1" kern="0" dirty="0">
              <a:latin typeface="+mn-ea"/>
              <a:cs typeface="Arial" pitchFamily="34" charset="0"/>
            </a:endParaRPr>
          </a:p>
        </p:txBody>
      </p:sp>
      <p:sp>
        <p:nvSpPr>
          <p:cNvPr id="27" name="AutoShape 5"/>
          <p:cNvSpPr>
            <a:spLocks noChangeArrowheads="1"/>
          </p:cNvSpPr>
          <p:nvPr/>
        </p:nvSpPr>
        <p:spPr bwMode="auto">
          <a:xfrm>
            <a:off x="9833057" y="2214320"/>
            <a:ext cx="2196000" cy="761121"/>
          </a:xfrm>
          <a:prstGeom prst="chevron">
            <a:avLst>
              <a:gd name="adj" fmla="val 35951"/>
            </a:avLst>
          </a:prstGeom>
          <a:solidFill>
            <a:schemeClr val="bg1">
              <a:lumMod val="85000"/>
            </a:schemeClr>
          </a:solidFill>
          <a:ln w="19050">
            <a:solidFill>
              <a:sysClr val="window" lastClr="FFFFFF"/>
            </a:solidFill>
            <a:miter lim="800000"/>
            <a:headEnd/>
            <a:tailEnd/>
          </a:ln>
          <a:effectLst/>
        </p:spPr>
        <p:txBody>
          <a:bodyPr wrap="none" lIns="97200" tIns="97200" rIns="98082" bIns="97200" anchor="ctr"/>
          <a:lstStyle/>
          <a:p>
            <a:pPr algn="ctr" fontAlgn="base" latinLnBrk="1">
              <a:spcBef>
                <a:spcPct val="0"/>
              </a:spcBef>
              <a:spcAft>
                <a:spcPct val="0"/>
              </a:spcAft>
              <a:buSzPct val="80000"/>
            </a:pPr>
            <a:r>
              <a:rPr kumimoji="1" lang="zh-CN" altLang="en-US" sz="2000" b="1" kern="0" dirty="0" smtClean="0">
                <a:latin typeface="+mn-ea"/>
                <a:cs typeface="Arial" pitchFamily="34" charset="0"/>
              </a:rPr>
              <a:t>收款方银行</a:t>
            </a:r>
            <a:endParaRPr kumimoji="1" lang="ko-KR" altLang="ko-KR" sz="2000" b="1" kern="0" dirty="0">
              <a:latin typeface="+mn-ea"/>
              <a:cs typeface="Arial" pitchFamily="34" charset="0"/>
            </a:endParaRPr>
          </a:p>
        </p:txBody>
      </p:sp>
      <p:sp>
        <p:nvSpPr>
          <p:cNvPr id="28" name="TextBox 27"/>
          <p:cNvSpPr txBox="1"/>
          <p:nvPr/>
        </p:nvSpPr>
        <p:spPr>
          <a:xfrm>
            <a:off x="496827" y="1378857"/>
            <a:ext cx="1825458" cy="400110"/>
          </a:xfrm>
          <a:prstGeom prst="rect">
            <a:avLst/>
          </a:prstGeom>
          <a:noFill/>
        </p:spPr>
        <p:txBody>
          <a:bodyPr wrap="square" rtlCol="0">
            <a:spAutoFit/>
          </a:bodyPr>
          <a:lstStyle/>
          <a:p>
            <a:r>
              <a:rPr lang="zh-CN" altLang="en-US" sz="2000" b="1" dirty="0" smtClean="0">
                <a:latin typeface="+mj-ea"/>
                <a:ea typeface="+mj-ea"/>
              </a:rPr>
              <a:t>现有解决方案</a:t>
            </a:r>
            <a:endParaRPr lang="zh-CN" altLang="en-US" sz="2000" b="1" dirty="0">
              <a:latin typeface="+mj-ea"/>
              <a:ea typeface="+mj-ea"/>
            </a:endParaRPr>
          </a:p>
        </p:txBody>
      </p:sp>
      <p:sp>
        <p:nvSpPr>
          <p:cNvPr id="29" name="TextBox 28"/>
          <p:cNvSpPr txBox="1"/>
          <p:nvPr/>
        </p:nvSpPr>
        <p:spPr>
          <a:xfrm>
            <a:off x="2815771" y="1132117"/>
            <a:ext cx="8911772"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操作成本和</a:t>
            </a:r>
            <a:r>
              <a:rPr lang="zh-CN" altLang="en-US" dirty="0" smtClean="0"/>
              <a:t>费用高昂：中间环节多，多次收费，每次</a:t>
            </a:r>
            <a:r>
              <a:rPr lang="zh-CN" altLang="en-US" dirty="0"/>
              <a:t>资金划转的操作成本</a:t>
            </a:r>
            <a:r>
              <a:rPr lang="zh-CN" altLang="en-US" dirty="0" smtClean="0"/>
              <a:t>高昂</a:t>
            </a:r>
            <a:endParaRPr lang="en-US" altLang="zh-CN" dirty="0" smtClean="0"/>
          </a:p>
          <a:p>
            <a:pPr marL="285750" indent="-285750">
              <a:lnSpc>
                <a:spcPct val="150000"/>
              </a:lnSpc>
              <a:buFont typeface="Arial" panose="020B0604020202020204" pitchFamily="34" charset="0"/>
              <a:buChar char="•"/>
            </a:pPr>
            <a:r>
              <a:rPr lang="zh-CN" altLang="en-US" dirty="0"/>
              <a:t>结算流程缓慢，可能要花去数天时</a:t>
            </a:r>
            <a:r>
              <a:rPr lang="zh-CN" altLang="en-US" dirty="0" smtClean="0"/>
              <a:t>间，资金使用效率低</a:t>
            </a:r>
            <a:endParaRPr lang="zh-CN" altLang="en-US" dirty="0"/>
          </a:p>
        </p:txBody>
      </p:sp>
      <p:sp>
        <p:nvSpPr>
          <p:cNvPr id="30" name="AutoShape 2"/>
          <p:cNvSpPr>
            <a:spLocks noChangeArrowheads="1"/>
          </p:cNvSpPr>
          <p:nvPr/>
        </p:nvSpPr>
        <p:spPr bwMode="auto">
          <a:xfrm>
            <a:off x="258723" y="4101169"/>
            <a:ext cx="2196000" cy="761121"/>
          </a:xfrm>
          <a:prstGeom prst="homePlate">
            <a:avLst>
              <a:gd name="adj" fmla="val 35951"/>
            </a:avLst>
          </a:prstGeom>
          <a:solidFill>
            <a:schemeClr val="bg1">
              <a:lumMod val="85000"/>
            </a:schemeClr>
          </a:solidFill>
          <a:ln w="19050">
            <a:solidFill>
              <a:sysClr val="window" lastClr="FFFFFF"/>
            </a:solidFill>
            <a:miter lim="800000"/>
            <a:headEnd/>
            <a:tailEnd/>
          </a:ln>
          <a:effectLst/>
        </p:spPr>
        <p:txBody>
          <a:bodyPr wrap="none" lIns="97200" tIns="97200" rIns="98082" bIns="97200" anchor="ctr"/>
          <a:lstStyle/>
          <a:p>
            <a:pPr marL="0" marR="0" lvl="0" indent="0" algn="ctr" defTabSz="914400" eaLnBrk="1" fontAlgn="base" latinLnBrk="1" hangingPunct="1">
              <a:lnSpc>
                <a:spcPct val="100000"/>
              </a:lnSpc>
              <a:spcBef>
                <a:spcPct val="0"/>
              </a:spcBef>
              <a:spcAft>
                <a:spcPct val="0"/>
              </a:spcAft>
              <a:buClrTx/>
              <a:buSzPct val="80000"/>
              <a:tabLst/>
              <a:defRPr/>
            </a:pPr>
            <a:r>
              <a:rPr kumimoji="1" lang="zh-CN" altLang="en-US" sz="2000" b="1" i="0" u="none" strike="noStrike" kern="0" cap="none" spc="0" normalizeH="0" baseline="0" noProof="0" dirty="0" smtClean="0">
                <a:ln>
                  <a:noFill/>
                </a:ln>
                <a:effectLst/>
                <a:uLnTx/>
                <a:uFillTx/>
                <a:latin typeface="+mn-ea"/>
                <a:cs typeface="Arial" pitchFamily="34" charset="0"/>
              </a:rPr>
              <a:t>付款方银行</a:t>
            </a:r>
            <a:endParaRPr kumimoji="1" lang="ko-KR" altLang="ko-KR" sz="2000" b="1" i="0" u="none" strike="noStrike" kern="0" cap="none" spc="0" normalizeH="0" baseline="0" noProof="0" dirty="0">
              <a:ln>
                <a:noFill/>
              </a:ln>
              <a:effectLst/>
              <a:uLnTx/>
              <a:uFillTx/>
              <a:latin typeface="+mn-ea"/>
              <a:cs typeface="Arial" pitchFamily="34" charset="0"/>
            </a:endParaRPr>
          </a:p>
        </p:txBody>
      </p:sp>
      <p:sp>
        <p:nvSpPr>
          <p:cNvPr id="31" name="AutoShape 3"/>
          <p:cNvSpPr>
            <a:spLocks noChangeArrowheads="1"/>
          </p:cNvSpPr>
          <p:nvPr/>
        </p:nvSpPr>
        <p:spPr bwMode="auto">
          <a:xfrm>
            <a:off x="4088456" y="4101169"/>
            <a:ext cx="4110867" cy="761121"/>
          </a:xfrm>
          <a:prstGeom prst="chevron">
            <a:avLst>
              <a:gd name="adj" fmla="val 35924"/>
            </a:avLst>
          </a:prstGeom>
          <a:solidFill>
            <a:srgbClr val="009900"/>
          </a:solidFill>
          <a:ln w="19050">
            <a:solidFill>
              <a:sysClr val="window" lastClr="FFFFFF"/>
            </a:solidFill>
            <a:miter lim="800000"/>
            <a:headEnd/>
            <a:tailEnd/>
          </a:ln>
          <a:effectLst/>
        </p:spPr>
        <p:txBody>
          <a:bodyPr wrap="none" lIns="97200" tIns="97200" rIns="98082" bIns="97200" anchor="ctr"/>
          <a:lstStyle/>
          <a:p>
            <a:pPr algn="ctr" fontAlgn="base" latinLnBrk="1">
              <a:spcBef>
                <a:spcPct val="0"/>
              </a:spcBef>
              <a:spcAft>
                <a:spcPct val="0"/>
              </a:spcAft>
              <a:buSzPct val="80000"/>
            </a:pPr>
            <a:r>
              <a:rPr kumimoji="1" lang="zh-CN" altLang="en-US" sz="2000" b="1" kern="0" dirty="0" smtClean="0">
                <a:solidFill>
                  <a:schemeClr val="bg1"/>
                </a:solidFill>
                <a:latin typeface="+mn-ea"/>
                <a:cs typeface="Arial" pitchFamily="34" charset="0"/>
              </a:rPr>
              <a:t>区块链平台</a:t>
            </a:r>
            <a:endParaRPr kumimoji="1" lang="ko-KR" altLang="ko-KR" sz="2000" b="1" kern="0" dirty="0">
              <a:solidFill>
                <a:schemeClr val="bg1"/>
              </a:solidFill>
              <a:latin typeface="+mn-ea"/>
              <a:cs typeface="Arial" pitchFamily="34" charset="0"/>
            </a:endParaRPr>
          </a:p>
        </p:txBody>
      </p:sp>
      <p:sp>
        <p:nvSpPr>
          <p:cNvPr id="32" name="AutoShape 4"/>
          <p:cNvSpPr>
            <a:spLocks noChangeArrowheads="1"/>
          </p:cNvSpPr>
          <p:nvPr/>
        </p:nvSpPr>
        <p:spPr bwMode="auto">
          <a:xfrm>
            <a:off x="2173590" y="4101169"/>
            <a:ext cx="2196000" cy="761121"/>
          </a:xfrm>
          <a:prstGeom prst="chevron">
            <a:avLst>
              <a:gd name="adj" fmla="val 35924"/>
            </a:avLst>
          </a:prstGeom>
          <a:solidFill>
            <a:srgbClr val="009900"/>
          </a:solidFill>
          <a:ln w="19050">
            <a:solidFill>
              <a:sysClr val="window" lastClr="FFFFFF"/>
            </a:solidFill>
            <a:miter lim="800000"/>
            <a:headEnd/>
            <a:tailEnd/>
          </a:ln>
          <a:effectLst/>
        </p:spPr>
        <p:txBody>
          <a:bodyPr wrap="none" lIns="97200" tIns="97200" rIns="98082" bIns="97200" anchor="ctr"/>
          <a:lstStyle/>
          <a:p>
            <a:pPr algn="ctr" fontAlgn="base" latinLnBrk="1">
              <a:spcBef>
                <a:spcPct val="0"/>
              </a:spcBef>
              <a:spcAft>
                <a:spcPct val="0"/>
              </a:spcAft>
              <a:buSzPct val="80000"/>
            </a:pPr>
            <a:r>
              <a:rPr kumimoji="1" lang="zh-CN" altLang="en-US" sz="2000" b="1" kern="0" dirty="0">
                <a:solidFill>
                  <a:schemeClr val="bg1"/>
                </a:solidFill>
                <a:latin typeface="+mn-ea"/>
                <a:cs typeface="Arial" pitchFamily="34" charset="0"/>
              </a:rPr>
              <a:t>支付系统</a:t>
            </a:r>
            <a:endParaRPr kumimoji="1" lang="ko-KR" altLang="ko-KR" sz="2000" b="1" kern="0" dirty="0">
              <a:solidFill>
                <a:schemeClr val="bg1"/>
              </a:solidFill>
              <a:latin typeface="+mn-ea"/>
              <a:cs typeface="Arial" pitchFamily="34" charset="0"/>
            </a:endParaRPr>
          </a:p>
        </p:txBody>
      </p:sp>
      <p:sp>
        <p:nvSpPr>
          <p:cNvPr id="34" name="AutoShape 5"/>
          <p:cNvSpPr>
            <a:spLocks noChangeArrowheads="1"/>
          </p:cNvSpPr>
          <p:nvPr/>
        </p:nvSpPr>
        <p:spPr bwMode="auto">
          <a:xfrm>
            <a:off x="7918191" y="4101169"/>
            <a:ext cx="2196000" cy="761121"/>
          </a:xfrm>
          <a:prstGeom prst="chevron">
            <a:avLst>
              <a:gd name="adj" fmla="val 35951"/>
            </a:avLst>
          </a:prstGeom>
          <a:solidFill>
            <a:srgbClr val="009900"/>
          </a:solidFill>
          <a:ln w="19050">
            <a:solidFill>
              <a:sysClr val="window" lastClr="FFFFFF"/>
            </a:solidFill>
            <a:miter lim="800000"/>
            <a:headEnd/>
            <a:tailEnd/>
          </a:ln>
          <a:effectLst/>
        </p:spPr>
        <p:txBody>
          <a:bodyPr wrap="none" lIns="97200" tIns="97200" rIns="98082" bIns="97200" anchor="ctr"/>
          <a:lstStyle/>
          <a:p>
            <a:pPr algn="ctr" fontAlgn="base" latinLnBrk="1">
              <a:spcBef>
                <a:spcPct val="0"/>
              </a:spcBef>
              <a:spcAft>
                <a:spcPct val="0"/>
              </a:spcAft>
              <a:buSzPct val="80000"/>
            </a:pPr>
            <a:r>
              <a:rPr kumimoji="1" lang="zh-CN" altLang="en-US" sz="2000" b="1" kern="0" dirty="0">
                <a:solidFill>
                  <a:schemeClr val="bg1"/>
                </a:solidFill>
                <a:latin typeface="+mn-ea"/>
                <a:cs typeface="Arial" pitchFamily="34" charset="0"/>
              </a:rPr>
              <a:t>支付系统</a:t>
            </a:r>
            <a:endParaRPr kumimoji="1" lang="ko-KR" altLang="ko-KR" sz="2000" b="1" kern="0" dirty="0">
              <a:solidFill>
                <a:schemeClr val="bg1"/>
              </a:solidFill>
              <a:latin typeface="+mn-ea"/>
              <a:cs typeface="Arial" pitchFamily="34" charset="0"/>
            </a:endParaRPr>
          </a:p>
        </p:txBody>
      </p:sp>
      <p:sp>
        <p:nvSpPr>
          <p:cNvPr id="35" name="AutoShape 5"/>
          <p:cNvSpPr>
            <a:spLocks noChangeArrowheads="1"/>
          </p:cNvSpPr>
          <p:nvPr/>
        </p:nvSpPr>
        <p:spPr bwMode="auto">
          <a:xfrm>
            <a:off x="9833057" y="4101169"/>
            <a:ext cx="2196000" cy="761121"/>
          </a:xfrm>
          <a:prstGeom prst="chevron">
            <a:avLst>
              <a:gd name="adj" fmla="val 35951"/>
            </a:avLst>
          </a:prstGeom>
          <a:solidFill>
            <a:schemeClr val="bg1">
              <a:lumMod val="85000"/>
            </a:schemeClr>
          </a:solidFill>
          <a:ln w="19050">
            <a:solidFill>
              <a:sysClr val="window" lastClr="FFFFFF"/>
            </a:solidFill>
            <a:miter lim="800000"/>
            <a:headEnd/>
            <a:tailEnd/>
          </a:ln>
          <a:effectLst/>
        </p:spPr>
        <p:txBody>
          <a:bodyPr wrap="none" lIns="97200" tIns="97200" rIns="98082" bIns="97200" anchor="ctr"/>
          <a:lstStyle/>
          <a:p>
            <a:pPr algn="ctr" fontAlgn="base" latinLnBrk="1">
              <a:spcBef>
                <a:spcPct val="0"/>
              </a:spcBef>
              <a:spcAft>
                <a:spcPct val="0"/>
              </a:spcAft>
              <a:buSzPct val="80000"/>
            </a:pPr>
            <a:r>
              <a:rPr kumimoji="1" lang="zh-CN" altLang="en-US" sz="2000" b="1" kern="0" dirty="0" smtClean="0">
                <a:latin typeface="+mn-ea"/>
                <a:cs typeface="Arial" pitchFamily="34" charset="0"/>
              </a:rPr>
              <a:t>收款方银行</a:t>
            </a:r>
            <a:endParaRPr kumimoji="1" lang="ko-KR" altLang="ko-KR" sz="2000" b="1" kern="0" dirty="0">
              <a:latin typeface="+mn-ea"/>
              <a:cs typeface="Arial" pitchFamily="34" charset="0"/>
            </a:endParaRPr>
          </a:p>
        </p:txBody>
      </p:sp>
      <p:sp>
        <p:nvSpPr>
          <p:cNvPr id="36" name="TextBox 35"/>
          <p:cNvSpPr txBox="1"/>
          <p:nvPr/>
        </p:nvSpPr>
        <p:spPr>
          <a:xfrm>
            <a:off x="443994" y="5196108"/>
            <a:ext cx="1825458" cy="707886"/>
          </a:xfrm>
          <a:prstGeom prst="rect">
            <a:avLst/>
          </a:prstGeom>
          <a:noFill/>
        </p:spPr>
        <p:txBody>
          <a:bodyPr wrap="square" rtlCol="0">
            <a:spAutoFit/>
          </a:bodyPr>
          <a:lstStyle/>
          <a:p>
            <a:pPr algn="ctr"/>
            <a:r>
              <a:rPr lang="zh-CN" altLang="en-US" sz="2000" b="1" dirty="0" smtClean="0">
                <a:latin typeface="+mj-ea"/>
                <a:ea typeface="+mj-ea"/>
              </a:rPr>
              <a:t>基于区块链的解决方案</a:t>
            </a:r>
            <a:endParaRPr lang="zh-CN" altLang="en-US" sz="2000" b="1" dirty="0">
              <a:latin typeface="+mj-ea"/>
              <a:ea typeface="+mj-ea"/>
            </a:endParaRPr>
          </a:p>
        </p:txBody>
      </p:sp>
      <p:sp>
        <p:nvSpPr>
          <p:cNvPr id="17" name="TextBox 16"/>
          <p:cNvSpPr txBox="1"/>
          <p:nvPr/>
        </p:nvSpPr>
        <p:spPr>
          <a:xfrm>
            <a:off x="2815771" y="4903720"/>
            <a:ext cx="891177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t>免除中转银行，降低成本</a:t>
            </a:r>
            <a:endParaRPr lang="en-US" altLang="zh-CN" dirty="0" smtClean="0"/>
          </a:p>
          <a:p>
            <a:pPr marL="285750" indent="-285750">
              <a:lnSpc>
                <a:spcPct val="150000"/>
              </a:lnSpc>
              <a:buFont typeface="Arial" panose="020B0604020202020204" pitchFamily="34" charset="0"/>
              <a:buChar char="•"/>
            </a:pPr>
            <a:r>
              <a:rPr lang="zh-CN" altLang="en-US" dirty="0" smtClean="0"/>
              <a:t>付款方银行与收款方银行直接基于区块链交易，加快交易总体速度</a:t>
            </a:r>
            <a:endParaRPr lang="en-US" altLang="zh-CN" dirty="0" smtClean="0"/>
          </a:p>
          <a:p>
            <a:pPr marL="285750" indent="-285750">
              <a:lnSpc>
                <a:spcPct val="150000"/>
              </a:lnSpc>
              <a:buFont typeface="Arial" panose="020B0604020202020204" pitchFamily="34" charset="0"/>
              <a:buChar char="•"/>
            </a:pPr>
            <a:r>
              <a:rPr lang="zh-CN" altLang="en-US" dirty="0" smtClean="0"/>
              <a:t>分布式账本技术提交交易的安全性</a:t>
            </a:r>
            <a:endParaRPr lang="zh-CN" altLang="en-US" dirty="0"/>
          </a:p>
        </p:txBody>
      </p:sp>
      <p:sp>
        <p:nvSpPr>
          <p:cNvPr id="4" name="下箭头 3"/>
          <p:cNvSpPr/>
          <p:nvPr/>
        </p:nvSpPr>
        <p:spPr>
          <a:xfrm>
            <a:off x="4369590" y="3207657"/>
            <a:ext cx="2060800" cy="566057"/>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2462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区块链在保险行业的三大切入点</a:t>
            </a:r>
            <a:endParaRPr lang="zh-CN" altLang="en-US" dirty="0"/>
          </a:p>
        </p:txBody>
      </p:sp>
      <p:cxnSp>
        <p:nvCxnSpPr>
          <p:cNvPr id="13" name="直接连接符 7"/>
          <p:cNvCxnSpPr/>
          <p:nvPr/>
        </p:nvCxnSpPr>
        <p:spPr>
          <a:xfrm>
            <a:off x="2061174" y="1591364"/>
            <a:ext cx="0" cy="936000"/>
          </a:xfrm>
          <a:prstGeom prst="line">
            <a:avLst/>
          </a:prstGeom>
          <a:ln w="57150" cmpd="thickThi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0"/>
          <p:cNvCxnSpPr/>
          <p:nvPr/>
        </p:nvCxnSpPr>
        <p:spPr>
          <a:xfrm>
            <a:off x="2061174" y="3176866"/>
            <a:ext cx="0" cy="936000"/>
          </a:xfrm>
          <a:prstGeom prst="line">
            <a:avLst/>
          </a:prstGeom>
          <a:ln w="57150" cmpd="thickThi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3"/>
          <p:cNvCxnSpPr/>
          <p:nvPr/>
        </p:nvCxnSpPr>
        <p:spPr>
          <a:xfrm>
            <a:off x="2061174" y="4762367"/>
            <a:ext cx="0" cy="936000"/>
          </a:xfrm>
          <a:prstGeom prst="line">
            <a:avLst/>
          </a:prstGeom>
          <a:ln w="57150" cmpd="thickThi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3"/>
          <p:cNvSpPr txBox="1"/>
          <p:nvPr/>
        </p:nvSpPr>
        <p:spPr>
          <a:xfrm>
            <a:off x="188682" y="1821570"/>
            <a:ext cx="1712688" cy="461665"/>
          </a:xfrm>
          <a:prstGeom prst="rect">
            <a:avLst/>
          </a:prstGeom>
          <a:noFill/>
        </p:spPr>
        <p:txBody>
          <a:bodyPr wrap="square" rtlCol="0" anchor="ctr">
            <a:spAutoFit/>
          </a:bodyPr>
          <a:lstStyle/>
          <a:p>
            <a:pPr algn="ctr"/>
            <a:r>
              <a:rPr lang="zh-CN" altLang="en-US" sz="2400" b="1" dirty="0" smtClean="0">
                <a:latin typeface="Impact" panose="020B0806030902050204" pitchFamily="34" charset="0"/>
              </a:rPr>
              <a:t>销售中介</a:t>
            </a:r>
            <a:endParaRPr lang="zh-CN" altLang="en-US" sz="2400" b="1" dirty="0">
              <a:latin typeface="Impact" panose="020B0806030902050204" pitchFamily="34" charset="0"/>
            </a:endParaRPr>
          </a:p>
        </p:txBody>
      </p:sp>
      <p:sp>
        <p:nvSpPr>
          <p:cNvPr id="21" name="TextBox 16"/>
          <p:cNvSpPr txBox="1"/>
          <p:nvPr/>
        </p:nvSpPr>
        <p:spPr>
          <a:xfrm>
            <a:off x="163282" y="3412034"/>
            <a:ext cx="1712688" cy="461665"/>
          </a:xfrm>
          <a:prstGeom prst="rect">
            <a:avLst/>
          </a:prstGeom>
          <a:noFill/>
        </p:spPr>
        <p:txBody>
          <a:bodyPr wrap="square" rtlCol="0" anchor="ctr">
            <a:spAutoFit/>
          </a:bodyPr>
          <a:lstStyle/>
          <a:p>
            <a:pPr algn="ctr"/>
            <a:r>
              <a:rPr lang="zh-CN" altLang="en-US" sz="2400" b="1" dirty="0" smtClean="0">
                <a:latin typeface="Impact" panose="020B0806030902050204" pitchFamily="34" charset="0"/>
              </a:rPr>
              <a:t>保险条款</a:t>
            </a:r>
            <a:endParaRPr lang="zh-CN" altLang="en-US" sz="2400" b="1" dirty="0">
              <a:latin typeface="Impact" panose="020B0806030902050204" pitchFamily="34" charset="0"/>
            </a:endParaRPr>
          </a:p>
        </p:txBody>
      </p:sp>
      <p:sp>
        <p:nvSpPr>
          <p:cNvPr id="22" name="TextBox 15"/>
          <p:cNvSpPr txBox="1"/>
          <p:nvPr/>
        </p:nvSpPr>
        <p:spPr>
          <a:xfrm>
            <a:off x="175982" y="4963433"/>
            <a:ext cx="1712688" cy="461665"/>
          </a:xfrm>
          <a:prstGeom prst="rect">
            <a:avLst/>
          </a:prstGeom>
          <a:noFill/>
        </p:spPr>
        <p:txBody>
          <a:bodyPr wrap="square" rtlCol="0" anchor="ctr">
            <a:spAutoFit/>
          </a:bodyPr>
          <a:lstStyle/>
          <a:p>
            <a:pPr algn="ctr"/>
            <a:r>
              <a:rPr lang="zh-CN" altLang="en-US" sz="2400" b="1" dirty="0" smtClean="0">
                <a:latin typeface="Impact" panose="020B0806030902050204" pitchFamily="34" charset="0"/>
              </a:rPr>
              <a:t>再保险</a:t>
            </a:r>
            <a:endParaRPr lang="zh-CN" altLang="en-US" sz="2400" b="1" dirty="0">
              <a:latin typeface="Impact" panose="020B0806030902050204" pitchFamily="34" charset="0"/>
            </a:endParaRPr>
          </a:p>
        </p:txBody>
      </p:sp>
      <p:sp>
        <p:nvSpPr>
          <p:cNvPr id="23" name="TextBox 8"/>
          <p:cNvSpPr txBox="1"/>
          <p:nvPr/>
        </p:nvSpPr>
        <p:spPr>
          <a:xfrm>
            <a:off x="2510971" y="1540564"/>
            <a:ext cx="8955315" cy="900246"/>
          </a:xfrm>
          <a:prstGeom prst="rect">
            <a:avLst/>
          </a:prstGeom>
          <a:noFill/>
        </p:spPr>
        <p:txBody>
          <a:bodyPr wrap="square" rtlCol="0">
            <a:spAutoFit/>
          </a:bodyPr>
          <a:lstStyle/>
          <a:p>
            <a:pPr>
              <a:lnSpc>
                <a:spcPct val="150000"/>
              </a:lnSpc>
            </a:pPr>
            <a:r>
              <a:rPr lang="zh-CN" altLang="en-US" dirty="0">
                <a:latin typeface="+mn-ea"/>
              </a:rPr>
              <a:t>保险公司与销售中介各自维护一套账本，</a:t>
            </a:r>
            <a:r>
              <a:rPr lang="zh-CN" altLang="en-US" dirty="0" smtClean="0">
                <a:latin typeface="+mn-ea"/>
              </a:rPr>
              <a:t>存在</a:t>
            </a:r>
            <a:r>
              <a:rPr lang="zh-CN" altLang="en-US" b="1" dirty="0" smtClean="0">
                <a:solidFill>
                  <a:srgbClr val="339933"/>
                </a:solidFill>
                <a:latin typeface="+mn-ea"/>
              </a:rPr>
              <a:t>信任问题</a:t>
            </a:r>
            <a:r>
              <a:rPr lang="zh-CN" altLang="en-US" dirty="0">
                <a:latin typeface="+mn-ea"/>
              </a:rPr>
              <a:t>。</a:t>
            </a:r>
            <a:r>
              <a:rPr lang="zh-CN" altLang="en-US" dirty="0" smtClean="0">
                <a:latin typeface="+mn-ea"/>
              </a:rPr>
              <a:t>由于区块链实现了交易信息流与价值流的</a:t>
            </a:r>
            <a:r>
              <a:rPr lang="zh-CN" altLang="en-US" dirty="0">
                <a:latin typeface="+mn-ea"/>
              </a:rPr>
              <a:t>完全融合，因此可以实现</a:t>
            </a:r>
            <a:r>
              <a:rPr lang="zh-CN" altLang="en-US" b="1" dirty="0">
                <a:solidFill>
                  <a:srgbClr val="339933"/>
                </a:solidFill>
                <a:latin typeface="+mn-ea"/>
              </a:rPr>
              <a:t>交易过程即</a:t>
            </a:r>
            <a:r>
              <a:rPr lang="zh-CN" altLang="en-US" b="1" dirty="0" smtClean="0">
                <a:solidFill>
                  <a:srgbClr val="339933"/>
                </a:solidFill>
                <a:latin typeface="+mn-ea"/>
              </a:rPr>
              <a:t>清算</a:t>
            </a:r>
            <a:r>
              <a:rPr lang="en-US" altLang="zh-CN" dirty="0" smtClean="0">
                <a:latin typeface="+mn-ea"/>
              </a:rPr>
              <a:t>，</a:t>
            </a:r>
            <a:r>
              <a:rPr lang="zh-CN" altLang="en-US" dirty="0" smtClean="0">
                <a:latin typeface="+mn-ea"/>
              </a:rPr>
              <a:t>解决信任问题。</a:t>
            </a:r>
            <a:endParaRPr lang="zh-CN" altLang="en-US" dirty="0"/>
          </a:p>
        </p:txBody>
      </p:sp>
      <p:sp>
        <p:nvSpPr>
          <p:cNvPr id="24" name="TextBox 11"/>
          <p:cNvSpPr txBox="1"/>
          <p:nvPr/>
        </p:nvSpPr>
        <p:spPr>
          <a:xfrm>
            <a:off x="2510971" y="3117089"/>
            <a:ext cx="9134589" cy="923330"/>
          </a:xfrm>
          <a:prstGeom prst="rect">
            <a:avLst/>
          </a:prstGeom>
          <a:noFill/>
        </p:spPr>
        <p:txBody>
          <a:bodyPr wrap="square" rtlCol="0">
            <a:spAutoFit/>
          </a:bodyPr>
          <a:lstStyle/>
          <a:p>
            <a:pPr>
              <a:lnSpc>
                <a:spcPct val="150000"/>
              </a:lnSpc>
            </a:pPr>
            <a:r>
              <a:rPr lang="zh-CN" altLang="en-US" dirty="0">
                <a:latin typeface="+mn-ea"/>
              </a:rPr>
              <a:t>保险条款的</a:t>
            </a:r>
            <a:r>
              <a:rPr lang="zh-CN" altLang="en-US" dirty="0" smtClean="0">
                <a:latin typeface="+mn-ea"/>
              </a:rPr>
              <a:t>“晦涩” 成</a:t>
            </a:r>
            <a:r>
              <a:rPr lang="zh-CN" altLang="en-US" dirty="0">
                <a:latin typeface="+mn-ea"/>
              </a:rPr>
              <a:t>为了社会和消费者诟病</a:t>
            </a:r>
            <a:r>
              <a:rPr lang="zh-CN" altLang="en-US" dirty="0" smtClean="0">
                <a:latin typeface="+mn-ea"/>
              </a:rPr>
              <a:t>的主要问题，</a:t>
            </a:r>
            <a:r>
              <a:rPr lang="zh-CN" altLang="en-US" dirty="0">
                <a:latin typeface="+mn-ea"/>
              </a:rPr>
              <a:t>基于共识机制的</a:t>
            </a:r>
            <a:r>
              <a:rPr lang="zh-CN" altLang="en-US" b="1" dirty="0">
                <a:solidFill>
                  <a:srgbClr val="339933"/>
                </a:solidFill>
                <a:latin typeface="+mn-ea"/>
              </a:rPr>
              <a:t>智能合约</a:t>
            </a:r>
            <a:r>
              <a:rPr lang="zh-CN" altLang="en-US" dirty="0">
                <a:latin typeface="+mn-ea"/>
              </a:rPr>
              <a:t>为简化合同执行和改善客户体验提供了全新的视角。</a:t>
            </a:r>
            <a:endParaRPr lang="zh-CN" altLang="en-US" dirty="0" smtClean="0">
              <a:solidFill>
                <a:schemeClr val="tx1">
                  <a:lumMod val="75000"/>
                  <a:lumOff val="25000"/>
                </a:schemeClr>
              </a:solidFill>
              <a:latin typeface="+mn-ea"/>
            </a:endParaRPr>
          </a:p>
        </p:txBody>
      </p:sp>
      <p:sp>
        <p:nvSpPr>
          <p:cNvPr id="25" name="TextBox 11"/>
          <p:cNvSpPr txBox="1"/>
          <p:nvPr/>
        </p:nvSpPr>
        <p:spPr>
          <a:xfrm>
            <a:off x="2510971" y="4691889"/>
            <a:ext cx="9134589" cy="923330"/>
          </a:xfrm>
          <a:prstGeom prst="rect">
            <a:avLst/>
          </a:prstGeom>
          <a:noFill/>
        </p:spPr>
        <p:txBody>
          <a:bodyPr wrap="square" rtlCol="0">
            <a:spAutoFit/>
          </a:bodyPr>
          <a:lstStyle/>
          <a:p>
            <a:pPr>
              <a:lnSpc>
                <a:spcPct val="150000"/>
              </a:lnSpc>
            </a:pPr>
            <a:r>
              <a:rPr lang="zh-CN" altLang="en-US" dirty="0" smtClean="0">
                <a:latin typeface="+mn-ea"/>
              </a:rPr>
              <a:t>为了适应风险分散</a:t>
            </a:r>
            <a:r>
              <a:rPr lang="zh-CN" altLang="en-US" smtClean="0">
                <a:latin typeface="+mn-ea"/>
              </a:rPr>
              <a:t>的新要求，</a:t>
            </a:r>
            <a:r>
              <a:rPr lang="zh-CN" altLang="en-US" dirty="0" smtClean="0">
                <a:latin typeface="+mn-ea"/>
              </a:rPr>
              <a:t>通过使用区块链，</a:t>
            </a:r>
            <a:r>
              <a:rPr lang="zh-CN" altLang="en-US" b="1" dirty="0">
                <a:solidFill>
                  <a:srgbClr val="339933"/>
                </a:solidFill>
                <a:latin typeface="+mn-ea"/>
              </a:rPr>
              <a:t>提高</a:t>
            </a:r>
            <a:r>
              <a:rPr lang="zh-CN" altLang="en-US" dirty="0" smtClean="0">
                <a:latin typeface="+mn-ea"/>
              </a:rPr>
              <a:t>分保效率、精确度和透明度，</a:t>
            </a:r>
            <a:r>
              <a:rPr lang="zh-CN" altLang="en-US" b="1" dirty="0" smtClean="0">
                <a:solidFill>
                  <a:srgbClr val="339933"/>
                </a:solidFill>
                <a:latin typeface="+mn-ea"/>
              </a:rPr>
              <a:t>优化</a:t>
            </a:r>
            <a:r>
              <a:rPr lang="zh-CN" altLang="en-US" dirty="0" smtClean="0">
                <a:latin typeface="+mn-ea"/>
              </a:rPr>
              <a:t>索赔处理流程。</a:t>
            </a:r>
            <a:endParaRPr lang="zh-CN" altLang="en-US" dirty="0" smtClean="0">
              <a:solidFill>
                <a:schemeClr val="tx1">
                  <a:lumMod val="75000"/>
                  <a:lumOff val="25000"/>
                </a:schemeClr>
              </a:solidFill>
              <a:latin typeface="+mn-ea"/>
            </a:endParaRPr>
          </a:p>
        </p:txBody>
      </p:sp>
    </p:spTree>
    <p:extLst>
      <p:ext uri="{BB962C8B-B14F-4D97-AF65-F5344CB8AC3E}">
        <p14:creationId xmlns:p14="http://schemas.microsoft.com/office/powerpoint/2010/main" val="227983946"/>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区块链在</a:t>
            </a:r>
            <a:r>
              <a:rPr lang="zh-CN" altLang="en-US" dirty="0" smtClean="0">
                <a:solidFill>
                  <a:srgbClr val="009900"/>
                </a:solidFill>
              </a:rPr>
              <a:t>保险业</a:t>
            </a:r>
            <a:r>
              <a:rPr lang="zh-CN" altLang="en-US" dirty="0" smtClean="0"/>
              <a:t>的三个主要作用</a:t>
            </a:r>
            <a:endParaRPr lang="zh-CN" altLang="en-US" dirty="0"/>
          </a:p>
        </p:txBody>
      </p:sp>
      <p:sp>
        <p:nvSpPr>
          <p:cNvPr id="47" name="任意多边形 46"/>
          <p:cNvSpPr/>
          <p:nvPr/>
        </p:nvSpPr>
        <p:spPr>
          <a:xfrm>
            <a:off x="7659311" y="2577634"/>
            <a:ext cx="3717561" cy="2211104"/>
          </a:xfrm>
          <a:custGeom>
            <a:avLst/>
            <a:gdLst>
              <a:gd name="connsiteX0" fmla="*/ 0 w 3717561"/>
              <a:gd name="connsiteY0" fmla="*/ 0 h 2211104"/>
              <a:gd name="connsiteX1" fmla="*/ 3717561 w 3717561"/>
              <a:gd name="connsiteY1" fmla="*/ 0 h 2211104"/>
              <a:gd name="connsiteX2" fmla="*/ 3717561 w 3717561"/>
              <a:gd name="connsiteY2" fmla="*/ 1899826 h 2211104"/>
              <a:gd name="connsiteX3" fmla="*/ 2039322 w 3717561"/>
              <a:gd name="connsiteY3" fmla="*/ 1899826 h 2211104"/>
              <a:gd name="connsiteX4" fmla="*/ 1858780 w 3717561"/>
              <a:gd name="connsiteY4" fmla="*/ 2211104 h 2211104"/>
              <a:gd name="connsiteX5" fmla="*/ 1678239 w 3717561"/>
              <a:gd name="connsiteY5" fmla="*/ 1899826 h 2211104"/>
              <a:gd name="connsiteX6" fmla="*/ 0 w 3717561"/>
              <a:gd name="connsiteY6" fmla="*/ 1899826 h 221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561" h="2211104">
                <a:moveTo>
                  <a:pt x="0" y="0"/>
                </a:moveTo>
                <a:lnTo>
                  <a:pt x="3717561" y="0"/>
                </a:lnTo>
                <a:lnTo>
                  <a:pt x="3717561" y="1899826"/>
                </a:lnTo>
                <a:lnTo>
                  <a:pt x="2039322" y="1899826"/>
                </a:lnTo>
                <a:lnTo>
                  <a:pt x="1858780" y="2211104"/>
                </a:lnTo>
                <a:lnTo>
                  <a:pt x="1678239" y="1899826"/>
                </a:lnTo>
                <a:lnTo>
                  <a:pt x="0" y="1899826"/>
                </a:lnTo>
                <a:close/>
              </a:path>
            </a:pathLst>
          </a:custGeom>
          <a:solidFill>
            <a:srgbClr val="60C7AC"/>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8" name="任意多边形 47"/>
          <p:cNvSpPr/>
          <p:nvPr/>
        </p:nvSpPr>
        <p:spPr>
          <a:xfrm>
            <a:off x="789680" y="2577634"/>
            <a:ext cx="3717561" cy="2211104"/>
          </a:xfrm>
          <a:custGeom>
            <a:avLst/>
            <a:gdLst>
              <a:gd name="connsiteX0" fmla="*/ 0 w 3717561"/>
              <a:gd name="connsiteY0" fmla="*/ 0 h 2211104"/>
              <a:gd name="connsiteX1" fmla="*/ 3717561 w 3717561"/>
              <a:gd name="connsiteY1" fmla="*/ 0 h 2211104"/>
              <a:gd name="connsiteX2" fmla="*/ 3717561 w 3717561"/>
              <a:gd name="connsiteY2" fmla="*/ 1899826 h 2211104"/>
              <a:gd name="connsiteX3" fmla="*/ 2039322 w 3717561"/>
              <a:gd name="connsiteY3" fmla="*/ 1899826 h 2211104"/>
              <a:gd name="connsiteX4" fmla="*/ 1858780 w 3717561"/>
              <a:gd name="connsiteY4" fmla="*/ 2211104 h 2211104"/>
              <a:gd name="connsiteX5" fmla="*/ 1678239 w 3717561"/>
              <a:gd name="connsiteY5" fmla="*/ 1899826 h 2211104"/>
              <a:gd name="connsiteX6" fmla="*/ 0 w 3717561"/>
              <a:gd name="connsiteY6" fmla="*/ 1899826 h 221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561" h="2211104">
                <a:moveTo>
                  <a:pt x="0" y="0"/>
                </a:moveTo>
                <a:lnTo>
                  <a:pt x="3717561" y="0"/>
                </a:lnTo>
                <a:lnTo>
                  <a:pt x="3717561" y="1899826"/>
                </a:lnTo>
                <a:lnTo>
                  <a:pt x="2039322" y="1899826"/>
                </a:lnTo>
                <a:lnTo>
                  <a:pt x="1858780" y="2211104"/>
                </a:lnTo>
                <a:lnTo>
                  <a:pt x="1678239" y="1899826"/>
                </a:lnTo>
                <a:lnTo>
                  <a:pt x="0" y="1899826"/>
                </a:lnTo>
                <a:close/>
              </a:path>
            </a:pathLst>
          </a:custGeom>
          <a:solidFill>
            <a:srgbClr val="9FB925"/>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矩形 48"/>
          <p:cNvSpPr/>
          <p:nvPr/>
        </p:nvSpPr>
        <p:spPr>
          <a:xfrm>
            <a:off x="4176010" y="5482654"/>
            <a:ext cx="3839980" cy="400110"/>
          </a:xfrm>
          <a:prstGeom prst="rect">
            <a:avLst/>
          </a:prstGeom>
        </p:spPr>
        <p:txBody>
          <a:bodyPr wrap="square">
            <a:spAutoFit/>
          </a:bodyPr>
          <a:lstStyle/>
          <a:p>
            <a:pPr algn="ctr"/>
            <a:r>
              <a:rPr lang="zh-CN" altLang="en-US" sz="2000" b="1" dirty="0" smtClean="0"/>
              <a:t>提高效率</a:t>
            </a:r>
            <a:endParaRPr lang="zh-CN" altLang="en-US" sz="1400" dirty="0"/>
          </a:p>
        </p:txBody>
      </p:sp>
      <p:sp>
        <p:nvSpPr>
          <p:cNvPr id="50" name="矩形 49"/>
          <p:cNvSpPr/>
          <p:nvPr/>
        </p:nvSpPr>
        <p:spPr>
          <a:xfrm>
            <a:off x="8712370" y="4945252"/>
            <a:ext cx="3464640" cy="400110"/>
          </a:xfrm>
          <a:prstGeom prst="rect">
            <a:avLst/>
          </a:prstGeom>
        </p:spPr>
        <p:txBody>
          <a:bodyPr wrap="square">
            <a:spAutoFit/>
          </a:bodyPr>
          <a:lstStyle/>
          <a:p>
            <a:r>
              <a:rPr lang="zh-CN" altLang="en-US" sz="2000" b="1" dirty="0" smtClean="0"/>
              <a:t>降低管理成本</a:t>
            </a:r>
            <a:endParaRPr lang="zh-CN" altLang="en-US" sz="1400" dirty="0"/>
          </a:p>
        </p:txBody>
      </p:sp>
      <p:sp>
        <p:nvSpPr>
          <p:cNvPr id="51" name="矩形 50"/>
          <p:cNvSpPr/>
          <p:nvPr/>
        </p:nvSpPr>
        <p:spPr>
          <a:xfrm>
            <a:off x="0" y="4945252"/>
            <a:ext cx="3464640" cy="400110"/>
          </a:xfrm>
          <a:prstGeom prst="rect">
            <a:avLst/>
          </a:prstGeom>
        </p:spPr>
        <p:txBody>
          <a:bodyPr wrap="square">
            <a:spAutoFit/>
          </a:bodyPr>
          <a:lstStyle/>
          <a:p>
            <a:pPr algn="r"/>
            <a:r>
              <a:rPr lang="zh-CN" altLang="en-US" sz="2000" b="1" dirty="0" smtClean="0"/>
              <a:t>产品及服务创新</a:t>
            </a:r>
            <a:endParaRPr lang="zh-CN" altLang="en-US" sz="2000" b="1" dirty="0"/>
          </a:p>
        </p:txBody>
      </p:sp>
      <p:sp>
        <p:nvSpPr>
          <p:cNvPr id="52" name="任意多边形 51"/>
          <p:cNvSpPr/>
          <p:nvPr/>
        </p:nvSpPr>
        <p:spPr>
          <a:xfrm>
            <a:off x="3422754" y="2056462"/>
            <a:ext cx="5346492" cy="3179948"/>
          </a:xfrm>
          <a:custGeom>
            <a:avLst/>
            <a:gdLst>
              <a:gd name="connsiteX0" fmla="*/ 0 w 5346492"/>
              <a:gd name="connsiteY0" fmla="*/ 0 h 3179948"/>
              <a:gd name="connsiteX1" fmla="*/ 5346492 w 5346492"/>
              <a:gd name="connsiteY1" fmla="*/ 0 h 3179948"/>
              <a:gd name="connsiteX2" fmla="*/ 5346492 w 5346492"/>
              <a:gd name="connsiteY2" fmla="*/ 2732276 h 3179948"/>
              <a:gd name="connsiteX3" fmla="*/ 2932895 w 5346492"/>
              <a:gd name="connsiteY3" fmla="*/ 2732276 h 3179948"/>
              <a:gd name="connsiteX4" fmla="*/ 2673245 w 5346492"/>
              <a:gd name="connsiteY4" fmla="*/ 3179948 h 3179948"/>
              <a:gd name="connsiteX5" fmla="*/ 2413596 w 5346492"/>
              <a:gd name="connsiteY5" fmla="*/ 2732276 h 3179948"/>
              <a:gd name="connsiteX6" fmla="*/ 0 w 5346492"/>
              <a:gd name="connsiteY6" fmla="*/ 2732276 h 317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6492" h="3179948">
                <a:moveTo>
                  <a:pt x="0" y="0"/>
                </a:moveTo>
                <a:lnTo>
                  <a:pt x="5346492" y="0"/>
                </a:lnTo>
                <a:lnTo>
                  <a:pt x="5346492" y="2732276"/>
                </a:lnTo>
                <a:lnTo>
                  <a:pt x="2932895" y="2732276"/>
                </a:lnTo>
                <a:lnTo>
                  <a:pt x="2673245" y="3179948"/>
                </a:lnTo>
                <a:lnTo>
                  <a:pt x="2413596" y="2732276"/>
                </a:lnTo>
                <a:lnTo>
                  <a:pt x="0" y="2732276"/>
                </a:lnTo>
                <a:close/>
              </a:path>
            </a:pathLst>
          </a:custGeom>
          <a:solidFill>
            <a:srgbClr val="002640"/>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88304" tIns="65444" rIns="88304" bIns="65444" numCol="1" spcCol="1270" anchor="ctr" anchorCtr="0">
            <a:noAutofit/>
          </a:bodyPr>
          <a:lstStyle/>
          <a:p>
            <a:pPr algn="ctr" defTabSz="1600200">
              <a:lnSpc>
                <a:spcPct val="90000"/>
              </a:lnSpc>
              <a:spcBef>
                <a:spcPct val="0"/>
              </a:spcBef>
              <a:spcAft>
                <a:spcPct val="35000"/>
              </a:spcAft>
            </a:pPr>
            <a:endParaRPr lang="zh-CN" altLang="en-US" sz="3600" dirty="0"/>
          </a:p>
        </p:txBody>
      </p:sp>
      <p:sp>
        <p:nvSpPr>
          <p:cNvPr id="53" name="矩形 52"/>
          <p:cNvSpPr/>
          <p:nvPr/>
        </p:nvSpPr>
        <p:spPr>
          <a:xfrm>
            <a:off x="3753107" y="2319168"/>
            <a:ext cx="4685786" cy="216982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smtClean="0">
                <a:solidFill>
                  <a:srgbClr val="F8F4E9"/>
                </a:solidFill>
              </a:rPr>
              <a:t>通过个人加密技术及授权提高核保中所需要的数据的准确性、完整性。</a:t>
            </a:r>
            <a:endParaRPr lang="en-US" altLang="zh-CN" dirty="0" smtClean="0">
              <a:solidFill>
                <a:srgbClr val="F8F4E9"/>
              </a:solidFill>
            </a:endParaRPr>
          </a:p>
          <a:p>
            <a:pPr marL="285750" indent="-285750">
              <a:lnSpc>
                <a:spcPct val="150000"/>
              </a:lnSpc>
              <a:buFont typeface="Wingdings" panose="05000000000000000000" pitchFamily="2" charset="2"/>
              <a:buChar char="l"/>
            </a:pPr>
            <a:r>
              <a:rPr lang="zh-CN" altLang="en-US" dirty="0" smtClean="0">
                <a:solidFill>
                  <a:srgbClr val="F8F4E9"/>
                </a:solidFill>
              </a:rPr>
              <a:t>通过智能合约来提升理赔、再保等环节的效率。</a:t>
            </a:r>
            <a:endParaRPr lang="en-US" altLang="zh-CN" dirty="0" smtClean="0">
              <a:solidFill>
                <a:srgbClr val="F8F4E9"/>
              </a:solidFill>
            </a:endParaRPr>
          </a:p>
          <a:p>
            <a:pPr marL="285750" indent="-285750">
              <a:lnSpc>
                <a:spcPct val="150000"/>
              </a:lnSpc>
              <a:buFont typeface="Wingdings" panose="05000000000000000000" pitchFamily="2" charset="2"/>
              <a:buChar char="l"/>
            </a:pPr>
            <a:r>
              <a:rPr lang="zh-CN" altLang="en-US" dirty="0" smtClean="0">
                <a:solidFill>
                  <a:srgbClr val="F8F4E9"/>
                </a:solidFill>
              </a:rPr>
              <a:t>通过公开、透明的信息提升欺诈检测能力</a:t>
            </a:r>
            <a:endParaRPr lang="zh-CN" altLang="en-US" dirty="0">
              <a:solidFill>
                <a:srgbClr val="F8F4E9"/>
              </a:solidFill>
            </a:endParaRPr>
          </a:p>
        </p:txBody>
      </p:sp>
      <p:sp>
        <p:nvSpPr>
          <p:cNvPr id="54" name="矩形 53"/>
          <p:cNvSpPr/>
          <p:nvPr/>
        </p:nvSpPr>
        <p:spPr>
          <a:xfrm>
            <a:off x="797394" y="2769961"/>
            <a:ext cx="2625360" cy="1477328"/>
          </a:xfrm>
          <a:prstGeom prst="rect">
            <a:avLst/>
          </a:prstGeom>
        </p:spPr>
        <p:txBody>
          <a:bodyPr wrap="square">
            <a:spAutoFit/>
          </a:bodyPr>
          <a:lstStyle/>
          <a:p>
            <a:pPr marL="285750" indent="-285750">
              <a:buFont typeface="Wingdings" panose="05000000000000000000" pitchFamily="2" charset="2"/>
              <a:buChar char="l"/>
            </a:pPr>
            <a:r>
              <a:rPr lang="zh-CN" altLang="en-US" dirty="0" smtClean="0">
                <a:solidFill>
                  <a:srgbClr val="F8F4E9"/>
                </a:solidFill>
              </a:rPr>
              <a:t>智能合约带来新的保险产品</a:t>
            </a:r>
            <a:endParaRPr lang="en-US" altLang="zh-CN" dirty="0" smtClean="0">
              <a:solidFill>
                <a:srgbClr val="F8F4E9"/>
              </a:solidFill>
            </a:endParaRPr>
          </a:p>
          <a:p>
            <a:pPr marL="285750" indent="-285750">
              <a:buFont typeface="Wingdings" panose="05000000000000000000" pitchFamily="2" charset="2"/>
              <a:buChar char="l"/>
            </a:pPr>
            <a:endParaRPr lang="en-US" altLang="zh-CN" dirty="0" smtClean="0">
              <a:solidFill>
                <a:srgbClr val="F8F4E9"/>
              </a:solidFill>
            </a:endParaRPr>
          </a:p>
          <a:p>
            <a:pPr marL="285750" indent="-285750">
              <a:buFont typeface="Wingdings" panose="05000000000000000000" pitchFamily="2" charset="2"/>
              <a:buChar char="l"/>
            </a:pPr>
            <a:r>
              <a:rPr lang="zh-CN" altLang="en-US" dirty="0" smtClean="0">
                <a:solidFill>
                  <a:srgbClr val="F8F4E9"/>
                </a:solidFill>
              </a:rPr>
              <a:t>简化核保、理赔流程，提升客户满意度</a:t>
            </a:r>
            <a:endParaRPr lang="zh-CN" altLang="en-US" dirty="0">
              <a:solidFill>
                <a:srgbClr val="F8F4E9"/>
              </a:solidFill>
            </a:endParaRPr>
          </a:p>
        </p:txBody>
      </p:sp>
      <p:sp>
        <p:nvSpPr>
          <p:cNvPr id="55" name="矩形 54"/>
          <p:cNvSpPr/>
          <p:nvPr/>
        </p:nvSpPr>
        <p:spPr>
          <a:xfrm>
            <a:off x="8836335" y="2644324"/>
            <a:ext cx="2540538"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smtClean="0">
                <a:solidFill>
                  <a:srgbClr val="F8F4E9"/>
                </a:solidFill>
              </a:rPr>
              <a:t>自动化的检查承保、理赔的相关数据，减少人为干预来降低管理成本</a:t>
            </a:r>
            <a:endParaRPr lang="zh-CN" altLang="en-US" dirty="0">
              <a:solidFill>
                <a:srgbClr val="F8F4E9"/>
              </a:solidFill>
            </a:endParaRPr>
          </a:p>
        </p:txBody>
      </p:sp>
    </p:spTree>
    <p:extLst>
      <p:ext uri="{BB962C8B-B14F-4D97-AF65-F5344CB8AC3E}">
        <p14:creationId xmlns:p14="http://schemas.microsoft.com/office/powerpoint/2010/main" val="1270682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保险业的探索</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961602000"/>
              </p:ext>
            </p:extLst>
          </p:nvPr>
        </p:nvGraphicFramePr>
        <p:xfrm>
          <a:off x="448129" y="1255712"/>
          <a:ext cx="11090728" cy="4892040"/>
        </p:xfrm>
        <a:graphic>
          <a:graphicData uri="http://schemas.openxmlformats.org/drawingml/2006/table">
            <a:tbl>
              <a:tblPr firstRow="1" bandRow="1">
                <a:tableStyleId>{5C22544A-7EE6-4342-B048-85BDC9FD1C3A}</a:tableStyleId>
              </a:tblPr>
              <a:tblGrid>
                <a:gridCol w="1103295"/>
                <a:gridCol w="2483547"/>
                <a:gridCol w="6264151"/>
                <a:gridCol w="1239735"/>
              </a:tblGrid>
              <a:tr h="372155">
                <a:tc>
                  <a:txBody>
                    <a:bodyPr/>
                    <a:lstStyle/>
                    <a:p>
                      <a:pPr algn="ctr">
                        <a:lnSpc>
                          <a:spcPct val="150000"/>
                        </a:lnSpc>
                      </a:pPr>
                      <a:r>
                        <a:rPr lang="zh-CN" altLang="en-US" dirty="0" smtClean="0"/>
                        <a:t>时间</a:t>
                      </a:r>
                      <a:endParaRPr lang="zh-CN" altLang="en-US" dirty="0"/>
                    </a:p>
                  </a:txBody>
                  <a:tcPr/>
                </a:tc>
                <a:tc>
                  <a:txBody>
                    <a:bodyPr/>
                    <a:lstStyle/>
                    <a:p>
                      <a:pPr algn="ctr">
                        <a:lnSpc>
                          <a:spcPct val="150000"/>
                        </a:lnSpc>
                      </a:pPr>
                      <a:r>
                        <a:rPr lang="zh-CN" altLang="en-US" dirty="0" smtClean="0"/>
                        <a:t>企业</a:t>
                      </a:r>
                      <a:endParaRPr lang="zh-CN" altLang="en-US" dirty="0"/>
                    </a:p>
                  </a:txBody>
                  <a:tcPr/>
                </a:tc>
                <a:tc>
                  <a:txBody>
                    <a:bodyPr/>
                    <a:lstStyle/>
                    <a:p>
                      <a:pPr algn="ctr">
                        <a:lnSpc>
                          <a:spcPct val="150000"/>
                        </a:lnSpc>
                      </a:pPr>
                      <a:r>
                        <a:rPr lang="zh-CN" altLang="en-US" dirty="0" smtClean="0"/>
                        <a:t>内容</a:t>
                      </a:r>
                      <a:endParaRPr lang="zh-CN" altLang="en-US" dirty="0"/>
                    </a:p>
                  </a:txBody>
                  <a:tcPr/>
                </a:tc>
                <a:tc>
                  <a:txBody>
                    <a:bodyPr/>
                    <a:lstStyle/>
                    <a:p>
                      <a:pPr algn="ctr">
                        <a:lnSpc>
                          <a:spcPct val="150000"/>
                        </a:lnSpc>
                      </a:pPr>
                      <a:r>
                        <a:rPr lang="zh-CN" altLang="en-US" dirty="0" smtClean="0"/>
                        <a:t>分类</a:t>
                      </a:r>
                      <a:endParaRPr lang="zh-CN" altLang="en-US" dirty="0"/>
                    </a:p>
                  </a:txBody>
                  <a:tcPr/>
                </a:tc>
              </a:tr>
              <a:tr h="372155">
                <a:tc>
                  <a:txBody>
                    <a:bodyPr/>
                    <a:lstStyle/>
                    <a:p>
                      <a:pPr>
                        <a:lnSpc>
                          <a:spcPct val="150000"/>
                        </a:lnSpc>
                      </a:pPr>
                      <a:r>
                        <a:rPr lang="en-US" altLang="zh-CN" dirty="0" smtClean="0"/>
                        <a:t>2016.11</a:t>
                      </a:r>
                      <a:endParaRPr lang="zh-CN" altLang="en-US" dirty="0"/>
                    </a:p>
                  </a:txBody>
                  <a:tcPr anchor="ctr"/>
                </a:tc>
                <a:tc>
                  <a:txBody>
                    <a:bodyPr/>
                    <a:lstStyle/>
                    <a:p>
                      <a:pPr>
                        <a:lnSpc>
                          <a:spcPct val="100000"/>
                        </a:lnSpc>
                      </a:pPr>
                      <a:r>
                        <a:rPr lang="zh-CN" altLang="en-US" dirty="0" smtClean="0"/>
                        <a:t>众安保险</a:t>
                      </a:r>
                      <a:endParaRPr lang="zh-CN" altLang="en-US" dirty="0"/>
                    </a:p>
                  </a:txBody>
                  <a:tcPr anchor="ctr"/>
                </a:tc>
                <a:tc>
                  <a:txBody>
                    <a:bodyPr/>
                    <a:lstStyle/>
                    <a:p>
                      <a:r>
                        <a:rPr lang="zh-CN" altLang="en-US" sz="1800" b="0" i="0" kern="1200" dirty="0" smtClean="0">
                          <a:solidFill>
                            <a:schemeClr val="dk1"/>
                          </a:solidFill>
                          <a:effectLst/>
                          <a:latin typeface="+mn-lt"/>
                          <a:ea typeface="+mn-ea"/>
                          <a:cs typeface="+mn-cs"/>
                        </a:rPr>
                        <a:t>成立众安科技，融合“以太坊”搭建区块链新平台</a:t>
                      </a:r>
                    </a:p>
                  </a:txBody>
                  <a:tcPr anchor="ctr"/>
                </a:tc>
                <a:tc>
                  <a:txBody>
                    <a:bodyPr/>
                    <a:lstStyle/>
                    <a:p>
                      <a:pPr>
                        <a:lnSpc>
                          <a:spcPct val="150000"/>
                        </a:lnSpc>
                      </a:pPr>
                      <a:r>
                        <a:rPr lang="zh-CN" altLang="en-US" dirty="0" smtClean="0"/>
                        <a:t>技术输出</a:t>
                      </a:r>
                      <a:endParaRPr lang="zh-CN" altLang="en-US" dirty="0"/>
                    </a:p>
                  </a:txBody>
                  <a:tcPr anchor="ctr"/>
                </a:tc>
              </a:tr>
              <a:tr h="372155">
                <a:tc>
                  <a:txBody>
                    <a:bodyPr/>
                    <a:lstStyle/>
                    <a:p>
                      <a:pPr>
                        <a:lnSpc>
                          <a:spcPct val="150000"/>
                        </a:lnSpc>
                      </a:pPr>
                      <a:r>
                        <a:rPr lang="en-US" altLang="zh-CN" dirty="0" smtClean="0"/>
                        <a:t>2016.10</a:t>
                      </a:r>
                      <a:endParaRPr lang="zh-CN" altLang="en-US" dirty="0"/>
                    </a:p>
                  </a:txBody>
                  <a:tcPr anchor="ctr"/>
                </a:tc>
                <a:tc>
                  <a:txBody>
                    <a:bodyPr/>
                    <a:lstStyle/>
                    <a:p>
                      <a:pPr>
                        <a:lnSpc>
                          <a:spcPct val="100000"/>
                        </a:lnSpc>
                      </a:pPr>
                      <a:r>
                        <a:rPr lang="zh-CN" altLang="en-US" sz="1800" b="0" i="0" kern="1200" dirty="0" smtClean="0">
                          <a:solidFill>
                            <a:schemeClr val="dk1"/>
                          </a:solidFill>
                          <a:effectLst/>
                          <a:latin typeface="+mn-lt"/>
                          <a:ea typeface="+mn-ea"/>
                          <a:cs typeface="+mn-cs"/>
                        </a:rPr>
                        <a:t>荷兰全球人寿，苏黎世保险，安联，慕尼黑再保险和瑞士再保险</a:t>
                      </a:r>
                      <a:endParaRPr lang="zh-CN" altLang="en-US" dirty="0"/>
                    </a:p>
                  </a:txBody>
                  <a:tcPr anchor="ctr"/>
                </a:tc>
                <a:tc>
                  <a:txBody>
                    <a:bodyPr/>
                    <a:lstStyle/>
                    <a:p>
                      <a:r>
                        <a:rPr lang="zh-CN" altLang="en-US" sz="1800" b="0" i="0" kern="1200" dirty="0" smtClean="0">
                          <a:solidFill>
                            <a:schemeClr val="dk1"/>
                          </a:solidFill>
                          <a:effectLst/>
                          <a:latin typeface="+mn-lt"/>
                          <a:ea typeface="+mn-ea"/>
                          <a:cs typeface="+mn-cs"/>
                        </a:rPr>
                        <a:t>联合发起联盟，初步计划在对区块链在再保险行业的应用进行实验。</a:t>
                      </a: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smtClean="0"/>
                        <a:t>提高效率</a:t>
                      </a:r>
                    </a:p>
                    <a:p>
                      <a:pPr>
                        <a:lnSpc>
                          <a:spcPct val="150000"/>
                        </a:lnSpc>
                      </a:pPr>
                      <a:r>
                        <a:rPr lang="zh-CN" altLang="en-US" dirty="0" smtClean="0"/>
                        <a:t>降低成本</a:t>
                      </a:r>
                    </a:p>
                  </a:txBody>
                  <a:tcPr anchor="ctr"/>
                </a:tc>
              </a:tr>
              <a:tr h="372155">
                <a:tc>
                  <a:txBody>
                    <a:bodyPr/>
                    <a:lstStyle/>
                    <a:p>
                      <a:pPr>
                        <a:lnSpc>
                          <a:spcPct val="150000"/>
                        </a:lnSpc>
                      </a:pPr>
                      <a:r>
                        <a:rPr lang="en-US" altLang="zh-CN" dirty="0" smtClean="0"/>
                        <a:t>2016.09</a:t>
                      </a:r>
                      <a:endParaRPr lang="zh-CN" altLang="en-US" dirty="0"/>
                    </a:p>
                  </a:txBody>
                  <a:tcPr anchor="ctr"/>
                </a:tc>
                <a:tc>
                  <a:txBody>
                    <a:bodyPr/>
                    <a:lstStyle/>
                    <a:p>
                      <a:pPr>
                        <a:lnSpc>
                          <a:spcPct val="100000"/>
                        </a:lnSpc>
                      </a:pPr>
                      <a:r>
                        <a:rPr lang="zh-CN" altLang="en-US" dirty="0" smtClean="0"/>
                        <a:t>友邦保险、美国大都会人寿</a:t>
                      </a:r>
                      <a:endParaRPr lang="zh-CN" altLang="en-US" dirty="0"/>
                    </a:p>
                  </a:txBody>
                  <a:tcPr anchor="ctr"/>
                </a:tc>
                <a:tc>
                  <a:txBody>
                    <a:bodyPr/>
                    <a:lstStyle/>
                    <a:p>
                      <a:r>
                        <a:rPr lang="zh-CN" altLang="en-US" sz="1800" b="0" i="0" kern="1200" dirty="0" smtClean="0">
                          <a:solidFill>
                            <a:schemeClr val="dk1"/>
                          </a:solidFill>
                          <a:effectLst/>
                          <a:latin typeface="+mn-lt"/>
                          <a:ea typeface="+mn-ea"/>
                          <a:cs typeface="+mn-cs"/>
                        </a:rPr>
                        <a:t>加入</a:t>
                      </a:r>
                      <a:r>
                        <a:rPr lang="en-US" altLang="zh-CN" sz="1800" b="0" i="0" kern="1200" dirty="0" smtClean="0">
                          <a:solidFill>
                            <a:schemeClr val="dk1"/>
                          </a:solidFill>
                          <a:effectLst/>
                          <a:latin typeface="+mn-lt"/>
                          <a:ea typeface="+mn-ea"/>
                          <a:cs typeface="+mn-cs"/>
                        </a:rPr>
                        <a:t>R3</a:t>
                      </a:r>
                      <a:r>
                        <a:rPr lang="zh-CN" altLang="en-US" sz="1800" b="0" i="0" kern="1200" dirty="0" smtClean="0">
                          <a:solidFill>
                            <a:schemeClr val="dk1"/>
                          </a:solidFill>
                          <a:effectLst/>
                          <a:latin typeface="+mn-lt"/>
                          <a:ea typeface="+mn-ea"/>
                          <a:cs typeface="+mn-cs"/>
                        </a:rPr>
                        <a:t>，主要方向是分布式账本如何简化各种流程，比如业务处理，保单管理，收付费等。</a:t>
                      </a:r>
                    </a:p>
                  </a:txBody>
                  <a:tcPr anchor="ctr"/>
                </a:tc>
                <a:tc>
                  <a:txBody>
                    <a:bodyPr/>
                    <a:lstStyle/>
                    <a:p>
                      <a:pPr>
                        <a:lnSpc>
                          <a:spcPct val="150000"/>
                        </a:lnSpc>
                      </a:pPr>
                      <a:r>
                        <a:rPr lang="zh-CN" altLang="en-US" dirty="0" smtClean="0"/>
                        <a:t>提高效率</a:t>
                      </a:r>
                    </a:p>
                  </a:txBody>
                  <a:tcPr anchor="ctr"/>
                </a:tc>
              </a:tr>
              <a:tr h="372155">
                <a:tc>
                  <a:txBody>
                    <a:bodyPr/>
                    <a:lstStyle/>
                    <a:p>
                      <a:pPr>
                        <a:lnSpc>
                          <a:spcPct val="150000"/>
                        </a:lnSpc>
                      </a:pPr>
                      <a:r>
                        <a:rPr lang="en-US" altLang="zh-CN" dirty="0" smtClean="0"/>
                        <a:t>2016.07</a:t>
                      </a:r>
                      <a:endParaRPr lang="zh-CN" altLang="en-US" dirty="0"/>
                    </a:p>
                  </a:txBody>
                  <a:tcPr anchor="ctr"/>
                </a:tc>
                <a:tc>
                  <a:txBody>
                    <a:bodyPr/>
                    <a:lstStyle/>
                    <a:p>
                      <a:pPr>
                        <a:lnSpc>
                          <a:spcPct val="100000"/>
                        </a:lnSpc>
                      </a:pPr>
                      <a:r>
                        <a:rPr lang="zh-CN" altLang="en-US" dirty="0" smtClean="0"/>
                        <a:t>水滴互助、易安保险、火币网、慕尼黑再保险、宜信保险服务</a:t>
                      </a:r>
                      <a:r>
                        <a:rPr lang="en-US" altLang="zh-CN" dirty="0" smtClean="0"/>
                        <a:t>……</a:t>
                      </a:r>
                      <a:endParaRPr lang="zh-CN" altLang="en-US" dirty="0"/>
                    </a:p>
                  </a:txBody>
                  <a:tcPr anchor="ctr"/>
                </a:tc>
                <a:tc>
                  <a:txBody>
                    <a:bodyPr/>
                    <a:lstStyle/>
                    <a:p>
                      <a:r>
                        <a:rPr lang="zh-CN" altLang="en-US" dirty="0" smtClean="0"/>
                        <a:t>成立“区块链保险实验室”，瞄准两个方向：</a:t>
                      </a:r>
                      <a:r>
                        <a:rPr lang="en-US" altLang="zh-CN" dirty="0" smtClean="0"/>
                        <a:t>1</a:t>
                      </a:r>
                      <a:r>
                        <a:rPr lang="zh-CN" altLang="en-US" dirty="0" smtClean="0"/>
                        <a:t>、</a:t>
                      </a:r>
                      <a:r>
                        <a:rPr lang="zh-CN" altLang="en-US" sz="1800" b="0" i="0" kern="1200" dirty="0" smtClean="0">
                          <a:solidFill>
                            <a:schemeClr val="dk1"/>
                          </a:solidFill>
                          <a:effectLst/>
                          <a:latin typeface="+mn-lt"/>
                          <a:ea typeface="+mn-ea"/>
                          <a:cs typeface="+mn-cs"/>
                        </a:rPr>
                        <a:t>技术融合，保单信息、客户信息，理赔信息放到区块链进行存储。二是合作创新，让区块链在保险场景化拓展过程扮演新的角色，推动产品服务创新。</a:t>
                      </a:r>
                    </a:p>
                  </a:txBody>
                  <a:tcPr anchor="ctr"/>
                </a:tc>
                <a:tc>
                  <a:txBody>
                    <a:bodyPr/>
                    <a:lstStyle/>
                    <a:p>
                      <a:pPr>
                        <a:lnSpc>
                          <a:spcPct val="150000"/>
                        </a:lnSpc>
                      </a:pPr>
                      <a:r>
                        <a:rPr lang="zh-CN" altLang="en-US" dirty="0" smtClean="0"/>
                        <a:t>产品服务创新</a:t>
                      </a:r>
                      <a:endParaRPr lang="zh-CN" altLang="en-US" dirty="0"/>
                    </a:p>
                  </a:txBody>
                  <a:tcPr anchor="ctr"/>
                </a:tc>
              </a:tr>
              <a:tr h="372155">
                <a:tc>
                  <a:txBody>
                    <a:bodyPr/>
                    <a:lstStyle/>
                    <a:p>
                      <a:pPr>
                        <a:lnSpc>
                          <a:spcPct val="150000"/>
                        </a:lnSpc>
                      </a:pPr>
                      <a:r>
                        <a:rPr lang="en-US" altLang="zh-CN" dirty="0" smtClean="0"/>
                        <a:t>2016</a:t>
                      </a:r>
                      <a:endParaRPr lang="zh-CN" altLang="en-US" dirty="0"/>
                    </a:p>
                  </a:txBody>
                  <a:tcPr anchor="ctr"/>
                </a:tc>
                <a:tc>
                  <a:txBody>
                    <a:bodyPr/>
                    <a:lstStyle/>
                    <a:p>
                      <a:pPr>
                        <a:lnSpc>
                          <a:spcPct val="100000"/>
                        </a:lnSpc>
                      </a:pPr>
                      <a:r>
                        <a:rPr lang="zh-CN" altLang="en-US" dirty="0" smtClean="0"/>
                        <a:t>水滴互助、同心互助</a:t>
                      </a:r>
                      <a:endParaRPr lang="zh-CN" altLang="en-US" dirty="0"/>
                    </a:p>
                  </a:txBody>
                  <a:tcPr anchor="ctr"/>
                </a:tc>
                <a:tc>
                  <a:txBody>
                    <a:bodyPr/>
                    <a:lstStyle/>
                    <a:p>
                      <a:r>
                        <a:rPr lang="zh-CN" altLang="en-US" sz="1800" b="0" i="0" kern="1200" dirty="0" smtClean="0">
                          <a:solidFill>
                            <a:schemeClr val="dk1"/>
                          </a:solidFill>
                          <a:effectLst/>
                          <a:latin typeface="+mn-lt"/>
                          <a:ea typeface="+mn-ea"/>
                          <a:cs typeface="+mn-cs"/>
                        </a:rPr>
                        <a:t>互助社区，因监管原因目前都未成为真正的互助保险</a:t>
                      </a:r>
                    </a:p>
                  </a:txBody>
                  <a:tcPr anchor="ctr"/>
                </a:tc>
                <a:tc>
                  <a:txBody>
                    <a:bodyPr/>
                    <a:lstStyle/>
                    <a:p>
                      <a:pPr>
                        <a:lnSpc>
                          <a:spcPct val="150000"/>
                        </a:lnSpc>
                      </a:pPr>
                      <a:r>
                        <a:rPr lang="zh-CN" altLang="en-US" dirty="0" smtClean="0"/>
                        <a:t>产品创新</a:t>
                      </a:r>
                      <a:endParaRPr lang="zh-CN" altLang="en-US" dirty="0"/>
                    </a:p>
                  </a:txBody>
                  <a:tcPr anchor="ctr"/>
                </a:tc>
              </a:tr>
              <a:tr h="372155">
                <a:tc>
                  <a:txBody>
                    <a:bodyPr/>
                    <a:lstStyle/>
                    <a:p>
                      <a:pPr>
                        <a:lnSpc>
                          <a:spcPct val="150000"/>
                        </a:lnSpc>
                      </a:pPr>
                      <a:r>
                        <a:rPr lang="en-US" altLang="zh-CN" dirty="0" smtClean="0"/>
                        <a:t>2016.06</a:t>
                      </a:r>
                      <a:endParaRPr lang="zh-CN" altLang="en-US" dirty="0"/>
                    </a:p>
                  </a:txBody>
                  <a:tcPr anchor="ctr"/>
                </a:tc>
                <a:tc>
                  <a:txBody>
                    <a:bodyPr/>
                    <a:lstStyle/>
                    <a:p>
                      <a:pPr>
                        <a:lnSpc>
                          <a:spcPct val="100000"/>
                        </a:lnSpc>
                      </a:pPr>
                      <a:r>
                        <a:rPr lang="zh-CN" altLang="en-US" sz="1800" b="0" i="0" kern="1200" dirty="0" smtClean="0">
                          <a:solidFill>
                            <a:schemeClr val="dk1"/>
                          </a:solidFill>
                          <a:effectLst/>
                          <a:latin typeface="+mn-lt"/>
                          <a:ea typeface="+mn-ea"/>
                          <a:cs typeface="+mn-cs"/>
                        </a:rPr>
                        <a:t>安联保险</a:t>
                      </a:r>
                      <a:endParaRPr lang="zh-CN" altLang="en-US" dirty="0"/>
                    </a:p>
                  </a:txBody>
                  <a:tcPr anchor="ctr"/>
                </a:tc>
                <a:tc>
                  <a:txBody>
                    <a:bodyPr/>
                    <a:lstStyle/>
                    <a:p>
                      <a:r>
                        <a:rPr lang="zh-CN" altLang="en-US" sz="1800" b="0" i="0" kern="1200" dirty="0" smtClean="0">
                          <a:solidFill>
                            <a:schemeClr val="dk1"/>
                          </a:solidFill>
                          <a:effectLst/>
                          <a:latin typeface="+mn-lt"/>
                          <a:ea typeface="+mn-ea"/>
                          <a:cs typeface="+mn-cs"/>
                        </a:rPr>
                        <a:t>成功使用基于区块链的智能合约处理巨灾互换（</a:t>
                      </a:r>
                      <a:r>
                        <a:rPr lang="en-US" altLang="zh-CN" sz="1800" b="0" i="0" kern="1200" dirty="0" smtClean="0">
                          <a:solidFill>
                            <a:schemeClr val="dk1"/>
                          </a:solidFill>
                          <a:effectLst/>
                          <a:latin typeface="+mn-lt"/>
                          <a:ea typeface="+mn-ea"/>
                          <a:cs typeface="+mn-cs"/>
                        </a:rPr>
                        <a:t>catastrophe swaps</a:t>
                      </a:r>
                      <a:r>
                        <a:rPr lang="zh-CN" altLang="en-US" sz="1800" b="0" i="0" kern="1200" dirty="0" smtClean="0">
                          <a:solidFill>
                            <a:schemeClr val="dk1"/>
                          </a:solidFill>
                          <a:effectLst/>
                          <a:latin typeface="+mn-lt"/>
                          <a:ea typeface="+mn-ea"/>
                          <a:cs typeface="+mn-cs"/>
                        </a:rPr>
                        <a:t>）和灾难债券（</a:t>
                      </a:r>
                      <a:r>
                        <a:rPr lang="en-US" altLang="zh-CN" sz="1800" b="0" i="0" kern="1200" dirty="0" smtClean="0">
                          <a:solidFill>
                            <a:schemeClr val="dk1"/>
                          </a:solidFill>
                          <a:effectLst/>
                          <a:latin typeface="+mn-lt"/>
                          <a:ea typeface="+mn-ea"/>
                          <a:cs typeface="+mn-cs"/>
                        </a:rPr>
                        <a:t>catastrophe bonds</a:t>
                      </a:r>
                      <a:r>
                        <a:rPr lang="zh-CN" altLang="en-US" sz="1800" b="0" i="0" kern="1200" dirty="0" smtClean="0">
                          <a:solidFill>
                            <a:schemeClr val="dk1"/>
                          </a:solidFill>
                          <a:effectLst/>
                          <a:latin typeface="+mn-lt"/>
                          <a:ea typeface="+mn-ea"/>
                          <a:cs typeface="+mn-cs"/>
                        </a:rPr>
                        <a:t>）交易</a:t>
                      </a: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smtClean="0"/>
                        <a:t>产品创新</a:t>
                      </a:r>
                    </a:p>
                  </a:txBody>
                  <a:tcPr anchor="ctr"/>
                </a:tc>
              </a:tr>
            </a:tbl>
          </a:graphicData>
        </a:graphic>
      </p:graphicFrame>
    </p:spTree>
    <p:extLst>
      <p:ext uri="{BB962C8B-B14F-4D97-AF65-F5344CB8AC3E}">
        <p14:creationId xmlns:p14="http://schemas.microsoft.com/office/powerpoint/2010/main" val="2823012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smtClean="0">
                <a:latin typeface="Impact" pitchFamily="34" charset="0"/>
              </a:rPr>
              <a:t>产品及服务创新：</a:t>
            </a:r>
            <a:r>
              <a:rPr lang="zh-CN" altLang="en-US" dirty="0" smtClean="0">
                <a:latin typeface="微软雅黑" panose="020B0503020204020204" pitchFamily="34" charset="-122"/>
                <a:ea typeface="微软雅黑" panose="020B0503020204020204" pitchFamily="34" charset="-122"/>
              </a:rPr>
              <a:t>阳光贝（</a:t>
            </a:r>
            <a:r>
              <a:rPr lang="zh-CN" altLang="en-US" dirty="0">
                <a:latin typeface="微软雅黑" panose="020B0503020204020204" pitchFamily="34" charset="-122"/>
                <a:ea typeface="微软雅黑" panose="020B0503020204020204" pitchFamily="34" charset="-122"/>
              </a:rPr>
              <a:t>阳光</a:t>
            </a:r>
            <a:r>
              <a:rPr lang="zh-CN" altLang="en-US" dirty="0" smtClean="0">
                <a:latin typeface="微软雅黑" panose="020B0503020204020204" pitchFamily="34" charset="-122"/>
                <a:ea typeface="微软雅黑" panose="020B0503020204020204" pitchFamily="34" charset="-122"/>
              </a:rPr>
              <a:t>保险积分应用）</a:t>
            </a:r>
            <a:endParaRPr lang="zh-CN" altLang="en-US" dirty="0">
              <a:latin typeface="Impact" pitchFamily="34" charset="0"/>
            </a:endParaRPr>
          </a:p>
        </p:txBody>
      </p:sp>
      <p:sp>
        <p:nvSpPr>
          <p:cNvPr id="10" name="矩形 9"/>
          <p:cNvSpPr/>
          <p:nvPr/>
        </p:nvSpPr>
        <p:spPr>
          <a:xfrm>
            <a:off x="526142" y="1290324"/>
            <a:ext cx="9162143" cy="1710084"/>
          </a:xfrm>
          <a:prstGeom prst="rect">
            <a:avLst/>
          </a:prstGeom>
        </p:spPr>
        <p:txBody>
          <a:bodyPr wrap="square">
            <a:spAutoFit/>
          </a:bodyPr>
          <a:lstStyle/>
          <a:p>
            <a:pPr marL="285750" indent="-285750">
              <a:lnSpc>
                <a:spcPct val="150000"/>
              </a:lnSpc>
              <a:buFont typeface="Wingdings" pitchFamily="2" charset="2"/>
              <a:buChar char="Ø"/>
            </a:pPr>
            <a:r>
              <a:rPr lang="zh-CN" altLang="en-US" dirty="0" smtClean="0"/>
              <a:t>阳光</a:t>
            </a:r>
            <a:r>
              <a:rPr lang="zh-CN" altLang="en-US" dirty="0"/>
              <a:t>贝是阳光保险回馈用户的一种新的</a:t>
            </a:r>
            <a:r>
              <a:rPr lang="zh-CN" altLang="en-US" b="1" dirty="0"/>
              <a:t>积分方式</a:t>
            </a:r>
            <a:r>
              <a:rPr lang="zh-CN" altLang="en-US" dirty="0" smtClean="0"/>
              <a:t>。</a:t>
            </a:r>
            <a:endParaRPr lang="en-US" altLang="zh-CN" dirty="0" smtClean="0"/>
          </a:p>
          <a:p>
            <a:pPr marL="285750" indent="-285750">
              <a:lnSpc>
                <a:spcPct val="150000"/>
              </a:lnSpc>
              <a:buFont typeface="Wingdings" pitchFamily="2" charset="2"/>
              <a:buChar char="Ø"/>
            </a:pPr>
            <a:r>
              <a:rPr lang="zh-CN" altLang="en-US" dirty="0" smtClean="0"/>
              <a:t>与</a:t>
            </a:r>
            <a:r>
              <a:rPr lang="zh-CN" altLang="en-US" dirty="0"/>
              <a:t>传统积分不同，阳光贝可</a:t>
            </a:r>
            <a:r>
              <a:rPr lang="zh-CN" altLang="en-US" dirty="0" smtClean="0"/>
              <a:t>以</a:t>
            </a:r>
            <a:r>
              <a:rPr lang="zh-CN" altLang="en-US" dirty="0"/>
              <a:t>通过“</a:t>
            </a:r>
            <a:r>
              <a:rPr lang="zh-CN" altLang="en-US" b="1" dirty="0"/>
              <a:t>数贝荷包</a:t>
            </a:r>
            <a:r>
              <a:rPr lang="zh-CN" altLang="en-US" dirty="0"/>
              <a:t>”</a:t>
            </a:r>
            <a:r>
              <a:rPr lang="zh-CN" altLang="en-US" dirty="0" smtClean="0"/>
              <a:t>在与其他类型的积分进行兑换</a:t>
            </a:r>
            <a:endParaRPr lang="en-US" altLang="zh-CN" dirty="0" smtClean="0"/>
          </a:p>
          <a:p>
            <a:pPr marL="285750" indent="-285750">
              <a:lnSpc>
                <a:spcPct val="150000"/>
              </a:lnSpc>
              <a:buFont typeface="Wingdings" pitchFamily="2" charset="2"/>
              <a:buChar char="Ø"/>
            </a:pPr>
            <a:r>
              <a:rPr lang="zh-CN" altLang="en-US" dirty="0" smtClean="0"/>
              <a:t>可以在不同人之间转让</a:t>
            </a:r>
            <a:r>
              <a:rPr lang="zh-CN" altLang="en-US" dirty="0"/>
              <a:t>、分享</a:t>
            </a:r>
            <a:r>
              <a:rPr lang="zh-CN" altLang="en-US" dirty="0" smtClean="0"/>
              <a:t>。</a:t>
            </a:r>
            <a:endParaRPr lang="en-US" altLang="zh-CN" dirty="0"/>
          </a:p>
          <a:p>
            <a:pPr marL="285750" indent="-285750">
              <a:lnSpc>
                <a:spcPct val="150000"/>
              </a:lnSpc>
              <a:buFont typeface="Wingdings" pitchFamily="2" charset="2"/>
              <a:buChar char="Ø"/>
            </a:pPr>
            <a:r>
              <a:rPr lang="zh-CN" altLang="en-US" dirty="0" smtClean="0"/>
              <a:t>阳光</a:t>
            </a:r>
            <a:r>
              <a:rPr lang="zh-CN" altLang="en-US" dirty="0"/>
              <a:t>贝可以在阳光积分商城兑换任何商品</a:t>
            </a:r>
            <a:r>
              <a:rPr lang="en-US" altLang="zh-CN" dirty="0"/>
              <a:t>---</a:t>
            </a:r>
            <a:r>
              <a:rPr lang="zh-CN" altLang="en-US" dirty="0"/>
              <a:t>在支付页面，选择支付阳光贝即可</a:t>
            </a:r>
            <a:r>
              <a:rPr lang="zh-CN" altLang="en-US" dirty="0" smtClean="0"/>
              <a:t>。</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2" y="3326720"/>
            <a:ext cx="5029200" cy="296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9316" y="3326720"/>
            <a:ext cx="4343345" cy="288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485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smtClean="0">
                <a:latin typeface="微软雅黑" panose="020B0503020204020204" pitchFamily="34" charset="-122"/>
                <a:ea typeface="微软雅黑" panose="020B0503020204020204" pitchFamily="34" charset="-122"/>
              </a:rPr>
              <a:t>产品及服务创新：航</a:t>
            </a:r>
            <a:r>
              <a:rPr lang="zh-CN" altLang="en-US" dirty="0">
                <a:latin typeface="微软雅黑" panose="020B0503020204020204" pitchFamily="34" charset="-122"/>
                <a:ea typeface="微软雅黑" panose="020B0503020204020204" pitchFamily="34" charset="-122"/>
              </a:rPr>
              <a:t>意</a:t>
            </a:r>
            <a:r>
              <a:rPr lang="zh-CN" altLang="en-US" dirty="0" smtClean="0">
                <a:latin typeface="微软雅黑" panose="020B0503020204020204" pitchFamily="34" charset="-122"/>
                <a:ea typeface="微软雅黑" panose="020B0503020204020204" pitchFamily="34" charset="-122"/>
              </a:rPr>
              <a:t>险（阳光保险）</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662214" y="1275816"/>
            <a:ext cx="10876452" cy="1754326"/>
          </a:xfrm>
          <a:prstGeom prst="rect">
            <a:avLst/>
          </a:prstGeom>
        </p:spPr>
        <p:txBody>
          <a:bodyPr wrap="square">
            <a:spAutoFit/>
          </a:bodyPr>
          <a:lstStyle/>
          <a:p>
            <a:pPr marL="285750" indent="-285750">
              <a:lnSpc>
                <a:spcPct val="150000"/>
              </a:lnSpc>
              <a:buFont typeface="Wingdings" pitchFamily="2" charset="2"/>
              <a:buChar char="Ø"/>
            </a:pPr>
            <a:r>
              <a:rPr lang="zh-CN" altLang="en-US" dirty="0" smtClean="0"/>
              <a:t>基于区块链的的</a:t>
            </a:r>
            <a:r>
              <a:rPr lang="zh-CN" altLang="en-US" dirty="0"/>
              <a:t>全新保险卡，在微信端查询、保存和使用</a:t>
            </a:r>
            <a:r>
              <a:rPr lang="zh-CN" altLang="en-US" dirty="0" smtClean="0"/>
              <a:t>。购买</a:t>
            </a:r>
            <a:r>
              <a:rPr lang="en-US" altLang="zh-CN" dirty="0"/>
              <a:t>1</a:t>
            </a:r>
            <a:r>
              <a:rPr lang="zh-CN" altLang="en-US" dirty="0"/>
              <a:t>份可使用</a:t>
            </a:r>
            <a:r>
              <a:rPr lang="en-US" altLang="zh-CN" dirty="0"/>
              <a:t>20</a:t>
            </a:r>
            <a:r>
              <a:rPr lang="zh-CN" altLang="en-US" dirty="0"/>
              <a:t>人次，每次</a:t>
            </a:r>
            <a:r>
              <a:rPr lang="en-US" altLang="zh-CN" dirty="0"/>
              <a:t>3</a:t>
            </a:r>
            <a:r>
              <a:rPr lang="zh-CN" altLang="en-US" dirty="0"/>
              <a:t>元可获得高达</a:t>
            </a:r>
            <a:r>
              <a:rPr lang="en-US" altLang="zh-CN" dirty="0" smtClean="0"/>
              <a:t>200</a:t>
            </a:r>
            <a:r>
              <a:rPr lang="zh-CN" altLang="en-US" dirty="0" smtClean="0"/>
              <a:t>万</a:t>
            </a:r>
            <a:r>
              <a:rPr lang="zh-CN" altLang="en-US" dirty="0"/>
              <a:t>元保障</a:t>
            </a:r>
            <a:r>
              <a:rPr lang="zh-CN" altLang="en-US" dirty="0" smtClean="0"/>
              <a:t>。随时随地通过转发红包的方式与他人分享。出行</a:t>
            </a:r>
            <a:r>
              <a:rPr lang="zh-CN" altLang="en-US" dirty="0"/>
              <a:t>前登记乘客和航班信息即可</a:t>
            </a:r>
            <a:r>
              <a:rPr lang="zh-CN" altLang="en-US" dirty="0" smtClean="0"/>
              <a:t>。</a:t>
            </a:r>
            <a:endParaRPr lang="en-US" altLang="zh-CN" dirty="0" smtClean="0"/>
          </a:p>
          <a:p>
            <a:pPr marL="285750" lvl="1" indent="-285750">
              <a:lnSpc>
                <a:spcPct val="150000"/>
              </a:lnSpc>
              <a:buFont typeface="Wingdings" pitchFamily="2" charset="2"/>
              <a:buChar char="Ø"/>
            </a:pPr>
            <a:r>
              <a:rPr lang="zh-CN" altLang="en-US" dirty="0"/>
              <a:t>多方数据共享，确保保单</a:t>
            </a:r>
            <a:r>
              <a:rPr lang="zh-CN" altLang="en-US" dirty="0" smtClean="0"/>
              <a:t>真实性</a:t>
            </a:r>
            <a:endParaRPr lang="en-US" altLang="zh-CN" dirty="0"/>
          </a:p>
          <a:p>
            <a:pPr marL="285750" lvl="1" indent="-285750">
              <a:lnSpc>
                <a:spcPct val="150000"/>
              </a:lnSpc>
              <a:buFont typeface="Wingdings" pitchFamily="2" charset="2"/>
              <a:buChar char="Ø"/>
            </a:pPr>
            <a:r>
              <a:rPr lang="zh-CN" altLang="en-US" dirty="0" smtClean="0"/>
              <a:t>保单</a:t>
            </a:r>
            <a:r>
              <a:rPr lang="zh-CN" altLang="en-US" dirty="0"/>
              <a:t>自由流通，使用率更</a:t>
            </a:r>
            <a:r>
              <a:rPr lang="zh-CN" altLang="en-US" dirty="0" smtClean="0"/>
              <a:t>高</a:t>
            </a:r>
            <a:endParaRPr lang="en-US" altLang="zh-CN" dirty="0" smtClean="0"/>
          </a:p>
        </p:txBody>
      </p:sp>
      <p:pic>
        <p:nvPicPr>
          <p:cNvPr id="2050" name="Picture 2" descr="D:\Users\chinalife\Deskto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09" y="3317875"/>
            <a:ext cx="5389562" cy="31130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144" y="3317875"/>
            <a:ext cx="5297522"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031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391" y="223123"/>
            <a:ext cx="9588321" cy="715962"/>
          </a:xfrm>
        </p:spPr>
        <p:txBody>
          <a:bodyPr/>
          <a:lstStyle/>
          <a:p>
            <a:r>
              <a:rPr lang="zh-CN" altLang="en-US" dirty="0" smtClean="0">
                <a:latin typeface="Impact" pitchFamily="34" charset="0"/>
              </a:rPr>
              <a:t>互助社区（众托邦）</a:t>
            </a:r>
            <a:endParaRPr lang="zh-CN" altLang="en-US" dirty="0">
              <a:latin typeface="Impact" pitchFamily="34" charset="0"/>
            </a:endParaRPr>
          </a:p>
        </p:txBody>
      </p:sp>
      <p:sp>
        <p:nvSpPr>
          <p:cNvPr id="10" name="矩形 9"/>
          <p:cNvSpPr/>
          <p:nvPr/>
        </p:nvSpPr>
        <p:spPr>
          <a:xfrm>
            <a:off x="453572" y="1328542"/>
            <a:ext cx="7950199" cy="4708981"/>
          </a:xfrm>
          <a:prstGeom prst="rect">
            <a:avLst/>
          </a:prstGeom>
        </p:spPr>
        <p:txBody>
          <a:bodyPr wrap="square">
            <a:spAutoFit/>
          </a:bodyPr>
          <a:lstStyle/>
          <a:p>
            <a:pPr marL="285750" lvl="1" indent="-285750">
              <a:lnSpc>
                <a:spcPct val="150000"/>
              </a:lnSpc>
              <a:buFont typeface="Wingdings" pitchFamily="2" charset="2"/>
              <a:buChar char="Ø"/>
            </a:pPr>
            <a:r>
              <a:rPr lang="zh-CN" altLang="en-US" sz="2000" dirty="0" smtClean="0"/>
              <a:t>让</a:t>
            </a:r>
            <a:r>
              <a:rPr lang="zh-CN" altLang="en-US" sz="2000" dirty="0"/>
              <a:t>用户在平台上可以感知到区块链的存在，并在不同程度上让用户可以参与</a:t>
            </a:r>
            <a:r>
              <a:rPr lang="zh-CN" altLang="en-US" sz="2000" dirty="0" smtClean="0"/>
              <a:t>其中。节点</a:t>
            </a:r>
            <a:r>
              <a:rPr lang="zh-CN" altLang="en-US" sz="2000" dirty="0"/>
              <a:t>地图是区块链技术应用的“证据” </a:t>
            </a:r>
            <a:r>
              <a:rPr lang="zh-CN" altLang="en-US" sz="2000" dirty="0" smtClean="0"/>
              <a:t>。</a:t>
            </a:r>
            <a:endParaRPr lang="en-US" altLang="zh-CN" sz="2000" dirty="0" smtClean="0"/>
          </a:p>
          <a:p>
            <a:pPr marL="285750" lvl="1" indent="-285750">
              <a:lnSpc>
                <a:spcPct val="150000"/>
              </a:lnSpc>
              <a:buFont typeface="Wingdings" pitchFamily="2" charset="2"/>
              <a:buChar char="Ø"/>
            </a:pPr>
            <a:endParaRPr lang="en-US" altLang="zh-CN" sz="2000" dirty="0" smtClean="0"/>
          </a:p>
          <a:p>
            <a:pPr marL="285750" lvl="1" indent="-285750">
              <a:lnSpc>
                <a:spcPct val="150000"/>
              </a:lnSpc>
              <a:buFont typeface="Wingdings" pitchFamily="2" charset="2"/>
              <a:buChar char="Ø"/>
            </a:pPr>
            <a:r>
              <a:rPr lang="zh-CN" altLang="en-US" sz="2000" dirty="0" smtClean="0"/>
              <a:t>利用</a:t>
            </a:r>
            <a:r>
              <a:rPr lang="zh-CN" altLang="en-US" sz="2000" dirty="0"/>
              <a:t>互联网的信息扁平化的特点，针对传统保险的确定期限、确定保额制度，要求较强系统化风险控制能力的特点进行了两点创新：</a:t>
            </a:r>
            <a:endParaRPr lang="en-US" altLang="zh-CN" sz="2000" dirty="0"/>
          </a:p>
          <a:p>
            <a:pPr marL="742950" lvl="3" indent="-285750">
              <a:lnSpc>
                <a:spcPct val="150000"/>
              </a:lnSpc>
              <a:buFont typeface="Arial" pitchFamily="34" charset="0"/>
              <a:buChar char="•"/>
            </a:pPr>
            <a:r>
              <a:rPr lang="zh-CN" altLang="en-US" sz="2000" dirty="0"/>
              <a:t>一是交换风险协议</a:t>
            </a:r>
            <a:endParaRPr lang="en-US" altLang="zh-CN" sz="2000" dirty="0"/>
          </a:p>
          <a:p>
            <a:pPr marL="742950" lvl="3" indent="-285750">
              <a:lnSpc>
                <a:spcPct val="150000"/>
              </a:lnSpc>
              <a:buFont typeface="Arial" pitchFamily="34" charset="0"/>
              <a:buChar char="•"/>
            </a:pPr>
            <a:r>
              <a:rPr lang="zh-CN" altLang="en-US" sz="2000" dirty="0"/>
              <a:t>二是个体风险总额</a:t>
            </a:r>
            <a:r>
              <a:rPr lang="zh-CN" altLang="en-US" sz="2000" dirty="0" smtClean="0"/>
              <a:t>控制</a:t>
            </a:r>
            <a:endParaRPr lang="en-US" altLang="zh-CN" sz="2000" dirty="0"/>
          </a:p>
          <a:p>
            <a:pPr marL="285750" lvl="1" indent="-285750">
              <a:lnSpc>
                <a:spcPct val="150000"/>
              </a:lnSpc>
              <a:buFont typeface="Wingdings" pitchFamily="2" charset="2"/>
              <a:buChar char="Ø"/>
            </a:pPr>
            <a:endParaRPr lang="en-US" altLang="zh-CN" sz="2000" dirty="0" smtClean="0"/>
          </a:p>
          <a:p>
            <a:pPr marL="285750" lvl="1" indent="-285750">
              <a:lnSpc>
                <a:spcPct val="150000"/>
              </a:lnSpc>
              <a:buFont typeface="Wingdings" pitchFamily="2" charset="2"/>
              <a:buChar char="Ø"/>
            </a:pPr>
            <a:r>
              <a:rPr lang="zh-CN" altLang="en-US" sz="2000" dirty="0" smtClean="0"/>
              <a:t>效益</a:t>
            </a:r>
            <a:r>
              <a:rPr lang="zh-CN" altLang="en-US" sz="2000" dirty="0"/>
              <a:t>突出，更因其小额、资金分散等特征，以及非利益的导向，使其风险完全可控，并成为商业保险体系有效的补充</a:t>
            </a:r>
            <a:r>
              <a:rPr lang="zh-CN" altLang="en-US" sz="2000" dirty="0" smtClean="0"/>
              <a:t>。</a:t>
            </a: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3429" y="408749"/>
            <a:ext cx="34947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3429" y="3869622"/>
            <a:ext cx="3494726" cy="25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6774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系统运行</a:t>
            </a:r>
            <a:endParaRPr lang="zh-CN" altLang="en-US" dirty="0"/>
          </a:p>
        </p:txBody>
      </p:sp>
      <p:sp>
        <p:nvSpPr>
          <p:cNvPr id="3" name="内容占位符 2"/>
          <p:cNvSpPr>
            <a:spLocks noGrp="1"/>
          </p:cNvSpPr>
          <p:nvPr>
            <p:ph idx="1"/>
          </p:nvPr>
        </p:nvSpPr>
        <p:spPr>
          <a:xfrm>
            <a:off x="1332964" y="1458533"/>
            <a:ext cx="6058436" cy="4525963"/>
          </a:xfrm>
        </p:spPr>
        <p:txBody>
          <a:bodyPr/>
          <a:lstStyle/>
          <a:p>
            <a:r>
              <a:rPr lang="zh-CN" altLang="en-US" dirty="0" smtClean="0"/>
              <a:t>日间（</a:t>
            </a:r>
            <a:r>
              <a:rPr lang="en-US" altLang="zh-CN" dirty="0" smtClean="0"/>
              <a:t>9-22</a:t>
            </a:r>
            <a:r>
              <a:rPr lang="zh-CN" altLang="en-US" dirty="0" smtClean="0"/>
              <a:t>点）：</a:t>
            </a:r>
            <a:endParaRPr lang="en-US" altLang="zh-CN" dirty="0" smtClean="0"/>
          </a:p>
          <a:p>
            <a:pPr marL="0" indent="0">
              <a:buNone/>
            </a:pPr>
            <a:r>
              <a:rPr lang="zh-CN" altLang="en-US" dirty="0"/>
              <a:t>加工当日的保单和保费，累计算出当天的年累计值</a:t>
            </a:r>
            <a:r>
              <a:rPr lang="zh-CN" altLang="en-US" dirty="0" smtClean="0"/>
              <a:t>。</a:t>
            </a:r>
            <a:endParaRPr lang="en-US" altLang="zh-CN" dirty="0" smtClean="0"/>
          </a:p>
          <a:p>
            <a:pPr marL="0" indent="0">
              <a:buNone/>
            </a:pPr>
            <a:endParaRPr lang="en-US" altLang="zh-CN" dirty="0" smtClean="0"/>
          </a:p>
          <a:p>
            <a:r>
              <a:rPr lang="zh-CN" altLang="en-US" dirty="0" smtClean="0"/>
              <a:t>夜间（</a:t>
            </a:r>
            <a:r>
              <a:rPr lang="en-US" altLang="zh-CN" dirty="0"/>
              <a:t>0</a:t>
            </a:r>
            <a:r>
              <a:rPr lang="en-US" altLang="zh-CN" dirty="0" smtClean="0"/>
              <a:t>-9</a:t>
            </a:r>
            <a:r>
              <a:rPr lang="zh-CN" altLang="en-US" dirty="0"/>
              <a:t>点</a:t>
            </a:r>
            <a:r>
              <a:rPr lang="zh-CN" altLang="en-US" dirty="0" smtClean="0"/>
              <a:t>）</a:t>
            </a:r>
            <a:endParaRPr lang="en-US" altLang="zh-CN" dirty="0" smtClean="0"/>
          </a:p>
          <a:p>
            <a:pPr marL="0" indent="0">
              <a:buNone/>
            </a:pPr>
            <a:r>
              <a:rPr lang="en-US" altLang="zh-CN" dirty="0" smtClean="0"/>
              <a:t>1</a:t>
            </a:r>
            <a:r>
              <a:rPr lang="zh-CN" altLang="en-US" dirty="0"/>
              <a:t>）</a:t>
            </a:r>
            <a:r>
              <a:rPr lang="zh-CN" altLang="en-US" dirty="0" smtClean="0"/>
              <a:t>作业执行，但不执行取数逻辑。不影响</a:t>
            </a:r>
            <a:r>
              <a:rPr lang="en-US" altLang="zh-CN" dirty="0" smtClean="0"/>
              <a:t>T+1</a:t>
            </a:r>
            <a:r>
              <a:rPr lang="zh-CN" altLang="en-US" dirty="0" smtClean="0"/>
              <a:t>作业执行</a:t>
            </a:r>
            <a:endParaRPr lang="en-US" altLang="zh-CN" dirty="0" smtClean="0"/>
          </a:p>
          <a:p>
            <a:pPr marL="0" indent="0">
              <a:buNone/>
            </a:pPr>
            <a:r>
              <a:rPr lang="en-US" altLang="zh-CN" dirty="0" smtClean="0"/>
              <a:t>2</a:t>
            </a:r>
            <a:r>
              <a:rPr lang="zh-CN" altLang="en-US" dirty="0" smtClean="0"/>
              <a:t>）执行保费快报</a:t>
            </a:r>
            <a:r>
              <a:rPr lang="en-US" altLang="zh-CN" dirty="0" smtClean="0"/>
              <a:t>T+1</a:t>
            </a:r>
            <a:r>
              <a:rPr lang="zh-CN" altLang="en-US" dirty="0" smtClean="0"/>
              <a:t>作业</a:t>
            </a:r>
            <a:endParaRPr lang="en-US" altLang="zh-CN" dirty="0"/>
          </a:p>
          <a:p>
            <a:endParaRPr lang="en-US" altLang="zh-CN" dirty="0" smtClean="0"/>
          </a:p>
          <a:p>
            <a:pPr marL="914400" lvl="2" indent="0">
              <a:buNone/>
            </a:pPr>
            <a:endParaRPr lang="en-US" altLang="zh-CN" dirty="0" smtClean="0"/>
          </a:p>
        </p:txBody>
      </p:sp>
      <p:graphicFrame>
        <p:nvGraphicFramePr>
          <p:cNvPr id="4" name="内容占位符 3"/>
          <p:cNvGraphicFramePr>
            <a:graphicFrameLocks/>
          </p:cNvGraphicFramePr>
          <p:nvPr>
            <p:extLst>
              <p:ext uri="{D42A27DB-BD31-4B8C-83A1-F6EECF244321}">
                <p14:modId xmlns:p14="http://schemas.microsoft.com/office/powerpoint/2010/main" val="570823529"/>
              </p:ext>
            </p:extLst>
          </p:nvPr>
        </p:nvGraphicFramePr>
        <p:xfrm>
          <a:off x="7734300" y="1181100"/>
          <a:ext cx="42672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0291855"/>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4899200" y="1646682"/>
            <a:ext cx="5655839" cy="3447098"/>
          </a:xfrm>
          <a:prstGeom prst="rect">
            <a:avLst/>
          </a:prstGeom>
          <a:noFill/>
        </p:spPr>
        <p:txBody>
          <a:bodyPr vert="horz" wrap="square" lIns="0" tIns="0" rIns="0" bIns="0" rtlCol="0" anchor="ctr">
            <a:spAutoFit/>
          </a:bodyPr>
          <a:lstStyle/>
          <a:p>
            <a:pPr marL="514350" indent="-514350">
              <a:buAutoNum type="arabicPlain"/>
            </a:pPr>
            <a:r>
              <a:rPr lang="zh-CN" altLang="en-US" sz="3200" dirty="0">
                <a:solidFill>
                  <a:schemeClr val="tx1">
                    <a:lumMod val="75000"/>
                    <a:lumOff val="25000"/>
                  </a:schemeClr>
                </a:solidFill>
                <a:latin typeface="Impact" pitchFamily="34" charset="0"/>
                <a:ea typeface="微软雅黑" pitchFamily="34" charset="-122"/>
              </a:rPr>
              <a:t>发展背景及研究意义</a:t>
            </a: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endParaRPr lang="en-US" altLang="zh-CN" sz="3200" b="1" dirty="0">
              <a:solidFill>
                <a:srgbClr val="00B050"/>
              </a:solidFill>
              <a:latin typeface="Impact" pitchFamily="34" charset="0"/>
              <a:ea typeface="微软雅黑" pitchFamily="34" charset="-122"/>
            </a:endParaRPr>
          </a:p>
          <a:p>
            <a:pPr marL="514350" indent="-514350">
              <a:buAutoNum type="arabicPlain"/>
            </a:pPr>
            <a:r>
              <a:rPr lang="zh-CN" altLang="en-US" sz="3200" dirty="0" smtClean="0">
                <a:solidFill>
                  <a:schemeClr val="tx1">
                    <a:lumMod val="75000"/>
                    <a:lumOff val="25000"/>
                  </a:schemeClr>
                </a:solidFill>
                <a:latin typeface="Impact" pitchFamily="34" charset="0"/>
                <a:ea typeface="微软雅黑" pitchFamily="34" charset="-122"/>
              </a:rPr>
              <a:t>基本原理和特性</a:t>
            </a: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endParaRPr lang="en-US" altLang="zh-CN" sz="3200" b="1" dirty="0">
              <a:solidFill>
                <a:srgbClr val="00B050"/>
              </a:solidFill>
              <a:latin typeface="Impact" pitchFamily="34" charset="0"/>
              <a:ea typeface="微软雅黑" pitchFamily="34" charset="-122"/>
            </a:endParaRPr>
          </a:p>
          <a:p>
            <a:pPr marL="514350" indent="-514350">
              <a:buAutoNum type="arabicPlain"/>
            </a:pPr>
            <a:r>
              <a:rPr lang="zh-CN" altLang="en-US" sz="3200" dirty="0" smtClean="0">
                <a:solidFill>
                  <a:schemeClr val="tx1">
                    <a:lumMod val="75000"/>
                    <a:lumOff val="25000"/>
                  </a:schemeClr>
                </a:solidFill>
                <a:latin typeface="Impact" pitchFamily="34" charset="0"/>
                <a:ea typeface="微软雅黑" pitchFamily="34" charset="-122"/>
              </a:rPr>
              <a:t>金融机构的落地应用</a:t>
            </a: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endParaRPr lang="en-US" altLang="zh-CN" sz="3200" dirty="0">
              <a:solidFill>
                <a:schemeClr val="tx1">
                  <a:lumMod val="75000"/>
                  <a:lumOff val="25000"/>
                </a:schemeClr>
              </a:solidFill>
              <a:latin typeface="Impact" pitchFamily="34" charset="0"/>
              <a:ea typeface="微软雅黑" pitchFamily="34" charset="-122"/>
            </a:endParaRPr>
          </a:p>
          <a:p>
            <a:pPr marL="514350" indent="-514350">
              <a:buAutoNum type="arabicPlain"/>
            </a:pPr>
            <a:r>
              <a:rPr lang="zh-CN" altLang="en-US" sz="3200" b="1" dirty="0" smtClean="0">
                <a:solidFill>
                  <a:srgbClr val="00B050"/>
                </a:solidFill>
                <a:latin typeface="Impact" pitchFamily="34" charset="0"/>
                <a:ea typeface="微软雅黑" pitchFamily="34" charset="-122"/>
              </a:rPr>
              <a:t>应用场景规划及建议</a:t>
            </a:r>
            <a:endParaRPr lang="zh-CN" altLang="en-US" sz="3200" b="1" dirty="0">
              <a:solidFill>
                <a:srgbClr val="00B050"/>
              </a:solidFill>
              <a:latin typeface="Impact" pitchFamily="34" charset="0"/>
              <a:ea typeface="微软雅黑" pitchFamily="34" charset="-122"/>
            </a:endParaRPr>
          </a:p>
        </p:txBody>
      </p:sp>
      <p:sp>
        <p:nvSpPr>
          <p:cNvPr id="2" name="TextBox 1"/>
          <p:cNvSpPr txBox="1"/>
          <p:nvPr/>
        </p:nvSpPr>
        <p:spPr>
          <a:xfrm>
            <a:off x="1417983" y="2493067"/>
            <a:ext cx="1338469" cy="1754326"/>
          </a:xfrm>
          <a:prstGeom prst="rect">
            <a:avLst/>
          </a:prstGeom>
          <a:noFill/>
        </p:spPr>
        <p:txBody>
          <a:bodyPr wrap="square" rtlCol="0" anchor="ctr">
            <a:spAutoFit/>
          </a:bodyPr>
          <a:lstStyle/>
          <a:p>
            <a:pPr algn="ctr"/>
            <a:r>
              <a:rPr lang="zh-CN" altLang="en-US" sz="5400" b="1" dirty="0">
                <a:solidFill>
                  <a:schemeClr val="bg1"/>
                </a:solidFill>
              </a:rPr>
              <a:t>目录</a:t>
            </a:r>
          </a:p>
        </p:txBody>
      </p:sp>
    </p:spTree>
    <p:extLst>
      <p:ext uri="{BB962C8B-B14F-4D97-AF65-F5344CB8AC3E}">
        <p14:creationId xmlns:p14="http://schemas.microsoft.com/office/powerpoint/2010/main" val="1035783039"/>
      </p:ext>
    </p:extLst>
  </p:cSld>
  <p:clrMapOvr>
    <a:masterClrMapping/>
  </p:clrMapOvr>
  <mc:AlternateContent xmlns:mc="http://schemas.openxmlformats.org/markup-compatibility/2006" xmlns:p14="http://schemas.microsoft.com/office/powerpoint/2010/main">
    <mc:Choice Requires="p14">
      <p:transition p14:dur="0">
        <p:sndAc>
          <p:stSnd>
            <p:snd r:embed="rId3" name="type.wav"/>
          </p:stSnd>
        </p:sndAc>
      </p:transition>
    </mc:Choice>
    <mc:Fallback xmlns="">
      <p:transition>
        <p:sndAc>
          <p:stSnd>
            <p:snd r:embed="rId4" name="type.wav"/>
          </p:stSnd>
        </p:sndAc>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针对我公司的应用场景规划及建议</a:t>
            </a:r>
            <a:endParaRPr lang="zh-CN" altLang="en-US" dirty="0"/>
          </a:p>
        </p:txBody>
      </p:sp>
      <p:sp>
        <p:nvSpPr>
          <p:cNvPr id="3" name="TextBox 2"/>
          <p:cNvSpPr txBox="1"/>
          <p:nvPr/>
        </p:nvSpPr>
        <p:spPr>
          <a:xfrm>
            <a:off x="614363" y="1383629"/>
            <a:ext cx="11329988" cy="1170885"/>
          </a:xfrm>
          <a:prstGeom prst="round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vert="horz" lIns="252000" tIns="45720" rIns="252000" bIns="45720" rtlCol="0" anchor="ctr">
            <a:noAutofit/>
          </a:bodyPr>
          <a:lstStyle>
            <a:defPPr>
              <a:defRPr lang="zh-CN"/>
            </a:defPPr>
            <a:lvl1pPr>
              <a:lnSpc>
                <a:spcPct val="120000"/>
              </a:lnSpc>
              <a:defRPr sz="1600">
                <a:latin typeface="微软雅黑" pitchFamily="34" charset="-122"/>
                <a:ea typeface="微软雅黑" pitchFamily="34" charset="-122"/>
              </a:defRPr>
            </a:lvl1pPr>
          </a:lstStyle>
          <a:p>
            <a:pPr lvl="0" indent="536575">
              <a:lnSpc>
                <a:spcPct val="150000"/>
              </a:lnSpc>
            </a:pPr>
            <a:r>
              <a:rPr lang="zh-CN" altLang="en-US" sz="2000" kern="0" dirty="0" smtClean="0">
                <a:solidFill>
                  <a:schemeClr val="bg1"/>
                </a:solidFill>
              </a:rPr>
              <a:t>基于对区块链技术的分析以及在保险行业已有的探索，我们建议从资金清算、智能理赔以及再保等角度入手，选择一个作为突破口，进行深入的研究和探索。</a:t>
            </a:r>
            <a:endParaRPr lang="zh-CN" altLang="en-US" sz="2000" kern="0" dirty="0">
              <a:solidFill>
                <a:schemeClr val="bg1"/>
              </a:solidFill>
            </a:endParaRPr>
          </a:p>
        </p:txBody>
      </p:sp>
      <p:sp>
        <p:nvSpPr>
          <p:cNvPr id="4" name="TextBox 3"/>
          <p:cNvSpPr txBox="1"/>
          <p:nvPr/>
        </p:nvSpPr>
        <p:spPr>
          <a:xfrm>
            <a:off x="943429" y="3851177"/>
            <a:ext cx="1494971" cy="400110"/>
          </a:xfrm>
          <a:prstGeom prst="rect">
            <a:avLst/>
          </a:prstGeom>
          <a:noFill/>
        </p:spPr>
        <p:txBody>
          <a:bodyPr wrap="square" rtlCol="0">
            <a:spAutoFit/>
          </a:bodyPr>
          <a:lstStyle/>
          <a:p>
            <a:r>
              <a:rPr lang="zh-CN" altLang="en-US" sz="2000" b="1" dirty="0">
                <a:latin typeface="Impact" panose="020B0806030902050204" pitchFamily="34" charset="0"/>
              </a:rPr>
              <a:t>资金清算</a:t>
            </a:r>
            <a:endParaRPr lang="zh-CN" altLang="en-US" sz="2000" b="1" dirty="0"/>
          </a:p>
        </p:txBody>
      </p:sp>
      <p:sp>
        <p:nvSpPr>
          <p:cNvPr id="5" name="TextBox 4"/>
          <p:cNvSpPr txBox="1"/>
          <p:nvPr/>
        </p:nvSpPr>
        <p:spPr>
          <a:xfrm>
            <a:off x="943428" y="4743805"/>
            <a:ext cx="1494971" cy="400110"/>
          </a:xfrm>
          <a:prstGeom prst="rect">
            <a:avLst/>
          </a:prstGeom>
          <a:noFill/>
        </p:spPr>
        <p:txBody>
          <a:bodyPr wrap="square" rtlCol="0">
            <a:spAutoFit/>
          </a:bodyPr>
          <a:lstStyle/>
          <a:p>
            <a:r>
              <a:rPr lang="zh-CN" altLang="en-US" sz="2000" b="1" dirty="0" smtClean="0"/>
              <a:t>智能理赔</a:t>
            </a:r>
            <a:endParaRPr lang="zh-CN" altLang="en-US" sz="2000" b="1" dirty="0"/>
          </a:p>
        </p:txBody>
      </p:sp>
      <p:sp>
        <p:nvSpPr>
          <p:cNvPr id="6" name="TextBox 5"/>
          <p:cNvSpPr txBox="1"/>
          <p:nvPr/>
        </p:nvSpPr>
        <p:spPr>
          <a:xfrm>
            <a:off x="943427" y="5723517"/>
            <a:ext cx="1494971" cy="400110"/>
          </a:xfrm>
          <a:prstGeom prst="rect">
            <a:avLst/>
          </a:prstGeom>
          <a:noFill/>
        </p:spPr>
        <p:txBody>
          <a:bodyPr wrap="square" rtlCol="0">
            <a:spAutoFit/>
          </a:bodyPr>
          <a:lstStyle/>
          <a:p>
            <a:r>
              <a:rPr lang="zh-CN" altLang="en-US" sz="2000" b="1" dirty="0" smtClean="0"/>
              <a:t>再保险</a:t>
            </a:r>
            <a:endParaRPr lang="zh-CN" altLang="en-US" sz="2000" b="1" dirty="0"/>
          </a:p>
        </p:txBody>
      </p:sp>
      <p:sp>
        <p:nvSpPr>
          <p:cNvPr id="7" name="TextBox 6"/>
          <p:cNvSpPr txBox="1"/>
          <p:nvPr/>
        </p:nvSpPr>
        <p:spPr>
          <a:xfrm>
            <a:off x="3918857" y="3054470"/>
            <a:ext cx="1930400" cy="400110"/>
          </a:xfrm>
          <a:prstGeom prst="rect">
            <a:avLst/>
          </a:prstGeom>
          <a:noFill/>
        </p:spPr>
        <p:txBody>
          <a:bodyPr wrap="square" rtlCol="0">
            <a:spAutoFit/>
          </a:bodyPr>
          <a:lstStyle/>
          <a:p>
            <a:pPr algn="ctr"/>
            <a:r>
              <a:rPr lang="zh-CN" altLang="en-US" sz="2000" b="1" dirty="0" smtClean="0"/>
              <a:t>痛点</a:t>
            </a:r>
            <a:endParaRPr lang="zh-CN" altLang="en-US" sz="2000" b="1" dirty="0"/>
          </a:p>
        </p:txBody>
      </p:sp>
      <p:sp>
        <p:nvSpPr>
          <p:cNvPr id="8" name="TextBox 7"/>
          <p:cNvSpPr txBox="1"/>
          <p:nvPr/>
        </p:nvSpPr>
        <p:spPr>
          <a:xfrm>
            <a:off x="8389258" y="3054470"/>
            <a:ext cx="1930400" cy="400110"/>
          </a:xfrm>
          <a:prstGeom prst="rect">
            <a:avLst/>
          </a:prstGeom>
          <a:noFill/>
        </p:spPr>
        <p:txBody>
          <a:bodyPr wrap="square" rtlCol="0">
            <a:spAutoFit/>
          </a:bodyPr>
          <a:lstStyle/>
          <a:p>
            <a:pPr algn="ctr"/>
            <a:r>
              <a:rPr lang="zh-CN" altLang="en-US" sz="2000" b="1" dirty="0" smtClean="0"/>
              <a:t>区块链的优势</a:t>
            </a:r>
            <a:endParaRPr lang="zh-CN" altLang="en-US" sz="2000" b="1" dirty="0"/>
          </a:p>
        </p:txBody>
      </p:sp>
      <p:sp>
        <p:nvSpPr>
          <p:cNvPr id="9" name="TextBox 8"/>
          <p:cNvSpPr txBox="1"/>
          <p:nvPr/>
        </p:nvSpPr>
        <p:spPr>
          <a:xfrm>
            <a:off x="3091543" y="3807635"/>
            <a:ext cx="3570514" cy="369332"/>
          </a:xfrm>
          <a:prstGeom prst="rect">
            <a:avLst/>
          </a:prstGeom>
          <a:noFill/>
        </p:spPr>
        <p:txBody>
          <a:bodyPr wrap="square" rtlCol="0">
            <a:spAutoFit/>
          </a:bodyPr>
          <a:lstStyle/>
          <a:p>
            <a:r>
              <a:rPr lang="zh-CN" altLang="en-US" dirty="0" smtClean="0"/>
              <a:t>互不信任、多次对账、时效性</a:t>
            </a:r>
            <a:endParaRPr lang="zh-CN" altLang="en-US" dirty="0"/>
          </a:p>
        </p:txBody>
      </p:sp>
      <p:sp>
        <p:nvSpPr>
          <p:cNvPr id="10" name="TextBox 9"/>
          <p:cNvSpPr txBox="1"/>
          <p:nvPr/>
        </p:nvSpPr>
        <p:spPr>
          <a:xfrm>
            <a:off x="7968343" y="3807635"/>
            <a:ext cx="3570514" cy="369332"/>
          </a:xfrm>
          <a:prstGeom prst="rect">
            <a:avLst/>
          </a:prstGeom>
          <a:noFill/>
        </p:spPr>
        <p:txBody>
          <a:bodyPr wrap="square" rtlCol="0">
            <a:spAutoFit/>
          </a:bodyPr>
          <a:lstStyle/>
          <a:p>
            <a:r>
              <a:rPr lang="zh-CN" altLang="en-US" dirty="0" smtClean="0"/>
              <a:t>交易即清算、时效性高</a:t>
            </a:r>
            <a:endParaRPr lang="zh-CN" altLang="en-US" dirty="0"/>
          </a:p>
        </p:txBody>
      </p:sp>
      <p:sp>
        <p:nvSpPr>
          <p:cNvPr id="11" name="TextBox 10"/>
          <p:cNvSpPr txBox="1"/>
          <p:nvPr/>
        </p:nvSpPr>
        <p:spPr>
          <a:xfrm>
            <a:off x="3091543" y="4671235"/>
            <a:ext cx="3570514" cy="646331"/>
          </a:xfrm>
          <a:prstGeom prst="rect">
            <a:avLst/>
          </a:prstGeom>
          <a:noFill/>
        </p:spPr>
        <p:txBody>
          <a:bodyPr wrap="square" rtlCol="0">
            <a:spAutoFit/>
          </a:bodyPr>
          <a:lstStyle/>
          <a:p>
            <a:r>
              <a:rPr lang="zh-CN" altLang="en-US" dirty="0" smtClean="0"/>
              <a:t>流程长、需要纸质证据、人工介入多。</a:t>
            </a:r>
            <a:endParaRPr lang="zh-CN" altLang="en-US" dirty="0"/>
          </a:p>
        </p:txBody>
      </p:sp>
      <p:sp>
        <p:nvSpPr>
          <p:cNvPr id="12" name="TextBox 11"/>
          <p:cNvSpPr txBox="1"/>
          <p:nvPr/>
        </p:nvSpPr>
        <p:spPr>
          <a:xfrm>
            <a:off x="7968343" y="4671235"/>
            <a:ext cx="3570514" cy="646331"/>
          </a:xfrm>
          <a:prstGeom prst="rect">
            <a:avLst/>
          </a:prstGeom>
          <a:noFill/>
        </p:spPr>
        <p:txBody>
          <a:bodyPr wrap="square" rtlCol="0">
            <a:spAutoFit/>
          </a:bodyPr>
          <a:lstStyle/>
          <a:p>
            <a:r>
              <a:rPr lang="zh-CN" altLang="en-US" dirty="0" smtClean="0"/>
              <a:t>智能合约，证据即时提交，自动触发。</a:t>
            </a:r>
            <a:endParaRPr lang="zh-CN" altLang="en-US" dirty="0"/>
          </a:p>
        </p:txBody>
      </p:sp>
      <p:sp>
        <p:nvSpPr>
          <p:cNvPr id="13" name="TextBox 12"/>
          <p:cNvSpPr txBox="1"/>
          <p:nvPr/>
        </p:nvSpPr>
        <p:spPr>
          <a:xfrm>
            <a:off x="3091543" y="5611779"/>
            <a:ext cx="3570514" cy="646331"/>
          </a:xfrm>
          <a:prstGeom prst="rect">
            <a:avLst/>
          </a:prstGeom>
          <a:noFill/>
        </p:spPr>
        <p:txBody>
          <a:bodyPr wrap="square" rtlCol="0">
            <a:spAutoFit/>
          </a:bodyPr>
          <a:lstStyle/>
          <a:p>
            <a:r>
              <a:rPr lang="zh-CN" altLang="en-US" dirty="0" smtClean="0"/>
              <a:t>多次数据传输、人工确认及核查对账，时效性及效率</a:t>
            </a:r>
            <a:endParaRPr lang="zh-CN" altLang="en-US" dirty="0"/>
          </a:p>
        </p:txBody>
      </p:sp>
      <p:sp>
        <p:nvSpPr>
          <p:cNvPr id="14" name="TextBox 13"/>
          <p:cNvSpPr txBox="1"/>
          <p:nvPr/>
        </p:nvSpPr>
        <p:spPr>
          <a:xfrm>
            <a:off x="7968343" y="5611779"/>
            <a:ext cx="3570514" cy="646331"/>
          </a:xfrm>
          <a:prstGeom prst="rect">
            <a:avLst/>
          </a:prstGeom>
          <a:noFill/>
        </p:spPr>
        <p:txBody>
          <a:bodyPr wrap="square" rtlCol="0">
            <a:spAutoFit/>
          </a:bodyPr>
          <a:lstStyle/>
          <a:p>
            <a:r>
              <a:rPr lang="zh-CN" altLang="en-US" dirty="0" smtClean="0"/>
              <a:t>数据全网公开，不可抵赖，智能合约效率更高。</a:t>
            </a:r>
            <a:endParaRPr lang="zh-CN" altLang="en-US" dirty="0"/>
          </a:p>
        </p:txBody>
      </p:sp>
    </p:spTree>
    <p:extLst>
      <p:ext uri="{BB962C8B-B14F-4D97-AF65-F5344CB8AC3E}">
        <p14:creationId xmlns:p14="http://schemas.microsoft.com/office/powerpoint/2010/main" val="227965514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latin typeface="Impact" panose="020B0806030902050204" pitchFamily="34" charset="0"/>
              </a:rPr>
              <a:t>应用场景</a:t>
            </a:r>
            <a:r>
              <a:rPr lang="en-US" altLang="zh-CN" dirty="0" smtClean="0">
                <a:latin typeface="Impact" panose="020B0806030902050204" pitchFamily="34" charset="0"/>
              </a:rPr>
              <a:t>1</a:t>
            </a:r>
            <a:r>
              <a:rPr lang="zh-CN" altLang="en-US" dirty="0" smtClean="0">
                <a:latin typeface="Impact" panose="020B0806030902050204" pitchFamily="34" charset="0"/>
              </a:rPr>
              <a:t>：</a:t>
            </a:r>
            <a:r>
              <a:rPr lang="zh-CN" altLang="en-US" dirty="0">
                <a:latin typeface="Impact" panose="020B0806030902050204" pitchFamily="34" charset="0"/>
              </a:rPr>
              <a:t>资金清算</a:t>
            </a:r>
          </a:p>
        </p:txBody>
      </p:sp>
      <p:sp>
        <p:nvSpPr>
          <p:cNvPr id="16" name="文本框 15"/>
          <p:cNvSpPr txBox="1"/>
          <p:nvPr/>
        </p:nvSpPr>
        <p:spPr>
          <a:xfrm>
            <a:off x="8142430" y="934770"/>
            <a:ext cx="3761703" cy="5401479"/>
          </a:xfrm>
          <a:prstGeom prst="rect">
            <a:avLst/>
          </a:prstGeom>
          <a:noFill/>
        </p:spPr>
        <p:txBody>
          <a:bodyPr wrap="square" rtlCol="0">
            <a:spAutoFit/>
          </a:bodyPr>
          <a:lstStyle/>
          <a:p>
            <a:pPr marL="342900" indent="-342900">
              <a:lnSpc>
                <a:spcPct val="150000"/>
              </a:lnSpc>
              <a:spcBef>
                <a:spcPts val="1800"/>
              </a:spcBef>
              <a:buAutoNum type="arabicPeriod"/>
            </a:pPr>
            <a:r>
              <a:rPr lang="zh-CN" altLang="en-US" sz="2000" dirty="0" smtClean="0">
                <a:latin typeface="+mn-ea"/>
              </a:rPr>
              <a:t>  在产生一笔交易的时候，将交易信息录入区块链平台。</a:t>
            </a:r>
            <a:endParaRPr lang="en-US" altLang="zh-CN" sz="2000" dirty="0" smtClean="0">
              <a:latin typeface="+mn-ea"/>
            </a:endParaRPr>
          </a:p>
          <a:p>
            <a:pPr marL="342900" indent="-342900">
              <a:lnSpc>
                <a:spcPct val="150000"/>
              </a:lnSpc>
              <a:spcBef>
                <a:spcPts val="1800"/>
              </a:spcBef>
              <a:buAutoNum type="arabicPeriod"/>
            </a:pPr>
            <a:r>
              <a:rPr lang="en-US" altLang="zh-CN" sz="2000" dirty="0">
                <a:latin typeface="+mn-ea"/>
              </a:rPr>
              <a:t> </a:t>
            </a:r>
            <a:r>
              <a:rPr lang="en-US" altLang="zh-CN" sz="2000" dirty="0" smtClean="0">
                <a:latin typeface="+mn-ea"/>
              </a:rPr>
              <a:t> </a:t>
            </a:r>
            <a:r>
              <a:rPr lang="zh-CN" altLang="en-US" sz="2000" dirty="0" smtClean="0">
                <a:latin typeface="+mn-ea"/>
              </a:rPr>
              <a:t>该平台由涉及资金清算的多个机构共同维护。</a:t>
            </a:r>
            <a:endParaRPr lang="en-US" altLang="zh-CN" sz="2000" dirty="0" smtClean="0">
              <a:latin typeface="+mn-ea"/>
            </a:endParaRPr>
          </a:p>
          <a:p>
            <a:pPr marL="342900" indent="-342900">
              <a:lnSpc>
                <a:spcPct val="150000"/>
              </a:lnSpc>
              <a:spcBef>
                <a:spcPts val="1800"/>
              </a:spcBef>
              <a:buAutoNum type="arabicPeriod"/>
            </a:pPr>
            <a:r>
              <a:rPr lang="zh-CN" altLang="en-US" sz="2000" dirty="0" smtClean="0">
                <a:latin typeface="+mn-ea"/>
              </a:rPr>
              <a:t>  一套各方都认可的共识机制来解决交易记录信任问题。</a:t>
            </a:r>
            <a:endParaRPr lang="en-US" altLang="zh-CN" sz="2000" dirty="0" smtClean="0">
              <a:latin typeface="+mn-ea"/>
            </a:endParaRPr>
          </a:p>
          <a:p>
            <a:pPr marL="342900" indent="-342900">
              <a:lnSpc>
                <a:spcPct val="150000"/>
              </a:lnSpc>
              <a:spcBef>
                <a:spcPts val="1800"/>
              </a:spcBef>
              <a:buAutoNum type="arabicPeriod"/>
            </a:pPr>
            <a:r>
              <a:rPr lang="zh-CN" altLang="en-US" sz="2000" dirty="0" smtClean="0">
                <a:latin typeface="+mn-ea"/>
              </a:rPr>
              <a:t>由于区块链实现了交易信息流与价值流（资金、证券、实物等）的完全融合，因此可以实现</a:t>
            </a:r>
            <a:r>
              <a:rPr lang="zh-CN" altLang="en-US" sz="2000" b="1" dirty="0" smtClean="0">
                <a:solidFill>
                  <a:srgbClr val="339933"/>
                </a:solidFill>
                <a:latin typeface="+mn-ea"/>
              </a:rPr>
              <a:t>交易过程即清算</a:t>
            </a:r>
            <a:r>
              <a:rPr lang="zh-CN" altLang="en-US" sz="2000" dirty="0" smtClean="0">
                <a:latin typeface="+mn-ea"/>
              </a:rPr>
              <a:t>。</a:t>
            </a:r>
            <a:endParaRPr lang="zh-CN" altLang="en-US" dirty="0"/>
          </a:p>
        </p:txBody>
      </p:sp>
      <p:sp>
        <p:nvSpPr>
          <p:cNvPr id="17" name="单圆角矩形 16"/>
          <p:cNvSpPr/>
          <p:nvPr/>
        </p:nvSpPr>
        <p:spPr>
          <a:xfrm>
            <a:off x="221566" y="3093906"/>
            <a:ext cx="914400" cy="431008"/>
          </a:xfrm>
          <a:prstGeom prst="snip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记录</a:t>
            </a:r>
            <a:r>
              <a:rPr lang="en-US" altLang="zh-CN" sz="1800" dirty="0" smtClean="0">
                <a:latin typeface="微软雅黑" panose="020B0503020204020204" pitchFamily="34" charset="-122"/>
                <a:ea typeface="微软雅黑" panose="020B0503020204020204" pitchFamily="34" charset="-122"/>
              </a:rPr>
              <a:t>1</a:t>
            </a:r>
            <a:endParaRPr lang="zh-CN" altLang="en-US" sz="1800" dirty="0" smtClean="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a:stretch>
            <a:fillRect/>
          </a:stretch>
        </p:blipFill>
        <p:spPr>
          <a:xfrm>
            <a:off x="1603715" y="2857091"/>
            <a:ext cx="907281" cy="862016"/>
          </a:xfrm>
          <a:prstGeom prst="rect">
            <a:avLst/>
          </a:prstGeom>
        </p:spPr>
      </p:pic>
      <p:pic>
        <p:nvPicPr>
          <p:cNvPr id="19" name="图片 18"/>
          <p:cNvPicPr>
            <a:picLocks noChangeAspect="1"/>
          </p:cNvPicPr>
          <p:nvPr/>
        </p:nvPicPr>
        <p:blipFill>
          <a:blip r:embed="rId3"/>
          <a:stretch>
            <a:fillRect/>
          </a:stretch>
        </p:blipFill>
        <p:spPr>
          <a:xfrm>
            <a:off x="3572578" y="1575532"/>
            <a:ext cx="907281" cy="862016"/>
          </a:xfrm>
          <a:prstGeom prst="rect">
            <a:avLst/>
          </a:prstGeom>
        </p:spPr>
      </p:pic>
      <p:pic>
        <p:nvPicPr>
          <p:cNvPr id="20" name="图片 19"/>
          <p:cNvPicPr>
            <a:picLocks noChangeAspect="1"/>
          </p:cNvPicPr>
          <p:nvPr/>
        </p:nvPicPr>
        <p:blipFill>
          <a:blip r:embed="rId3"/>
          <a:stretch>
            <a:fillRect/>
          </a:stretch>
        </p:blipFill>
        <p:spPr>
          <a:xfrm>
            <a:off x="5646367" y="2885600"/>
            <a:ext cx="907281" cy="862016"/>
          </a:xfrm>
          <a:prstGeom prst="rect">
            <a:avLst/>
          </a:prstGeom>
        </p:spPr>
      </p:pic>
      <p:pic>
        <p:nvPicPr>
          <p:cNvPr id="21" name="图片 20"/>
          <p:cNvPicPr>
            <a:picLocks noChangeAspect="1"/>
          </p:cNvPicPr>
          <p:nvPr/>
        </p:nvPicPr>
        <p:blipFill>
          <a:blip r:embed="rId3"/>
          <a:stretch>
            <a:fillRect/>
          </a:stretch>
        </p:blipFill>
        <p:spPr>
          <a:xfrm>
            <a:off x="4677083" y="4532873"/>
            <a:ext cx="907281" cy="862016"/>
          </a:xfrm>
          <a:prstGeom prst="rect">
            <a:avLst/>
          </a:prstGeom>
        </p:spPr>
      </p:pic>
      <p:pic>
        <p:nvPicPr>
          <p:cNvPr id="22" name="图片 21"/>
          <p:cNvPicPr>
            <a:picLocks noChangeAspect="1"/>
          </p:cNvPicPr>
          <p:nvPr/>
        </p:nvPicPr>
        <p:blipFill>
          <a:blip r:embed="rId3"/>
          <a:stretch>
            <a:fillRect/>
          </a:stretch>
        </p:blipFill>
        <p:spPr>
          <a:xfrm>
            <a:off x="2354500" y="4532873"/>
            <a:ext cx="907281" cy="862016"/>
          </a:xfrm>
          <a:prstGeom prst="rect">
            <a:avLst/>
          </a:prstGeom>
        </p:spPr>
      </p:pic>
      <p:sp>
        <p:nvSpPr>
          <p:cNvPr id="23" name="椭圆 22"/>
          <p:cNvSpPr/>
          <p:nvPr/>
        </p:nvSpPr>
        <p:spPr>
          <a:xfrm>
            <a:off x="2952091" y="2760524"/>
            <a:ext cx="2318071" cy="1555372"/>
          </a:xfrm>
          <a:prstGeom prst="ellipse">
            <a:avLst/>
          </a:prstGeom>
          <a:solidFill>
            <a:schemeClr val="bg1"/>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solidFill>
                <a:srgbClr val="009900"/>
              </a:solidFill>
              <a:latin typeface="微软雅黑" panose="020B0503020204020204" pitchFamily="34" charset="-122"/>
              <a:ea typeface="微软雅黑" panose="020B0503020204020204" pitchFamily="34" charset="-122"/>
            </a:endParaRPr>
          </a:p>
        </p:txBody>
      </p:sp>
      <p:sp>
        <p:nvSpPr>
          <p:cNvPr id="24" name="单圆角矩形 23"/>
          <p:cNvSpPr/>
          <p:nvPr/>
        </p:nvSpPr>
        <p:spPr>
          <a:xfrm>
            <a:off x="3565459" y="1035266"/>
            <a:ext cx="914400" cy="431008"/>
          </a:xfrm>
          <a:prstGeom prst="snip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记录</a:t>
            </a:r>
            <a:r>
              <a:rPr lang="en-US" altLang="zh-CN" dirty="0">
                <a:latin typeface="微软雅黑" panose="020B0503020204020204" pitchFamily="34" charset="-122"/>
                <a:ea typeface="微软雅黑" panose="020B0503020204020204" pitchFamily="34" charset="-122"/>
              </a:rPr>
              <a:t>2</a:t>
            </a:r>
            <a:endParaRPr lang="zh-CN" altLang="en-US" sz="1800" dirty="0" smtClean="0">
              <a:latin typeface="微软雅黑" panose="020B0503020204020204" pitchFamily="34" charset="-122"/>
              <a:ea typeface="微软雅黑" panose="020B0503020204020204" pitchFamily="34" charset="-122"/>
            </a:endParaRPr>
          </a:p>
        </p:txBody>
      </p:sp>
      <p:sp>
        <p:nvSpPr>
          <p:cNvPr id="25" name="单圆角矩形 24"/>
          <p:cNvSpPr/>
          <p:nvPr/>
        </p:nvSpPr>
        <p:spPr>
          <a:xfrm>
            <a:off x="6955245" y="3138746"/>
            <a:ext cx="914400" cy="431008"/>
          </a:xfrm>
          <a:prstGeom prst="snip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记录</a:t>
            </a:r>
            <a:r>
              <a:rPr lang="en-US" altLang="zh-CN" sz="1800" dirty="0" smtClean="0">
                <a:latin typeface="微软雅黑" panose="020B0503020204020204" pitchFamily="34" charset="-122"/>
                <a:ea typeface="微软雅黑" panose="020B0503020204020204" pitchFamily="34" charset="-122"/>
              </a:rPr>
              <a:t>3</a:t>
            </a:r>
            <a:endParaRPr lang="zh-CN" altLang="en-US" sz="1800" dirty="0" smtClean="0">
              <a:latin typeface="微软雅黑" panose="020B0503020204020204" pitchFamily="34" charset="-122"/>
              <a:ea typeface="微软雅黑" panose="020B0503020204020204" pitchFamily="34" charset="-122"/>
            </a:endParaRPr>
          </a:p>
        </p:txBody>
      </p:sp>
      <p:sp>
        <p:nvSpPr>
          <p:cNvPr id="26" name="单圆角矩形 25"/>
          <p:cNvSpPr/>
          <p:nvPr/>
        </p:nvSpPr>
        <p:spPr>
          <a:xfrm>
            <a:off x="4677083" y="5782183"/>
            <a:ext cx="914400" cy="431008"/>
          </a:xfrm>
          <a:prstGeom prst="snip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记录</a:t>
            </a:r>
            <a:r>
              <a:rPr lang="en-US" altLang="zh-CN" sz="1800" dirty="0" smtClean="0">
                <a:latin typeface="微软雅黑" panose="020B0503020204020204" pitchFamily="34" charset="-122"/>
                <a:ea typeface="微软雅黑" panose="020B0503020204020204" pitchFamily="34" charset="-122"/>
              </a:rPr>
              <a:t>4</a:t>
            </a:r>
            <a:endParaRPr lang="zh-CN" altLang="en-US" sz="1800" dirty="0" smtClean="0">
              <a:latin typeface="微软雅黑" panose="020B0503020204020204" pitchFamily="34" charset="-122"/>
              <a:ea typeface="微软雅黑" panose="020B0503020204020204" pitchFamily="34" charset="-122"/>
            </a:endParaRPr>
          </a:p>
        </p:txBody>
      </p:sp>
      <p:sp>
        <p:nvSpPr>
          <p:cNvPr id="27" name="单圆角矩形 26"/>
          <p:cNvSpPr/>
          <p:nvPr/>
        </p:nvSpPr>
        <p:spPr>
          <a:xfrm>
            <a:off x="2237390" y="5766797"/>
            <a:ext cx="914400" cy="431008"/>
          </a:xfrm>
          <a:prstGeom prst="snip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记录</a:t>
            </a:r>
            <a:r>
              <a:rPr lang="en-US" altLang="zh-CN" sz="1800" dirty="0" smtClean="0">
                <a:latin typeface="微软雅黑" panose="020B0503020204020204" pitchFamily="34" charset="-122"/>
                <a:ea typeface="微软雅黑" panose="020B0503020204020204" pitchFamily="34" charset="-122"/>
              </a:rPr>
              <a:t>5</a:t>
            </a:r>
            <a:endParaRPr lang="zh-CN" altLang="en-US" sz="1800" dirty="0" smtClean="0">
              <a:latin typeface="微软雅黑" panose="020B0503020204020204" pitchFamily="34" charset="-122"/>
              <a:ea typeface="微软雅黑" panose="020B0503020204020204" pitchFamily="34" charset="-122"/>
            </a:endParaRPr>
          </a:p>
        </p:txBody>
      </p:sp>
      <p:sp>
        <p:nvSpPr>
          <p:cNvPr id="28" name="文本框 27"/>
          <p:cNvSpPr txBox="1"/>
          <p:nvPr/>
        </p:nvSpPr>
        <p:spPr>
          <a:xfrm>
            <a:off x="3700654" y="2921084"/>
            <a:ext cx="1478589" cy="1477328"/>
          </a:xfrm>
          <a:prstGeom prst="rect">
            <a:avLst/>
          </a:prstGeom>
          <a:noFill/>
        </p:spPr>
        <p:txBody>
          <a:bodyPr wrap="square" rtlCol="0">
            <a:spAutoFit/>
          </a:bodyPr>
          <a:lstStyle/>
          <a:p>
            <a:r>
              <a:rPr lang="zh-CN" altLang="en-US" dirty="0">
                <a:solidFill>
                  <a:srgbClr val="009900"/>
                </a:solidFill>
                <a:latin typeface="微软雅黑" panose="020B0503020204020204" pitchFamily="34" charset="-122"/>
                <a:ea typeface="微软雅黑" panose="020B0503020204020204" pitchFamily="34" charset="-122"/>
              </a:rPr>
              <a:t>记录</a:t>
            </a:r>
            <a:r>
              <a:rPr lang="en-US" altLang="zh-CN" dirty="0">
                <a:solidFill>
                  <a:srgbClr val="009900"/>
                </a:solidFill>
                <a:latin typeface="微软雅黑" panose="020B0503020204020204" pitchFamily="34" charset="-122"/>
                <a:ea typeface="微软雅黑" panose="020B0503020204020204" pitchFamily="34" charset="-122"/>
              </a:rPr>
              <a:t>1</a:t>
            </a:r>
            <a:endParaRPr lang="zh-CN" altLang="en-US" dirty="0">
              <a:solidFill>
                <a:srgbClr val="009900"/>
              </a:solidFill>
              <a:latin typeface="微软雅黑" panose="020B0503020204020204" pitchFamily="34" charset="-122"/>
              <a:ea typeface="微软雅黑" panose="020B0503020204020204" pitchFamily="34" charset="-122"/>
            </a:endParaRPr>
          </a:p>
          <a:p>
            <a:r>
              <a:rPr lang="zh-CN" altLang="en-US" dirty="0">
                <a:solidFill>
                  <a:srgbClr val="009900"/>
                </a:solidFill>
                <a:latin typeface="微软雅黑" panose="020B0503020204020204" pitchFamily="34" charset="-122"/>
                <a:ea typeface="微软雅黑" panose="020B0503020204020204" pitchFamily="34" charset="-122"/>
              </a:rPr>
              <a:t>记录</a:t>
            </a:r>
            <a:r>
              <a:rPr lang="en-US" altLang="zh-CN" dirty="0">
                <a:solidFill>
                  <a:srgbClr val="009900"/>
                </a:solidFill>
                <a:latin typeface="微软雅黑" panose="020B0503020204020204" pitchFamily="34" charset="-122"/>
                <a:ea typeface="微软雅黑" panose="020B0503020204020204" pitchFamily="34" charset="-122"/>
              </a:rPr>
              <a:t>2</a:t>
            </a:r>
          </a:p>
          <a:p>
            <a:r>
              <a:rPr lang="zh-CN" altLang="en-US" dirty="0">
                <a:solidFill>
                  <a:srgbClr val="009900"/>
                </a:solidFill>
                <a:latin typeface="微软雅黑" panose="020B0503020204020204" pitchFamily="34" charset="-122"/>
                <a:ea typeface="微软雅黑" panose="020B0503020204020204" pitchFamily="34" charset="-122"/>
              </a:rPr>
              <a:t>记录</a:t>
            </a:r>
            <a:r>
              <a:rPr lang="en-US" altLang="zh-CN" dirty="0">
                <a:solidFill>
                  <a:srgbClr val="009900"/>
                </a:solidFill>
                <a:latin typeface="微软雅黑" panose="020B0503020204020204" pitchFamily="34" charset="-122"/>
                <a:ea typeface="微软雅黑" panose="020B0503020204020204" pitchFamily="34" charset="-122"/>
              </a:rPr>
              <a:t>3</a:t>
            </a:r>
          </a:p>
          <a:p>
            <a:r>
              <a:rPr lang="zh-CN" altLang="en-US" dirty="0">
                <a:solidFill>
                  <a:srgbClr val="009900"/>
                </a:solidFill>
                <a:latin typeface="微软雅黑" panose="020B0503020204020204" pitchFamily="34" charset="-122"/>
                <a:ea typeface="微软雅黑" panose="020B0503020204020204" pitchFamily="34" charset="-122"/>
              </a:rPr>
              <a:t>记录</a:t>
            </a:r>
            <a:r>
              <a:rPr lang="en-US" altLang="zh-CN" dirty="0">
                <a:solidFill>
                  <a:srgbClr val="009900"/>
                </a:solidFill>
                <a:latin typeface="微软雅黑" panose="020B0503020204020204" pitchFamily="34" charset="-122"/>
                <a:ea typeface="微软雅黑" panose="020B0503020204020204" pitchFamily="34" charset="-122"/>
              </a:rPr>
              <a:t>4</a:t>
            </a:r>
          </a:p>
          <a:p>
            <a:r>
              <a:rPr lang="en-US" altLang="zh-CN" dirty="0">
                <a:solidFill>
                  <a:srgbClr val="009900"/>
                </a:solidFill>
                <a:latin typeface="微软雅黑" panose="020B0503020204020204" pitchFamily="34" charset="-122"/>
                <a:ea typeface="微软雅黑" panose="020B0503020204020204" pitchFamily="34" charset="-122"/>
              </a:rPr>
              <a:t>  </a:t>
            </a:r>
            <a:r>
              <a:rPr lang="en-US" altLang="zh-CN" dirty="0" smtClean="0">
                <a:solidFill>
                  <a:srgbClr val="009900"/>
                </a:solidFill>
                <a:latin typeface="微软雅黑" panose="020B0503020204020204" pitchFamily="34" charset="-122"/>
                <a:ea typeface="微软雅黑" panose="020B0503020204020204" pitchFamily="34" charset="-122"/>
              </a:rPr>
              <a:t>……</a:t>
            </a:r>
            <a:endParaRPr lang="zh-CN" altLang="en-US" dirty="0">
              <a:solidFill>
                <a:srgbClr val="009900"/>
              </a:solidFill>
              <a:latin typeface="微软雅黑" panose="020B0503020204020204" pitchFamily="34" charset="-122"/>
              <a:ea typeface="微软雅黑" panose="020B0503020204020204" pitchFamily="34" charset="-122"/>
            </a:endParaRPr>
          </a:p>
        </p:txBody>
      </p:sp>
      <p:sp>
        <p:nvSpPr>
          <p:cNvPr id="32" name="右箭头 31"/>
          <p:cNvSpPr/>
          <p:nvPr/>
        </p:nvSpPr>
        <p:spPr>
          <a:xfrm>
            <a:off x="1098873" y="3246498"/>
            <a:ext cx="608088" cy="215504"/>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solidFill>
                <a:schemeClr val="bg1">
                  <a:lumMod val="75000"/>
                </a:schemeClr>
              </a:solidFill>
              <a:latin typeface="微软雅黑" panose="020B0503020204020204" pitchFamily="34" charset="-122"/>
              <a:ea typeface="微软雅黑" panose="020B0503020204020204" pitchFamily="34" charset="-122"/>
            </a:endParaRPr>
          </a:p>
        </p:txBody>
      </p:sp>
      <p:sp>
        <p:nvSpPr>
          <p:cNvPr id="38" name="右箭头 37"/>
          <p:cNvSpPr/>
          <p:nvPr/>
        </p:nvSpPr>
        <p:spPr>
          <a:xfrm rot="16200000">
            <a:off x="4897210" y="5442093"/>
            <a:ext cx="467897" cy="21228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solidFill>
                <a:schemeClr val="bg1">
                  <a:lumMod val="75000"/>
                </a:schemeClr>
              </a:solidFill>
              <a:latin typeface="微软雅黑" panose="020B0503020204020204" pitchFamily="34" charset="-122"/>
              <a:ea typeface="微软雅黑" panose="020B0503020204020204" pitchFamily="34" charset="-122"/>
            </a:endParaRPr>
          </a:p>
        </p:txBody>
      </p:sp>
      <p:sp>
        <p:nvSpPr>
          <p:cNvPr id="39" name="右箭头 38"/>
          <p:cNvSpPr/>
          <p:nvPr/>
        </p:nvSpPr>
        <p:spPr>
          <a:xfrm rot="16200000">
            <a:off x="2512242" y="5426707"/>
            <a:ext cx="467897" cy="21228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solidFill>
                <a:schemeClr val="bg1">
                  <a:lumMod val="75000"/>
                </a:schemeClr>
              </a:solidFill>
              <a:latin typeface="微软雅黑" panose="020B0503020204020204" pitchFamily="34" charset="-122"/>
              <a:ea typeface="微软雅黑" panose="020B0503020204020204" pitchFamily="34" charset="-122"/>
            </a:endParaRPr>
          </a:p>
        </p:txBody>
      </p:sp>
      <p:sp>
        <p:nvSpPr>
          <p:cNvPr id="40" name="右箭头 39"/>
          <p:cNvSpPr/>
          <p:nvPr/>
        </p:nvSpPr>
        <p:spPr>
          <a:xfrm rot="5400000">
            <a:off x="4044041" y="1511137"/>
            <a:ext cx="307176" cy="17300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solidFill>
                <a:schemeClr val="bg1">
                  <a:lumMod val="75000"/>
                </a:schemeClr>
              </a:solidFill>
              <a:latin typeface="微软雅黑" panose="020B0503020204020204" pitchFamily="34" charset="-122"/>
              <a:ea typeface="微软雅黑" panose="020B0503020204020204" pitchFamily="34" charset="-122"/>
            </a:endParaRPr>
          </a:p>
        </p:txBody>
      </p:sp>
      <p:sp>
        <p:nvSpPr>
          <p:cNvPr id="41" name="右箭头 40"/>
          <p:cNvSpPr/>
          <p:nvPr/>
        </p:nvSpPr>
        <p:spPr>
          <a:xfrm rot="11021111">
            <a:off x="6480850" y="3279427"/>
            <a:ext cx="467897" cy="21228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solidFill>
                <a:schemeClr val="bg1">
                  <a:lumMod val="75000"/>
                </a:schemeClr>
              </a:solidFill>
              <a:latin typeface="微软雅黑" panose="020B0503020204020204" pitchFamily="34" charset="-122"/>
              <a:ea typeface="微软雅黑" panose="020B0503020204020204" pitchFamily="34" charset="-122"/>
            </a:endParaRPr>
          </a:p>
        </p:txBody>
      </p:sp>
      <p:cxnSp>
        <p:nvCxnSpPr>
          <p:cNvPr id="43" name="直接箭头连接符 42"/>
          <p:cNvCxnSpPr/>
          <p:nvPr/>
        </p:nvCxnSpPr>
        <p:spPr>
          <a:xfrm>
            <a:off x="2336941" y="3314287"/>
            <a:ext cx="671798" cy="994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23" idx="0"/>
          </p:cNvCxnSpPr>
          <p:nvPr/>
        </p:nvCxnSpPr>
        <p:spPr>
          <a:xfrm>
            <a:off x="4098712" y="2264051"/>
            <a:ext cx="12415" cy="4964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22" idx="0"/>
            <a:endCxn id="23" idx="3"/>
          </p:cNvCxnSpPr>
          <p:nvPr/>
        </p:nvCxnSpPr>
        <p:spPr>
          <a:xfrm flipV="1">
            <a:off x="2808141" y="4088117"/>
            <a:ext cx="483424" cy="444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flipV="1">
            <a:off x="4728264" y="4225310"/>
            <a:ext cx="352908" cy="3060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5339524" y="3246498"/>
            <a:ext cx="395770" cy="1077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249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资金清算</a:t>
            </a:r>
            <a:r>
              <a:rPr kumimoji="1" lang="en-US" altLang="zh-CN" dirty="0"/>
              <a:t>——</a:t>
            </a:r>
            <a:r>
              <a:rPr kumimoji="1" lang="zh-CN" altLang="en-US" dirty="0" smtClean="0"/>
              <a:t>中介渠道互信</a:t>
            </a:r>
            <a:endParaRPr kumimoji="1" lang="zh-CN" altLang="en-US" dirty="0"/>
          </a:p>
        </p:txBody>
      </p:sp>
      <p:sp>
        <p:nvSpPr>
          <p:cNvPr id="17" name="矩形 16"/>
          <p:cNvSpPr/>
          <p:nvPr/>
        </p:nvSpPr>
        <p:spPr>
          <a:xfrm>
            <a:off x="624377" y="1212302"/>
            <a:ext cx="11204457" cy="923329"/>
          </a:xfrm>
          <a:prstGeom prst="rect">
            <a:avLst/>
          </a:prstGeom>
        </p:spPr>
        <p:txBody>
          <a:bodyPr wrap="square" lIns="121917" tIns="60958" rIns="121917" bIns="60958">
            <a:spAutoFit/>
          </a:bodyPr>
          <a:lstStyle/>
          <a:p>
            <a:pPr>
              <a:lnSpc>
                <a:spcPct val="130000"/>
              </a:lnSpc>
            </a:pPr>
            <a:r>
              <a:rPr lang="zh-CN" altLang="en-US" sz="2100" b="1" dirty="0">
                <a:solidFill>
                  <a:schemeClr val="accent1">
                    <a:lumMod val="75000"/>
                  </a:schemeClr>
                </a:solidFill>
                <a:latin typeface="微软雅黑" pitchFamily="34" charset="-122"/>
                <a:ea typeface="微软雅黑" pitchFamily="34" charset="-122"/>
                <a:cs typeface="华文细黑" charset="0"/>
              </a:rPr>
              <a:t>定位：</a:t>
            </a:r>
            <a:r>
              <a:rPr lang="zh-CN" altLang="en-US" sz="1900" b="1" dirty="0">
                <a:solidFill>
                  <a:schemeClr val="bg2">
                    <a:lumMod val="25000"/>
                  </a:schemeClr>
                </a:solidFill>
                <a:latin typeface="微软雅黑" pitchFamily="34" charset="-122"/>
                <a:ea typeface="微软雅黑" pitchFamily="34" charset="-122"/>
                <a:cs typeface="华文细黑" charset="0"/>
              </a:rPr>
              <a:t>搭建</a:t>
            </a:r>
            <a:r>
              <a:rPr lang="zh-CN" altLang="en-US" sz="1900" b="1" dirty="0">
                <a:solidFill>
                  <a:srgbClr val="FF0000"/>
                </a:solidFill>
                <a:latin typeface="微软雅黑" pitchFamily="34" charset="-122"/>
                <a:ea typeface="微软雅黑" pitchFamily="34" charset="-122"/>
                <a:cs typeface="华文细黑" charset="0"/>
              </a:rPr>
              <a:t>以区块链为基础</a:t>
            </a:r>
            <a:r>
              <a:rPr lang="zh-CN" altLang="en-US" sz="1900" b="1" dirty="0">
                <a:solidFill>
                  <a:schemeClr val="bg2">
                    <a:lumMod val="25000"/>
                  </a:schemeClr>
                </a:solidFill>
                <a:latin typeface="微软雅黑" pitchFamily="34" charset="-122"/>
                <a:ea typeface="微软雅黑" pitchFamily="34" charset="-122"/>
                <a:cs typeface="华文细黑" charset="0"/>
              </a:rPr>
              <a:t>的业务信息</a:t>
            </a:r>
            <a:r>
              <a:rPr lang="zh-CN" altLang="en-US" sz="1900" b="1" dirty="0">
                <a:solidFill>
                  <a:srgbClr val="FF0000"/>
                </a:solidFill>
                <a:latin typeface="微软雅黑" pitchFamily="34" charset="-122"/>
                <a:ea typeface="微软雅黑" pitchFamily="34" charset="-122"/>
                <a:cs typeface="华文细黑" charset="0"/>
              </a:rPr>
              <a:t>产销互信</a:t>
            </a:r>
            <a:r>
              <a:rPr lang="zh-CN" altLang="en-US" sz="1900" b="1" dirty="0">
                <a:solidFill>
                  <a:schemeClr val="bg2">
                    <a:lumMod val="25000"/>
                  </a:schemeClr>
                </a:solidFill>
                <a:latin typeface="微软雅黑" pitchFamily="34" charset="-122"/>
                <a:ea typeface="微软雅黑" pitchFamily="34" charset="-122"/>
                <a:cs typeface="华文细黑" charset="0"/>
              </a:rPr>
              <a:t>平台，在服务好大型渠道的基础上，为拓展中小渠道打好基础。实施包含保险中介、银行、旅游和出行平台等。涉及险种包含以上渠道售卖的全部产品。</a:t>
            </a:r>
            <a:endParaRPr lang="en-US" altLang="zh-CN" sz="1900" b="1" dirty="0">
              <a:solidFill>
                <a:schemeClr val="bg2">
                  <a:lumMod val="25000"/>
                </a:schemeClr>
              </a:solidFill>
              <a:latin typeface="微软雅黑" pitchFamily="34" charset="-122"/>
              <a:ea typeface="微软雅黑" pitchFamily="34" charset="-122"/>
              <a:cs typeface="华文细黑" charset="0"/>
            </a:endParaRPr>
          </a:p>
        </p:txBody>
      </p:sp>
      <p:sp>
        <p:nvSpPr>
          <p:cNvPr id="18" name="矩形 17"/>
          <p:cNvSpPr/>
          <p:nvPr/>
        </p:nvSpPr>
        <p:spPr>
          <a:xfrm>
            <a:off x="624375" y="2065622"/>
            <a:ext cx="11204459" cy="976677"/>
          </a:xfrm>
          <a:prstGeom prst="rect">
            <a:avLst/>
          </a:prstGeom>
        </p:spPr>
        <p:txBody>
          <a:bodyPr wrap="square" lIns="121917" tIns="60958" rIns="121917" bIns="60958">
            <a:spAutoFit/>
          </a:bodyPr>
          <a:lstStyle/>
          <a:p>
            <a:pPr>
              <a:lnSpc>
                <a:spcPct val="130000"/>
              </a:lnSpc>
            </a:pPr>
            <a:r>
              <a:rPr lang="zh-CN" altLang="en-US" sz="2100" b="1" dirty="0">
                <a:solidFill>
                  <a:schemeClr val="accent1">
                    <a:lumMod val="75000"/>
                  </a:schemeClr>
                </a:solidFill>
                <a:latin typeface="微软雅黑" pitchFamily="34" charset="-122"/>
                <a:ea typeface="微软雅黑" pitchFamily="34" charset="-122"/>
                <a:cs typeface="华文细黑" charset="0"/>
              </a:rPr>
              <a:t>解决的问题：</a:t>
            </a:r>
            <a:r>
              <a:rPr lang="zh-CN" altLang="en-US" sz="1900" b="1" dirty="0">
                <a:latin typeface="微软雅黑" panose="020B0503020204020204" pitchFamily="34" charset="-122"/>
                <a:ea typeface="微软雅黑" panose="020B0503020204020204" pitchFamily="34" charset="-122"/>
              </a:rPr>
              <a:t>营销渠道互信</a:t>
            </a:r>
          </a:p>
          <a:p>
            <a:pPr>
              <a:lnSpc>
                <a:spcPct val="130000"/>
              </a:lnSpc>
            </a:pPr>
            <a:endParaRPr lang="zh-CN" altLang="en-US" sz="2100" b="1" dirty="0">
              <a:solidFill>
                <a:srgbClr val="00B0F0"/>
              </a:solidFill>
              <a:latin typeface="微软雅黑" pitchFamily="34" charset="-122"/>
              <a:ea typeface="微软雅黑" pitchFamily="34" charset="-122"/>
              <a:cs typeface="华文细黑" charset="0"/>
            </a:endParaRPr>
          </a:p>
        </p:txBody>
      </p:sp>
      <p:sp>
        <p:nvSpPr>
          <p:cNvPr id="19" name="文本框 18"/>
          <p:cNvSpPr txBox="1"/>
          <p:nvPr/>
        </p:nvSpPr>
        <p:spPr>
          <a:xfrm>
            <a:off x="643134" y="2531995"/>
            <a:ext cx="11185701" cy="553997"/>
          </a:xfrm>
          <a:prstGeom prst="rect">
            <a:avLst/>
          </a:prstGeom>
          <a:noFill/>
        </p:spPr>
        <p:txBody>
          <a:bodyPr wrap="square" lIns="121917" tIns="60958" rIns="121917" bIns="60958" rtlCol="0">
            <a:spAutoFit/>
          </a:bodyPr>
          <a:lstStyle/>
          <a:p>
            <a:pPr>
              <a:lnSpc>
                <a:spcPct val="150000"/>
              </a:lnSpc>
            </a:pPr>
            <a:r>
              <a:rPr lang="zh-CN" altLang="en-US" sz="1900" b="1" dirty="0">
                <a:latin typeface="微软雅黑" pitchFamily="34" charset="-122"/>
                <a:ea typeface="微软雅黑" pitchFamily="34" charset="-122"/>
                <a:cs typeface="华文细黑" charset="0"/>
              </a:rPr>
              <a:t>搭建以</a:t>
            </a:r>
            <a:r>
              <a:rPr lang="zh-CN" altLang="en-US" sz="1900" b="1" dirty="0">
                <a:solidFill>
                  <a:srgbClr val="FF0000"/>
                </a:solidFill>
                <a:latin typeface="微软雅黑" pitchFamily="34" charset="-122"/>
                <a:ea typeface="微软雅黑" pitchFamily="34" charset="-122"/>
                <a:cs typeface="华文细黑" charset="0"/>
              </a:rPr>
              <a:t>区块链为基础</a:t>
            </a:r>
            <a:r>
              <a:rPr lang="zh-CN" altLang="en-US" sz="1900" b="1" dirty="0">
                <a:latin typeface="微软雅黑" pitchFamily="34" charset="-122"/>
                <a:ea typeface="微软雅黑" pitchFamily="34" charset="-122"/>
                <a:cs typeface="华文细黑" charset="0"/>
              </a:rPr>
              <a:t>的业务信息交互平台，在服务好大型渠道的基础上，为拓展中小渠道打好基础。</a:t>
            </a:r>
            <a:endParaRPr lang="en-US" altLang="zh-CN" sz="1900" b="1" dirty="0">
              <a:latin typeface="微软雅黑" pitchFamily="34" charset="-122"/>
              <a:ea typeface="微软雅黑" pitchFamily="34" charset="-122"/>
              <a:cs typeface="华文细黑" charset="0"/>
            </a:endParaRPr>
          </a:p>
        </p:txBody>
      </p:sp>
      <p:grpSp>
        <p:nvGrpSpPr>
          <p:cNvPr id="20" name="组 19"/>
          <p:cNvGrpSpPr/>
          <p:nvPr/>
        </p:nvGrpSpPr>
        <p:grpSpPr>
          <a:xfrm>
            <a:off x="866684" y="3114942"/>
            <a:ext cx="10177131" cy="2752567"/>
            <a:chOff x="467544" y="3407749"/>
            <a:chExt cx="7632848" cy="2736304"/>
          </a:xfrm>
        </p:grpSpPr>
        <p:sp>
          <p:nvSpPr>
            <p:cNvPr id="21" name="矩形 20"/>
            <p:cNvSpPr/>
            <p:nvPr/>
          </p:nvSpPr>
          <p:spPr>
            <a:xfrm>
              <a:off x="467544" y="5279957"/>
              <a:ext cx="7632848" cy="864096"/>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r"/>
              <a:r>
                <a:rPr kumimoji="1" lang="zh-CN" altLang="en-US" sz="2100" b="1" dirty="0">
                  <a:ln w="10541" cmpd="sng">
                    <a:noFill/>
                    <a:prstDash val="solid"/>
                  </a:ln>
                  <a:solidFill>
                    <a:sysClr val="windowText" lastClr="000000"/>
                  </a:solidFill>
                  <a:latin typeface="微软雅黑"/>
                  <a:ea typeface="微软雅黑"/>
                  <a:cs typeface="微软雅黑"/>
                </a:rPr>
                <a:t>区块链基础平台</a:t>
              </a:r>
            </a:p>
          </p:txBody>
        </p:sp>
        <p:sp>
          <p:nvSpPr>
            <p:cNvPr id="22" name="矩形 21"/>
            <p:cNvSpPr/>
            <p:nvPr/>
          </p:nvSpPr>
          <p:spPr>
            <a:xfrm>
              <a:off x="467544" y="4343853"/>
              <a:ext cx="7632848" cy="864096"/>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r"/>
              <a:r>
                <a:rPr kumimoji="1" lang="zh-CN" altLang="en-US" sz="2100" b="1" dirty="0">
                  <a:ln w="10541" cmpd="sng">
                    <a:noFill/>
                    <a:prstDash val="solid"/>
                  </a:ln>
                  <a:solidFill>
                    <a:sysClr val="windowText" lastClr="000000"/>
                  </a:solidFill>
                  <a:latin typeface="微软雅黑"/>
                  <a:ea typeface="微软雅黑"/>
                  <a:cs typeface="微软雅黑"/>
                </a:rPr>
                <a:t>接口适配层</a:t>
              </a:r>
            </a:p>
          </p:txBody>
        </p:sp>
        <p:sp>
          <p:nvSpPr>
            <p:cNvPr id="23" name="矩形 22"/>
            <p:cNvSpPr/>
            <p:nvPr/>
          </p:nvSpPr>
          <p:spPr>
            <a:xfrm>
              <a:off x="467544" y="3407749"/>
              <a:ext cx="7632848" cy="864096"/>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r"/>
              <a:r>
                <a:rPr kumimoji="1" lang="zh-CN" altLang="en-US" sz="2100" b="1" dirty="0">
                  <a:ln w="10541" cmpd="sng">
                    <a:noFill/>
                    <a:prstDash val="solid"/>
                  </a:ln>
                  <a:solidFill>
                    <a:schemeClr val="tx1"/>
                  </a:solidFill>
                  <a:latin typeface="微软雅黑"/>
                  <a:ea typeface="微软雅黑"/>
                  <a:cs typeface="微软雅黑"/>
                </a:rPr>
                <a:t>应用层</a:t>
              </a:r>
            </a:p>
          </p:txBody>
        </p:sp>
        <p:sp>
          <p:nvSpPr>
            <p:cNvPr id="24" name="矩形 23"/>
            <p:cNvSpPr/>
            <p:nvPr/>
          </p:nvSpPr>
          <p:spPr>
            <a:xfrm>
              <a:off x="1691680" y="3623773"/>
              <a:ext cx="792088" cy="2304256"/>
            </a:xfrm>
            <a:prstGeom prst="rect">
              <a:avLst/>
            </a:prstGeom>
            <a:solidFill>
              <a:srgbClr val="32A2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银保</a:t>
              </a:r>
            </a:p>
            <a:p>
              <a:pPr algn="ctr"/>
              <a:r>
                <a:rPr kumimoji="1" lang="zh-CN" altLang="en-US" dirty="0" smtClean="0">
                  <a:latin typeface="微软雅黑"/>
                  <a:ea typeface="微软雅黑"/>
                  <a:cs typeface="微软雅黑"/>
                </a:rPr>
                <a:t>渠道</a:t>
              </a:r>
              <a:endParaRPr kumimoji="1" lang="zh-CN" altLang="en-US" dirty="0">
                <a:latin typeface="微软雅黑"/>
                <a:ea typeface="微软雅黑"/>
                <a:cs typeface="微软雅黑"/>
              </a:endParaRPr>
            </a:p>
          </p:txBody>
        </p:sp>
        <p:sp>
          <p:nvSpPr>
            <p:cNvPr id="25" name="矩形 24"/>
            <p:cNvSpPr/>
            <p:nvPr/>
          </p:nvSpPr>
          <p:spPr>
            <a:xfrm>
              <a:off x="2699792" y="3623773"/>
              <a:ext cx="792088" cy="2304256"/>
            </a:xfrm>
            <a:prstGeom prst="rect">
              <a:avLst/>
            </a:prstGeom>
            <a:solidFill>
              <a:srgbClr val="32A2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中介</a:t>
              </a:r>
            </a:p>
            <a:p>
              <a:pPr algn="ctr"/>
              <a:r>
                <a:rPr kumimoji="1" lang="zh-CN" altLang="en-US" dirty="0" smtClean="0">
                  <a:latin typeface="微软雅黑"/>
                  <a:ea typeface="微软雅黑"/>
                  <a:cs typeface="微软雅黑"/>
                </a:rPr>
                <a:t>渠道</a:t>
              </a:r>
              <a:endParaRPr kumimoji="1" lang="zh-CN" altLang="en-US" dirty="0">
                <a:latin typeface="微软雅黑"/>
                <a:ea typeface="微软雅黑"/>
                <a:cs typeface="微软雅黑"/>
              </a:endParaRPr>
            </a:p>
          </p:txBody>
        </p:sp>
        <p:sp>
          <p:nvSpPr>
            <p:cNvPr id="26" name="矩形 25"/>
            <p:cNvSpPr/>
            <p:nvPr/>
          </p:nvSpPr>
          <p:spPr>
            <a:xfrm>
              <a:off x="3707904" y="3623773"/>
              <a:ext cx="792088" cy="2304256"/>
            </a:xfrm>
            <a:prstGeom prst="rect">
              <a:avLst/>
            </a:prstGeom>
            <a:solidFill>
              <a:srgbClr val="32A2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旅游</a:t>
              </a:r>
            </a:p>
            <a:p>
              <a:pPr algn="ctr"/>
              <a:r>
                <a:rPr kumimoji="1" lang="zh-CN" altLang="en-US" dirty="0" smtClean="0">
                  <a:latin typeface="微软雅黑"/>
                  <a:ea typeface="微软雅黑"/>
                  <a:cs typeface="微软雅黑"/>
                </a:rPr>
                <a:t>渠道</a:t>
              </a:r>
              <a:endParaRPr kumimoji="1" lang="zh-CN" altLang="en-US" dirty="0">
                <a:latin typeface="微软雅黑"/>
                <a:ea typeface="微软雅黑"/>
                <a:cs typeface="微软雅黑"/>
              </a:endParaRPr>
            </a:p>
          </p:txBody>
        </p:sp>
        <p:sp>
          <p:nvSpPr>
            <p:cNvPr id="27" name="矩形 26"/>
            <p:cNvSpPr/>
            <p:nvPr/>
          </p:nvSpPr>
          <p:spPr>
            <a:xfrm>
              <a:off x="4716016" y="3623773"/>
              <a:ext cx="792088" cy="2304256"/>
            </a:xfrm>
            <a:prstGeom prst="rect">
              <a:avLst/>
            </a:prstGeom>
            <a:solidFill>
              <a:srgbClr val="32A2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mtClean="0">
                  <a:latin typeface="微软雅黑"/>
                  <a:ea typeface="微软雅黑"/>
                  <a:cs typeface="微软雅黑"/>
                </a:rPr>
                <a:t>其他</a:t>
              </a:r>
            </a:p>
            <a:p>
              <a:pPr algn="ctr"/>
              <a:r>
                <a:rPr kumimoji="1" lang="zh-CN" altLang="en-US" dirty="0" smtClean="0">
                  <a:latin typeface="微软雅黑"/>
                  <a:ea typeface="微软雅黑"/>
                  <a:cs typeface="微软雅黑"/>
                </a:rPr>
                <a:t>渠道</a:t>
              </a:r>
              <a:endParaRPr kumimoji="1" lang="zh-CN" altLang="en-US" dirty="0">
                <a:latin typeface="微软雅黑"/>
                <a:ea typeface="微软雅黑"/>
                <a:cs typeface="微软雅黑"/>
              </a:endParaRPr>
            </a:p>
          </p:txBody>
        </p:sp>
        <p:sp>
          <p:nvSpPr>
            <p:cNvPr id="28" name="矩形 27"/>
            <p:cNvSpPr/>
            <p:nvPr/>
          </p:nvSpPr>
          <p:spPr>
            <a:xfrm>
              <a:off x="683568" y="3623773"/>
              <a:ext cx="792088" cy="23042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zh-CN" altLang="en-US" dirty="0" smtClean="0">
                  <a:latin typeface="微软雅黑"/>
                  <a:ea typeface="微软雅黑"/>
                  <a:cs typeface="微软雅黑"/>
                </a:rPr>
                <a:t>国寿</a:t>
              </a:r>
              <a:endParaRPr kumimoji="1" lang="zh-CN" altLang="en-US" dirty="0">
                <a:latin typeface="微软雅黑"/>
                <a:ea typeface="微软雅黑"/>
                <a:cs typeface="微软雅黑"/>
              </a:endParaRPr>
            </a:p>
          </p:txBody>
        </p:sp>
      </p:grpSp>
    </p:spTree>
    <p:extLst>
      <p:ext uri="{BB962C8B-B14F-4D97-AF65-F5344CB8AC3E}">
        <p14:creationId xmlns:p14="http://schemas.microsoft.com/office/powerpoint/2010/main" val="2936925268"/>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中介互信架构图</a:t>
            </a:r>
            <a:endParaRPr kumimoji="1" lang="zh-CN" altLang="en-US" dirty="0"/>
          </a:p>
        </p:txBody>
      </p:sp>
      <p:cxnSp>
        <p:nvCxnSpPr>
          <p:cNvPr id="15" name="Straight Connector 102"/>
          <p:cNvCxnSpPr/>
          <p:nvPr/>
        </p:nvCxnSpPr>
        <p:spPr>
          <a:xfrm flipV="1">
            <a:off x="4979040" y="2845409"/>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7633" y="1723792"/>
            <a:ext cx="721684" cy="1282992"/>
          </a:xfrm>
          <a:prstGeom prst="rect">
            <a:avLst/>
          </a:prstGeom>
        </p:spPr>
      </p:pic>
      <p:cxnSp>
        <p:nvCxnSpPr>
          <p:cNvPr id="29" name="Straight Connector 103"/>
          <p:cNvCxnSpPr/>
          <p:nvPr/>
        </p:nvCxnSpPr>
        <p:spPr>
          <a:xfrm flipV="1">
            <a:off x="6611221" y="2845409"/>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104"/>
          <p:cNvCxnSpPr/>
          <p:nvPr/>
        </p:nvCxnSpPr>
        <p:spPr>
          <a:xfrm flipV="1">
            <a:off x="8243403" y="2845409"/>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105"/>
          <p:cNvCxnSpPr/>
          <p:nvPr/>
        </p:nvCxnSpPr>
        <p:spPr>
          <a:xfrm flipV="1">
            <a:off x="9779573" y="2845409"/>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106"/>
          <p:cNvCxnSpPr/>
          <p:nvPr/>
        </p:nvCxnSpPr>
        <p:spPr>
          <a:xfrm flipV="1">
            <a:off x="11315744" y="2845409"/>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矩形 32"/>
          <p:cNvSpPr/>
          <p:nvPr/>
        </p:nvSpPr>
        <p:spPr>
          <a:xfrm>
            <a:off x="9552384" y="4291934"/>
            <a:ext cx="2112235" cy="1632181"/>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kumimoji="1" lang="zh-CN" altLang="en-US"/>
          </a:p>
        </p:txBody>
      </p:sp>
      <p:sp>
        <p:nvSpPr>
          <p:cNvPr id="34" name="Rectangle 46"/>
          <p:cNvSpPr/>
          <p:nvPr/>
        </p:nvSpPr>
        <p:spPr>
          <a:xfrm>
            <a:off x="547664" y="4161831"/>
            <a:ext cx="2208245" cy="1762284"/>
          </a:xfrm>
          <a:prstGeom prst="rect">
            <a:avLst/>
          </a:prstGeom>
          <a:noFill/>
          <a:ln>
            <a:noFill/>
          </a:ln>
        </p:spPr>
        <p:style>
          <a:lnRef idx="0">
            <a:scrgbClr r="0" g="0" b="0"/>
          </a:lnRef>
          <a:fillRef idx="0">
            <a:scrgbClr r="0" g="0" b="0"/>
          </a:fillRef>
          <a:effectRef idx="0">
            <a:scrgbClr r="0" g="0" b="0"/>
          </a:effectRef>
          <a:fontRef idx="minor">
            <a:schemeClr val="dk1"/>
          </a:fontRef>
        </p:style>
        <p:txBody>
          <a:bodyPr lIns="121917" tIns="60958" rIns="121917" bIns="60958" rtlCol="0" anchor="ctr"/>
          <a:lstStyle/>
          <a:p>
            <a:pPr algn="ctr"/>
            <a:endParaRPr lang="zh-CN" altLang="en-US"/>
          </a:p>
        </p:txBody>
      </p:sp>
      <p:pic>
        <p:nvPicPr>
          <p:cNvPr id="3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4216353" y="3419307"/>
            <a:ext cx="1897875" cy="640148"/>
          </a:xfrm>
          <a:prstGeom prst="rect">
            <a:avLst/>
          </a:prstGeom>
          <a:noFill/>
          <a:ln w="9525">
            <a:noFill/>
            <a:miter lim="800000"/>
            <a:headEnd/>
            <a:tailEnd/>
          </a:ln>
        </p:spPr>
      </p:pic>
      <p:pic>
        <p:nvPicPr>
          <p:cNvPr id="36"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6051725" y="3419307"/>
            <a:ext cx="1897875" cy="640148"/>
          </a:xfrm>
          <a:prstGeom prst="rect">
            <a:avLst/>
          </a:prstGeom>
          <a:noFill/>
          <a:ln w="9525">
            <a:noFill/>
            <a:miter lim="800000"/>
            <a:headEnd/>
            <a:tailEnd/>
          </a:ln>
        </p:spPr>
      </p:pic>
      <p:pic>
        <p:nvPicPr>
          <p:cNvPr id="37"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7896209" y="3404045"/>
            <a:ext cx="1897875" cy="640148"/>
          </a:xfrm>
          <a:prstGeom prst="rect">
            <a:avLst/>
          </a:prstGeom>
          <a:noFill/>
          <a:ln w="9525">
            <a:noFill/>
            <a:miter lim="800000"/>
            <a:headEnd/>
            <a:tailEnd/>
          </a:ln>
        </p:spPr>
      </p:pic>
      <p:pic>
        <p:nvPicPr>
          <p:cNvPr id="38"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536496" y="3419309"/>
            <a:ext cx="1897875" cy="640148"/>
          </a:xfrm>
          <a:prstGeom prst="rect">
            <a:avLst/>
          </a:prstGeom>
          <a:noFill/>
          <a:ln w="9525">
            <a:noFill/>
            <a:miter lim="800000"/>
            <a:headEnd/>
            <a:tailEnd/>
          </a:ln>
        </p:spPr>
      </p:pic>
      <p:pic>
        <p:nvPicPr>
          <p:cNvPr id="39"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2371868" y="3419309"/>
            <a:ext cx="1897875" cy="640148"/>
          </a:xfrm>
          <a:prstGeom prst="rect">
            <a:avLst/>
          </a:prstGeom>
          <a:noFill/>
          <a:ln w="9525">
            <a:noFill/>
            <a:miter lim="800000"/>
            <a:headEnd/>
            <a:tailEnd/>
          </a:ln>
        </p:spPr>
      </p:pic>
      <p:cxnSp>
        <p:nvCxnSpPr>
          <p:cNvPr id="40" name="Straight Arrow Connector 8"/>
          <p:cNvCxnSpPr/>
          <p:nvPr/>
        </p:nvCxnSpPr>
        <p:spPr>
          <a:xfrm>
            <a:off x="2018324" y="5106761"/>
            <a:ext cx="0" cy="221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Rectangle 13"/>
          <p:cNvSpPr/>
          <p:nvPr/>
        </p:nvSpPr>
        <p:spPr>
          <a:xfrm>
            <a:off x="1571378" y="4579966"/>
            <a:ext cx="893893" cy="2579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900" dirty="0">
                <a:solidFill>
                  <a:schemeClr val="tx1"/>
                </a:solidFill>
              </a:rPr>
              <a:t>区块链节点</a:t>
            </a:r>
            <a:endParaRPr lang="en-US" sz="900" dirty="0">
              <a:solidFill>
                <a:schemeClr val="tx1"/>
              </a:solidFill>
            </a:endParaRPr>
          </a:p>
        </p:txBody>
      </p:sp>
      <p:cxnSp>
        <p:nvCxnSpPr>
          <p:cNvPr id="42" name="Straight Arrow Connector 16"/>
          <p:cNvCxnSpPr/>
          <p:nvPr/>
        </p:nvCxnSpPr>
        <p:spPr>
          <a:xfrm flipH="1">
            <a:off x="1281691" y="4824993"/>
            <a:ext cx="288032"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18"/>
          <p:cNvPicPr>
            <a:picLocks noChangeAspect="1"/>
          </p:cNvPicPr>
          <p:nvPr/>
        </p:nvPicPr>
        <p:blipFill>
          <a:blip r:embed="rId4"/>
          <a:stretch>
            <a:fillRect/>
          </a:stretch>
        </p:blipFill>
        <p:spPr>
          <a:xfrm>
            <a:off x="802946" y="4524699"/>
            <a:ext cx="496607" cy="608491"/>
          </a:xfrm>
          <a:prstGeom prst="rect">
            <a:avLst/>
          </a:prstGeom>
        </p:spPr>
      </p:pic>
      <p:grpSp>
        <p:nvGrpSpPr>
          <p:cNvPr id="44" name="Group 24"/>
          <p:cNvGrpSpPr/>
          <p:nvPr/>
        </p:nvGrpSpPr>
        <p:grpSpPr>
          <a:xfrm>
            <a:off x="1571378" y="4837864"/>
            <a:ext cx="893892" cy="268896"/>
            <a:chOff x="4285210" y="3502384"/>
            <a:chExt cx="680542" cy="201672"/>
          </a:xfrm>
        </p:grpSpPr>
        <p:sp>
          <p:nvSpPr>
            <p:cNvPr id="45" name="Rectangle 14"/>
            <p:cNvSpPr/>
            <p:nvPr/>
          </p:nvSpPr>
          <p:spPr>
            <a:xfrm>
              <a:off x="4285210" y="3502384"/>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46" name="Rectangle 22"/>
            <p:cNvSpPr/>
            <p:nvPr/>
          </p:nvSpPr>
          <p:spPr>
            <a:xfrm>
              <a:off x="4330618" y="3534809"/>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900" dirty="0">
                  <a:solidFill>
                    <a:schemeClr val="bg1"/>
                  </a:solidFill>
                </a:rPr>
                <a:t>智能合约</a:t>
              </a:r>
              <a:endParaRPr lang="en-US" sz="900" dirty="0">
                <a:solidFill>
                  <a:schemeClr val="bg1"/>
                </a:solidFill>
              </a:endParaRPr>
            </a:p>
          </p:txBody>
        </p:sp>
      </p:grpSp>
      <p:grpSp>
        <p:nvGrpSpPr>
          <p:cNvPr id="47" name="Group 26"/>
          <p:cNvGrpSpPr/>
          <p:nvPr/>
        </p:nvGrpSpPr>
        <p:grpSpPr>
          <a:xfrm>
            <a:off x="1569723" y="5344347"/>
            <a:ext cx="895547" cy="268896"/>
            <a:chOff x="4285210" y="3502384"/>
            <a:chExt cx="680542" cy="201672"/>
          </a:xfrm>
          <a:solidFill>
            <a:srgbClr val="002060"/>
          </a:solidFill>
        </p:grpSpPr>
        <p:sp>
          <p:nvSpPr>
            <p:cNvPr id="48" name="Rectangle 27"/>
            <p:cNvSpPr/>
            <p:nvPr/>
          </p:nvSpPr>
          <p:spPr>
            <a:xfrm>
              <a:off x="4285210" y="3502384"/>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endParaRPr>
            </a:p>
          </p:txBody>
        </p:sp>
        <p:sp>
          <p:nvSpPr>
            <p:cNvPr id="49" name="Rectangle 28"/>
            <p:cNvSpPr/>
            <p:nvPr/>
          </p:nvSpPr>
          <p:spPr>
            <a:xfrm>
              <a:off x="4330618" y="3534809"/>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a:solidFill>
                    <a:schemeClr val="bg1"/>
                  </a:solidFill>
                </a:rPr>
                <a:t>现有系统</a:t>
              </a:r>
              <a:endParaRPr lang="en-US" sz="800" dirty="0">
                <a:solidFill>
                  <a:schemeClr val="bg1"/>
                </a:solidFill>
              </a:endParaRPr>
            </a:p>
          </p:txBody>
        </p:sp>
      </p:grpSp>
      <p:cxnSp>
        <p:nvCxnSpPr>
          <p:cNvPr id="50" name="Straight Connector 36"/>
          <p:cNvCxnSpPr>
            <a:stCxn id="41" idx="0"/>
          </p:cNvCxnSpPr>
          <p:nvPr/>
        </p:nvCxnSpPr>
        <p:spPr>
          <a:xfrm flipV="1">
            <a:off x="2018324" y="3715869"/>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Rectangle 48"/>
          <p:cNvSpPr/>
          <p:nvPr/>
        </p:nvSpPr>
        <p:spPr>
          <a:xfrm>
            <a:off x="3523995" y="4161831"/>
            <a:ext cx="2208245" cy="1762284"/>
          </a:xfrm>
          <a:prstGeom prst="rect">
            <a:avLst/>
          </a:prstGeom>
          <a:noFill/>
          <a:ln>
            <a:noFill/>
          </a:ln>
        </p:spPr>
        <p:style>
          <a:lnRef idx="0">
            <a:scrgbClr r="0" g="0" b="0"/>
          </a:lnRef>
          <a:fillRef idx="0">
            <a:scrgbClr r="0" g="0" b="0"/>
          </a:fillRef>
          <a:effectRef idx="0">
            <a:scrgbClr r="0" g="0" b="0"/>
          </a:effectRef>
          <a:fontRef idx="minor">
            <a:schemeClr val="dk1"/>
          </a:fontRef>
        </p:style>
        <p:txBody>
          <a:bodyPr lIns="121917" tIns="60958" rIns="121917" bIns="60958" rtlCol="0" anchor="ctr"/>
          <a:lstStyle/>
          <a:p>
            <a:pPr algn="ctr"/>
            <a:endParaRPr lang="zh-CN" altLang="en-US"/>
          </a:p>
        </p:txBody>
      </p:sp>
      <p:cxnSp>
        <p:nvCxnSpPr>
          <p:cNvPr id="52" name="Straight Arrow Connector 49"/>
          <p:cNvCxnSpPr/>
          <p:nvPr/>
        </p:nvCxnSpPr>
        <p:spPr>
          <a:xfrm>
            <a:off x="4994655" y="5106761"/>
            <a:ext cx="0" cy="221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Rectangle 50"/>
          <p:cNvSpPr/>
          <p:nvPr/>
        </p:nvSpPr>
        <p:spPr>
          <a:xfrm>
            <a:off x="4547708" y="4579966"/>
            <a:ext cx="893893" cy="2579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900" dirty="0">
                <a:solidFill>
                  <a:schemeClr val="tx1"/>
                </a:solidFill>
              </a:rPr>
              <a:t>区块链节点</a:t>
            </a:r>
            <a:endParaRPr lang="en-US" sz="900" dirty="0">
              <a:solidFill>
                <a:schemeClr val="tx1"/>
              </a:solidFill>
            </a:endParaRPr>
          </a:p>
        </p:txBody>
      </p:sp>
      <p:cxnSp>
        <p:nvCxnSpPr>
          <p:cNvPr id="54" name="Straight Arrow Connector 51"/>
          <p:cNvCxnSpPr/>
          <p:nvPr/>
        </p:nvCxnSpPr>
        <p:spPr>
          <a:xfrm flipH="1">
            <a:off x="4258021" y="4824993"/>
            <a:ext cx="288032"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5" name="Picture 52"/>
          <p:cNvPicPr>
            <a:picLocks noChangeAspect="1"/>
          </p:cNvPicPr>
          <p:nvPr/>
        </p:nvPicPr>
        <p:blipFill>
          <a:blip r:embed="rId4"/>
          <a:stretch>
            <a:fillRect/>
          </a:stretch>
        </p:blipFill>
        <p:spPr>
          <a:xfrm>
            <a:off x="3779277" y="4524699"/>
            <a:ext cx="496607" cy="608491"/>
          </a:xfrm>
          <a:prstGeom prst="rect">
            <a:avLst/>
          </a:prstGeom>
        </p:spPr>
      </p:pic>
      <p:grpSp>
        <p:nvGrpSpPr>
          <p:cNvPr id="56" name="Group 53"/>
          <p:cNvGrpSpPr/>
          <p:nvPr/>
        </p:nvGrpSpPr>
        <p:grpSpPr>
          <a:xfrm>
            <a:off x="4547709" y="4837864"/>
            <a:ext cx="893892" cy="268896"/>
            <a:chOff x="4285210" y="3502384"/>
            <a:chExt cx="680542" cy="201672"/>
          </a:xfrm>
        </p:grpSpPr>
        <p:sp>
          <p:nvSpPr>
            <p:cNvPr id="57" name="Rectangle 54"/>
            <p:cNvSpPr/>
            <p:nvPr/>
          </p:nvSpPr>
          <p:spPr>
            <a:xfrm>
              <a:off x="4285210" y="3502384"/>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58" name="Rectangle 55"/>
            <p:cNvSpPr/>
            <p:nvPr/>
          </p:nvSpPr>
          <p:spPr>
            <a:xfrm>
              <a:off x="4330618" y="3534809"/>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900" dirty="0">
                  <a:solidFill>
                    <a:schemeClr val="bg1"/>
                  </a:solidFill>
                </a:rPr>
                <a:t>智能合约</a:t>
              </a:r>
              <a:endParaRPr lang="en-US" sz="900" dirty="0">
                <a:solidFill>
                  <a:schemeClr val="bg1"/>
                </a:solidFill>
              </a:endParaRPr>
            </a:p>
          </p:txBody>
        </p:sp>
      </p:grpSp>
      <p:grpSp>
        <p:nvGrpSpPr>
          <p:cNvPr id="59" name="Group 56"/>
          <p:cNvGrpSpPr/>
          <p:nvPr/>
        </p:nvGrpSpPr>
        <p:grpSpPr>
          <a:xfrm>
            <a:off x="4546053" y="5344347"/>
            <a:ext cx="895547" cy="268896"/>
            <a:chOff x="4285210" y="3502384"/>
            <a:chExt cx="680542" cy="201672"/>
          </a:xfrm>
          <a:solidFill>
            <a:srgbClr val="002060"/>
          </a:solidFill>
        </p:grpSpPr>
        <p:sp>
          <p:nvSpPr>
            <p:cNvPr id="60" name="Rectangle 57"/>
            <p:cNvSpPr/>
            <p:nvPr/>
          </p:nvSpPr>
          <p:spPr>
            <a:xfrm>
              <a:off x="4285210" y="3502384"/>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endParaRPr>
            </a:p>
          </p:txBody>
        </p:sp>
        <p:sp>
          <p:nvSpPr>
            <p:cNvPr id="61" name="Rectangle 58"/>
            <p:cNvSpPr/>
            <p:nvPr/>
          </p:nvSpPr>
          <p:spPr>
            <a:xfrm>
              <a:off x="4330618" y="3534809"/>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a:solidFill>
                    <a:schemeClr val="bg1"/>
                  </a:solidFill>
                </a:rPr>
                <a:t>现有系统</a:t>
              </a:r>
              <a:endParaRPr lang="en-US" sz="800" dirty="0">
                <a:solidFill>
                  <a:schemeClr val="bg1"/>
                </a:solidFill>
              </a:endParaRPr>
            </a:p>
          </p:txBody>
        </p:sp>
      </p:grpSp>
      <p:cxnSp>
        <p:nvCxnSpPr>
          <p:cNvPr id="62" name="Straight Connector 59"/>
          <p:cNvCxnSpPr>
            <a:stCxn id="53" idx="0"/>
          </p:cNvCxnSpPr>
          <p:nvPr/>
        </p:nvCxnSpPr>
        <p:spPr>
          <a:xfrm flipV="1">
            <a:off x="4994655" y="3715869"/>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0"/>
          <p:cNvSpPr txBox="1"/>
          <p:nvPr/>
        </p:nvSpPr>
        <p:spPr>
          <a:xfrm>
            <a:off x="3681957" y="5336263"/>
            <a:ext cx="864096" cy="328295"/>
          </a:xfrm>
          <a:prstGeom prst="rect">
            <a:avLst/>
          </a:prstGeom>
          <a:noFill/>
        </p:spPr>
        <p:txBody>
          <a:bodyPr wrap="square" lIns="121917" tIns="60958" rIns="121917" bIns="60958" rtlCol="0">
            <a:spAutoFit/>
          </a:bodyPr>
          <a:lstStyle/>
          <a:p>
            <a:r>
              <a:rPr lang="zh-CN" altLang="en-US" sz="1300" dirty="0">
                <a:solidFill>
                  <a:srgbClr val="C00000"/>
                </a:solidFill>
              </a:rPr>
              <a:t>人寿</a:t>
            </a:r>
          </a:p>
        </p:txBody>
      </p:sp>
      <p:sp>
        <p:nvSpPr>
          <p:cNvPr id="64" name="TextBox 61"/>
          <p:cNvSpPr txBox="1"/>
          <p:nvPr/>
        </p:nvSpPr>
        <p:spPr>
          <a:xfrm>
            <a:off x="716679" y="5325210"/>
            <a:ext cx="864096" cy="328295"/>
          </a:xfrm>
          <a:prstGeom prst="rect">
            <a:avLst/>
          </a:prstGeom>
          <a:noFill/>
        </p:spPr>
        <p:txBody>
          <a:bodyPr wrap="square" lIns="121917" tIns="60958" rIns="121917" bIns="60958" rtlCol="0">
            <a:spAutoFit/>
          </a:bodyPr>
          <a:lstStyle/>
          <a:p>
            <a:r>
              <a:rPr lang="zh-CN" altLang="en-US" sz="1300" dirty="0">
                <a:solidFill>
                  <a:srgbClr val="C00000"/>
                </a:solidFill>
              </a:rPr>
              <a:t>银行</a:t>
            </a:r>
          </a:p>
        </p:txBody>
      </p:sp>
      <p:sp>
        <p:nvSpPr>
          <p:cNvPr id="65" name="Rectangle 62"/>
          <p:cNvSpPr/>
          <p:nvPr/>
        </p:nvSpPr>
        <p:spPr>
          <a:xfrm>
            <a:off x="6500326" y="4161831"/>
            <a:ext cx="2208245" cy="1762284"/>
          </a:xfrm>
          <a:prstGeom prst="rect">
            <a:avLst/>
          </a:prstGeom>
          <a:noFill/>
          <a:ln>
            <a:noFill/>
          </a:ln>
        </p:spPr>
        <p:style>
          <a:lnRef idx="0">
            <a:scrgbClr r="0" g="0" b="0"/>
          </a:lnRef>
          <a:fillRef idx="0">
            <a:scrgbClr r="0" g="0" b="0"/>
          </a:fillRef>
          <a:effectRef idx="0">
            <a:scrgbClr r="0" g="0" b="0"/>
          </a:effectRef>
          <a:fontRef idx="minor">
            <a:schemeClr val="dk1"/>
          </a:fontRef>
        </p:style>
        <p:txBody>
          <a:bodyPr lIns="121917" tIns="60958" rIns="121917" bIns="60958" rtlCol="0" anchor="ctr"/>
          <a:lstStyle/>
          <a:p>
            <a:pPr algn="ctr"/>
            <a:endParaRPr lang="zh-CN" altLang="en-US"/>
          </a:p>
        </p:txBody>
      </p:sp>
      <p:cxnSp>
        <p:nvCxnSpPr>
          <p:cNvPr id="66" name="Straight Arrow Connector 63"/>
          <p:cNvCxnSpPr/>
          <p:nvPr/>
        </p:nvCxnSpPr>
        <p:spPr>
          <a:xfrm>
            <a:off x="7970985" y="5106761"/>
            <a:ext cx="0" cy="221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Rectangle 64"/>
          <p:cNvSpPr/>
          <p:nvPr/>
        </p:nvSpPr>
        <p:spPr>
          <a:xfrm>
            <a:off x="7524039" y="4579966"/>
            <a:ext cx="893893" cy="2579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900" dirty="0">
                <a:solidFill>
                  <a:schemeClr val="tx1"/>
                </a:solidFill>
              </a:rPr>
              <a:t>区块链节点</a:t>
            </a:r>
            <a:endParaRPr lang="en-US" sz="900" dirty="0">
              <a:solidFill>
                <a:schemeClr val="tx1"/>
              </a:solidFill>
            </a:endParaRPr>
          </a:p>
        </p:txBody>
      </p:sp>
      <p:cxnSp>
        <p:nvCxnSpPr>
          <p:cNvPr id="68" name="Straight Arrow Connector 65"/>
          <p:cNvCxnSpPr/>
          <p:nvPr/>
        </p:nvCxnSpPr>
        <p:spPr>
          <a:xfrm flipH="1">
            <a:off x="7234352" y="4824993"/>
            <a:ext cx="288032"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9" name="Picture 66"/>
          <p:cNvPicPr>
            <a:picLocks noChangeAspect="1"/>
          </p:cNvPicPr>
          <p:nvPr/>
        </p:nvPicPr>
        <p:blipFill>
          <a:blip r:embed="rId4"/>
          <a:stretch>
            <a:fillRect/>
          </a:stretch>
        </p:blipFill>
        <p:spPr>
          <a:xfrm>
            <a:off x="6755607" y="4524699"/>
            <a:ext cx="496607" cy="608491"/>
          </a:xfrm>
          <a:prstGeom prst="rect">
            <a:avLst/>
          </a:prstGeom>
        </p:spPr>
      </p:pic>
      <p:grpSp>
        <p:nvGrpSpPr>
          <p:cNvPr id="70" name="Group 67"/>
          <p:cNvGrpSpPr/>
          <p:nvPr/>
        </p:nvGrpSpPr>
        <p:grpSpPr>
          <a:xfrm>
            <a:off x="7524039" y="4837864"/>
            <a:ext cx="893892" cy="268896"/>
            <a:chOff x="4285210" y="3502384"/>
            <a:chExt cx="680542" cy="201672"/>
          </a:xfrm>
        </p:grpSpPr>
        <p:sp>
          <p:nvSpPr>
            <p:cNvPr id="71" name="Rectangle 68"/>
            <p:cNvSpPr/>
            <p:nvPr/>
          </p:nvSpPr>
          <p:spPr>
            <a:xfrm>
              <a:off x="4285210" y="3502384"/>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72" name="Rectangle 69"/>
            <p:cNvSpPr/>
            <p:nvPr/>
          </p:nvSpPr>
          <p:spPr>
            <a:xfrm>
              <a:off x="4330618" y="3534809"/>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900" dirty="0">
                  <a:solidFill>
                    <a:schemeClr val="bg1"/>
                  </a:solidFill>
                </a:rPr>
                <a:t>智能合约</a:t>
              </a:r>
              <a:endParaRPr lang="en-US" sz="900" dirty="0">
                <a:solidFill>
                  <a:schemeClr val="bg1"/>
                </a:solidFill>
              </a:endParaRPr>
            </a:p>
          </p:txBody>
        </p:sp>
      </p:grpSp>
      <p:grpSp>
        <p:nvGrpSpPr>
          <p:cNvPr id="73" name="Group 70"/>
          <p:cNvGrpSpPr/>
          <p:nvPr/>
        </p:nvGrpSpPr>
        <p:grpSpPr>
          <a:xfrm>
            <a:off x="7522384" y="5344347"/>
            <a:ext cx="895547" cy="268896"/>
            <a:chOff x="4285210" y="3502384"/>
            <a:chExt cx="680542" cy="201672"/>
          </a:xfrm>
          <a:solidFill>
            <a:srgbClr val="002060"/>
          </a:solidFill>
        </p:grpSpPr>
        <p:sp>
          <p:nvSpPr>
            <p:cNvPr id="74" name="Rectangle 71"/>
            <p:cNvSpPr/>
            <p:nvPr/>
          </p:nvSpPr>
          <p:spPr>
            <a:xfrm>
              <a:off x="4285210" y="3502384"/>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endParaRPr>
            </a:p>
          </p:txBody>
        </p:sp>
        <p:sp>
          <p:nvSpPr>
            <p:cNvPr id="75" name="Rectangle 72"/>
            <p:cNvSpPr/>
            <p:nvPr/>
          </p:nvSpPr>
          <p:spPr>
            <a:xfrm>
              <a:off x="4330618" y="3534809"/>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a:solidFill>
                    <a:schemeClr val="bg1"/>
                  </a:solidFill>
                </a:rPr>
                <a:t>现有系统</a:t>
              </a:r>
              <a:endParaRPr lang="en-US" sz="800" dirty="0">
                <a:solidFill>
                  <a:schemeClr val="bg1"/>
                </a:solidFill>
              </a:endParaRPr>
            </a:p>
          </p:txBody>
        </p:sp>
      </p:grpSp>
      <p:cxnSp>
        <p:nvCxnSpPr>
          <p:cNvPr id="76" name="Straight Connector 73"/>
          <p:cNvCxnSpPr>
            <a:stCxn id="67" idx="0"/>
          </p:cNvCxnSpPr>
          <p:nvPr/>
        </p:nvCxnSpPr>
        <p:spPr>
          <a:xfrm flipV="1">
            <a:off x="7970985" y="3715869"/>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7" name="TextBox 74"/>
          <p:cNvSpPr txBox="1"/>
          <p:nvPr/>
        </p:nvSpPr>
        <p:spPr>
          <a:xfrm>
            <a:off x="6576053" y="5307789"/>
            <a:ext cx="976208" cy="328295"/>
          </a:xfrm>
          <a:prstGeom prst="rect">
            <a:avLst/>
          </a:prstGeom>
          <a:noFill/>
        </p:spPr>
        <p:txBody>
          <a:bodyPr wrap="square" lIns="121917" tIns="60958" rIns="121917" bIns="60958" rtlCol="0">
            <a:spAutoFit/>
          </a:bodyPr>
          <a:lstStyle/>
          <a:p>
            <a:r>
              <a:rPr lang="zh-CN" altLang="en-US" sz="1300" dirty="0">
                <a:solidFill>
                  <a:srgbClr val="C00000"/>
                </a:solidFill>
              </a:rPr>
              <a:t>中介机构</a:t>
            </a:r>
          </a:p>
        </p:txBody>
      </p:sp>
      <p:pic>
        <p:nvPicPr>
          <p:cNvPr id="78"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9794084" y="3404043"/>
            <a:ext cx="1897875" cy="640148"/>
          </a:xfrm>
          <a:prstGeom prst="rect">
            <a:avLst/>
          </a:prstGeom>
          <a:noFill/>
          <a:ln w="9525">
            <a:noFill/>
            <a:miter lim="800000"/>
            <a:headEnd/>
            <a:tailEnd/>
          </a:ln>
        </p:spPr>
      </p:pic>
      <p:sp>
        <p:nvSpPr>
          <p:cNvPr id="79" name="Rectangle 77"/>
          <p:cNvSpPr/>
          <p:nvPr/>
        </p:nvSpPr>
        <p:spPr>
          <a:xfrm>
            <a:off x="9476656" y="4161831"/>
            <a:ext cx="2208245" cy="1762284"/>
          </a:xfrm>
          <a:prstGeom prst="rect">
            <a:avLst/>
          </a:prstGeom>
          <a:noFill/>
          <a:ln>
            <a:noFill/>
          </a:ln>
        </p:spPr>
        <p:style>
          <a:lnRef idx="0">
            <a:scrgbClr r="0" g="0" b="0"/>
          </a:lnRef>
          <a:fillRef idx="0">
            <a:scrgbClr r="0" g="0" b="0"/>
          </a:fillRef>
          <a:effectRef idx="0">
            <a:scrgbClr r="0" g="0" b="0"/>
          </a:effectRef>
          <a:fontRef idx="minor">
            <a:schemeClr val="dk1"/>
          </a:fontRef>
        </p:style>
        <p:txBody>
          <a:bodyPr lIns="121917" tIns="60958" rIns="121917" bIns="60958" rtlCol="0" anchor="ctr"/>
          <a:lstStyle/>
          <a:p>
            <a:pPr algn="ctr"/>
            <a:endParaRPr lang="zh-CN" altLang="en-US"/>
          </a:p>
        </p:txBody>
      </p:sp>
      <p:cxnSp>
        <p:nvCxnSpPr>
          <p:cNvPr id="80" name="Straight Arrow Connector 78"/>
          <p:cNvCxnSpPr/>
          <p:nvPr/>
        </p:nvCxnSpPr>
        <p:spPr>
          <a:xfrm>
            <a:off x="10947316" y="5106761"/>
            <a:ext cx="0" cy="221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Rectangle 79"/>
          <p:cNvSpPr/>
          <p:nvPr/>
        </p:nvSpPr>
        <p:spPr>
          <a:xfrm>
            <a:off x="10500370" y="4579966"/>
            <a:ext cx="893893" cy="2579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900" dirty="0">
                <a:solidFill>
                  <a:schemeClr val="tx1"/>
                </a:solidFill>
              </a:rPr>
              <a:t>区块链节点</a:t>
            </a:r>
            <a:endParaRPr lang="en-US" sz="900" dirty="0">
              <a:solidFill>
                <a:schemeClr val="tx1"/>
              </a:solidFill>
            </a:endParaRPr>
          </a:p>
        </p:txBody>
      </p:sp>
      <p:cxnSp>
        <p:nvCxnSpPr>
          <p:cNvPr id="82" name="Straight Arrow Connector 80"/>
          <p:cNvCxnSpPr/>
          <p:nvPr/>
        </p:nvCxnSpPr>
        <p:spPr>
          <a:xfrm flipH="1">
            <a:off x="10210683" y="4824993"/>
            <a:ext cx="288032"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3" name="Picture 81"/>
          <p:cNvPicPr>
            <a:picLocks noChangeAspect="1"/>
          </p:cNvPicPr>
          <p:nvPr/>
        </p:nvPicPr>
        <p:blipFill>
          <a:blip r:embed="rId4"/>
          <a:stretch>
            <a:fillRect/>
          </a:stretch>
        </p:blipFill>
        <p:spPr>
          <a:xfrm>
            <a:off x="9731938" y="4524699"/>
            <a:ext cx="496607" cy="608491"/>
          </a:xfrm>
          <a:prstGeom prst="rect">
            <a:avLst/>
          </a:prstGeom>
        </p:spPr>
      </p:pic>
      <p:grpSp>
        <p:nvGrpSpPr>
          <p:cNvPr id="84" name="Group 82"/>
          <p:cNvGrpSpPr/>
          <p:nvPr/>
        </p:nvGrpSpPr>
        <p:grpSpPr>
          <a:xfrm>
            <a:off x="10500370" y="4837864"/>
            <a:ext cx="893892" cy="268896"/>
            <a:chOff x="4285210" y="3502384"/>
            <a:chExt cx="680542" cy="201672"/>
          </a:xfrm>
        </p:grpSpPr>
        <p:sp>
          <p:nvSpPr>
            <p:cNvPr id="85" name="Rectangle 83"/>
            <p:cNvSpPr/>
            <p:nvPr/>
          </p:nvSpPr>
          <p:spPr>
            <a:xfrm>
              <a:off x="4285210" y="3502384"/>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86" name="Rectangle 84"/>
            <p:cNvSpPr/>
            <p:nvPr/>
          </p:nvSpPr>
          <p:spPr>
            <a:xfrm>
              <a:off x="4330618" y="3534809"/>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900" dirty="0">
                  <a:solidFill>
                    <a:schemeClr val="bg1"/>
                  </a:solidFill>
                </a:rPr>
                <a:t>智能合约</a:t>
              </a:r>
              <a:endParaRPr lang="en-US" sz="900" dirty="0">
                <a:solidFill>
                  <a:schemeClr val="bg1"/>
                </a:solidFill>
              </a:endParaRPr>
            </a:p>
          </p:txBody>
        </p:sp>
      </p:grpSp>
      <p:grpSp>
        <p:nvGrpSpPr>
          <p:cNvPr id="87" name="Group 85"/>
          <p:cNvGrpSpPr/>
          <p:nvPr/>
        </p:nvGrpSpPr>
        <p:grpSpPr>
          <a:xfrm>
            <a:off x="10498715" y="5344347"/>
            <a:ext cx="895547" cy="268896"/>
            <a:chOff x="4285210" y="3502384"/>
            <a:chExt cx="680542" cy="201672"/>
          </a:xfrm>
          <a:solidFill>
            <a:srgbClr val="002060"/>
          </a:solidFill>
        </p:grpSpPr>
        <p:sp>
          <p:nvSpPr>
            <p:cNvPr id="88" name="Rectangle 86"/>
            <p:cNvSpPr/>
            <p:nvPr/>
          </p:nvSpPr>
          <p:spPr>
            <a:xfrm>
              <a:off x="4285210" y="3502384"/>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endParaRPr>
            </a:p>
          </p:txBody>
        </p:sp>
        <p:sp>
          <p:nvSpPr>
            <p:cNvPr id="89" name="Rectangle 87"/>
            <p:cNvSpPr/>
            <p:nvPr/>
          </p:nvSpPr>
          <p:spPr>
            <a:xfrm>
              <a:off x="4330618" y="3534809"/>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a:solidFill>
                    <a:schemeClr val="bg1"/>
                  </a:solidFill>
                </a:rPr>
                <a:t>现有系统</a:t>
              </a:r>
              <a:endParaRPr lang="en-US" sz="800" dirty="0">
                <a:solidFill>
                  <a:schemeClr val="bg1"/>
                </a:solidFill>
              </a:endParaRPr>
            </a:p>
          </p:txBody>
        </p:sp>
      </p:grpSp>
      <p:cxnSp>
        <p:nvCxnSpPr>
          <p:cNvPr id="90" name="Straight Connector 88"/>
          <p:cNvCxnSpPr>
            <a:stCxn id="81" idx="0"/>
          </p:cNvCxnSpPr>
          <p:nvPr/>
        </p:nvCxnSpPr>
        <p:spPr>
          <a:xfrm flipV="1">
            <a:off x="10947316" y="3715869"/>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1" name="TextBox 89"/>
          <p:cNvSpPr txBox="1"/>
          <p:nvPr/>
        </p:nvSpPr>
        <p:spPr>
          <a:xfrm>
            <a:off x="9552384" y="5325751"/>
            <a:ext cx="1152128" cy="328295"/>
          </a:xfrm>
          <a:prstGeom prst="rect">
            <a:avLst/>
          </a:prstGeom>
          <a:noFill/>
        </p:spPr>
        <p:txBody>
          <a:bodyPr wrap="square" lIns="121917" tIns="60958" rIns="121917" bIns="60958" rtlCol="0">
            <a:spAutoFit/>
          </a:bodyPr>
          <a:lstStyle/>
          <a:p>
            <a:r>
              <a:rPr lang="zh-CN" altLang="en-US" sz="1300" dirty="0">
                <a:solidFill>
                  <a:srgbClr val="C00000"/>
                </a:solidFill>
              </a:rPr>
              <a:t>监管机构</a:t>
            </a:r>
          </a:p>
        </p:txBody>
      </p:sp>
      <p:sp>
        <p:nvSpPr>
          <p:cNvPr id="92" name="TextBox 92"/>
          <p:cNvSpPr txBox="1"/>
          <p:nvPr/>
        </p:nvSpPr>
        <p:spPr>
          <a:xfrm>
            <a:off x="7728182" y="1363027"/>
            <a:ext cx="885868"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投保人</a:t>
            </a:r>
          </a:p>
        </p:txBody>
      </p:sp>
      <p:pic>
        <p:nvPicPr>
          <p:cNvPr id="93"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1742" y="1723792"/>
            <a:ext cx="721684" cy="1282992"/>
          </a:xfrm>
          <a:prstGeom prst="rect">
            <a:avLst/>
          </a:prstGeom>
        </p:spPr>
      </p:pic>
      <p:sp>
        <p:nvSpPr>
          <p:cNvPr id="94" name="TextBox 95"/>
          <p:cNvSpPr txBox="1"/>
          <p:nvPr/>
        </p:nvSpPr>
        <p:spPr>
          <a:xfrm>
            <a:off x="6192011" y="1363027"/>
            <a:ext cx="885868"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代理人</a:t>
            </a:r>
          </a:p>
        </p:txBody>
      </p:sp>
      <p:pic>
        <p:nvPicPr>
          <p:cNvPr id="95"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361" y="1732479"/>
            <a:ext cx="721684" cy="1282992"/>
          </a:xfrm>
          <a:prstGeom prst="rect">
            <a:avLst/>
          </a:prstGeom>
        </p:spPr>
      </p:pic>
      <p:pic>
        <p:nvPicPr>
          <p:cNvPr id="96"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5531" y="1725749"/>
            <a:ext cx="721684" cy="1282992"/>
          </a:xfrm>
          <a:prstGeom prst="rect">
            <a:avLst/>
          </a:prstGeom>
        </p:spPr>
      </p:pic>
      <p:sp>
        <p:nvSpPr>
          <p:cNvPr id="97" name="TextBox 99"/>
          <p:cNvSpPr txBox="1"/>
          <p:nvPr/>
        </p:nvSpPr>
        <p:spPr>
          <a:xfrm>
            <a:off x="9423603" y="2211991"/>
            <a:ext cx="672075"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维保</a:t>
            </a:r>
          </a:p>
        </p:txBody>
      </p:sp>
      <p:pic>
        <p:nvPicPr>
          <p:cNvPr id="98"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3218" y="1730087"/>
            <a:ext cx="721684" cy="1282992"/>
          </a:xfrm>
          <a:prstGeom prst="rect">
            <a:avLst/>
          </a:prstGeom>
        </p:spPr>
      </p:pic>
      <p:sp>
        <p:nvSpPr>
          <p:cNvPr id="99" name="TextBox 101"/>
          <p:cNvSpPr txBox="1"/>
          <p:nvPr/>
        </p:nvSpPr>
        <p:spPr>
          <a:xfrm>
            <a:off x="10991289" y="2216329"/>
            <a:ext cx="672075"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退保</a:t>
            </a:r>
          </a:p>
        </p:txBody>
      </p:sp>
      <p:sp>
        <p:nvSpPr>
          <p:cNvPr id="100" name="TextBox 109"/>
          <p:cNvSpPr txBox="1"/>
          <p:nvPr/>
        </p:nvSpPr>
        <p:spPr>
          <a:xfrm>
            <a:off x="487801" y="1362432"/>
            <a:ext cx="4041384" cy="1723549"/>
          </a:xfrm>
          <a:prstGeom prst="rect">
            <a:avLst/>
          </a:prstGeom>
          <a:noFill/>
        </p:spPr>
        <p:txBody>
          <a:bodyPr wrap="square" lIns="121917" tIns="60958" rIns="121917" bIns="60958" rtlCol="0">
            <a:spAutoFit/>
          </a:bodyPr>
          <a:lstStyle/>
          <a:p>
            <a:pPr>
              <a:lnSpc>
                <a:spcPct val="130000"/>
              </a:lnSpc>
            </a:pPr>
            <a:r>
              <a:rPr lang="zh-CN" altLang="en-US" sz="2000" dirty="0">
                <a:latin typeface="Microsoft YaHei Light" panose="020B0502040204020203" pitchFamily="34" charset="-122"/>
                <a:ea typeface="Microsoft YaHei Light" panose="020B0502040204020203" pitchFamily="34" charset="-122"/>
              </a:rPr>
              <a:t>可信的桥接所有参与者，并自动执行和保险合约相关的变更</a:t>
            </a:r>
            <a:endParaRPr lang="en-US" altLang="zh-CN" sz="2000" dirty="0">
              <a:latin typeface="Microsoft YaHei Light" panose="020B0502040204020203" pitchFamily="34" charset="-122"/>
              <a:ea typeface="Microsoft YaHei Light" panose="020B0502040204020203" pitchFamily="34" charset="-122"/>
            </a:endParaRPr>
          </a:p>
          <a:p>
            <a:pPr>
              <a:lnSpc>
                <a:spcPct val="130000"/>
              </a:lnSpc>
            </a:pPr>
            <a:r>
              <a:rPr lang="zh-CN" altLang="en-US" sz="2000" dirty="0">
                <a:latin typeface="Microsoft YaHei Light" panose="020B0502040204020203" pitchFamily="34" charset="-122"/>
                <a:ea typeface="Microsoft YaHei Light" panose="020B0502040204020203" pitchFamily="34" charset="-122"/>
              </a:rPr>
              <a:t>降低成本，提高效率，减少风险，优化</a:t>
            </a:r>
            <a:r>
              <a:rPr lang="en-US" altLang="zh-CN" sz="2000" dirty="0">
                <a:latin typeface="Microsoft YaHei Light" panose="020B0502040204020203" pitchFamily="34" charset="-122"/>
                <a:ea typeface="Microsoft YaHei Light" panose="020B0502040204020203" pitchFamily="34" charset="-122"/>
              </a:rPr>
              <a:t>/</a:t>
            </a:r>
            <a:r>
              <a:rPr lang="zh-CN" altLang="en-US" sz="2000" dirty="0">
                <a:latin typeface="Microsoft YaHei Light" panose="020B0502040204020203" pitchFamily="34" charset="-122"/>
                <a:ea typeface="Microsoft YaHei Light" panose="020B0502040204020203" pitchFamily="34" charset="-122"/>
              </a:rPr>
              <a:t>开拓商机</a:t>
            </a:r>
          </a:p>
        </p:txBody>
      </p:sp>
      <p:sp>
        <p:nvSpPr>
          <p:cNvPr id="101" name="文本框 100"/>
          <p:cNvSpPr txBox="1"/>
          <p:nvPr/>
        </p:nvSpPr>
        <p:spPr>
          <a:xfrm>
            <a:off x="520095" y="5851357"/>
            <a:ext cx="4606389" cy="430887"/>
          </a:xfrm>
          <a:prstGeom prst="rect">
            <a:avLst/>
          </a:prstGeom>
          <a:noFill/>
        </p:spPr>
        <p:txBody>
          <a:bodyPr wrap="none" lIns="121917" tIns="60958" rIns="121917" bIns="60958" rtlCol="0">
            <a:spAutoFit/>
          </a:bodyPr>
          <a:lstStyle/>
          <a:p>
            <a:r>
              <a:rPr kumimoji="1" lang="zh-CN" altLang="en-US" sz="2000" dirty="0">
                <a:latin typeface="微软雅黑"/>
                <a:ea typeface="微软雅黑"/>
                <a:cs typeface="微软雅黑"/>
              </a:rPr>
              <a:t>投保时身份信息和联系方式齐备的情况</a:t>
            </a:r>
          </a:p>
        </p:txBody>
      </p:sp>
      <p:sp>
        <p:nvSpPr>
          <p:cNvPr id="102" name="TextBox 95"/>
          <p:cNvSpPr txBox="1"/>
          <p:nvPr/>
        </p:nvSpPr>
        <p:spPr>
          <a:xfrm>
            <a:off x="4559829" y="1363027"/>
            <a:ext cx="1152128"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兼业代理</a:t>
            </a:r>
          </a:p>
        </p:txBody>
      </p:sp>
      <p:sp>
        <p:nvSpPr>
          <p:cNvPr id="103" name="TextBox 92"/>
          <p:cNvSpPr txBox="1"/>
          <p:nvPr/>
        </p:nvSpPr>
        <p:spPr>
          <a:xfrm>
            <a:off x="9360363" y="1363027"/>
            <a:ext cx="885868"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投保人</a:t>
            </a:r>
          </a:p>
        </p:txBody>
      </p:sp>
      <p:sp>
        <p:nvSpPr>
          <p:cNvPr id="104" name="TextBox 99"/>
          <p:cNvSpPr txBox="1"/>
          <p:nvPr/>
        </p:nvSpPr>
        <p:spPr>
          <a:xfrm>
            <a:off x="7920203" y="2227123"/>
            <a:ext cx="672075"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投保</a:t>
            </a:r>
          </a:p>
        </p:txBody>
      </p:sp>
      <p:sp>
        <p:nvSpPr>
          <p:cNvPr id="105" name="TextBox 92"/>
          <p:cNvSpPr txBox="1"/>
          <p:nvPr/>
        </p:nvSpPr>
        <p:spPr>
          <a:xfrm>
            <a:off x="10896534" y="1363027"/>
            <a:ext cx="885868"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投保人</a:t>
            </a:r>
          </a:p>
        </p:txBody>
      </p:sp>
    </p:spTree>
    <p:extLst>
      <p:ext uri="{BB962C8B-B14F-4D97-AF65-F5344CB8AC3E}">
        <p14:creationId xmlns:p14="http://schemas.microsoft.com/office/powerpoint/2010/main" val="2822629772"/>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资金清算对账：以银保通为例</a:t>
            </a:r>
            <a:endParaRPr lang="zh-CN" altLang="en-US" dirty="0"/>
          </a:p>
        </p:txBody>
      </p:sp>
      <p:sp>
        <p:nvSpPr>
          <p:cNvPr id="7" name="内容占位符 6"/>
          <p:cNvSpPr>
            <a:spLocks noGrp="1"/>
          </p:cNvSpPr>
          <p:nvPr>
            <p:ph idx="1"/>
          </p:nvPr>
        </p:nvSpPr>
        <p:spPr>
          <a:xfrm>
            <a:off x="841829" y="1458533"/>
            <a:ext cx="7968341" cy="4525963"/>
          </a:xfrm>
        </p:spPr>
        <p:txBody>
          <a:bodyPr/>
          <a:lstStyle/>
          <a:p>
            <a:pPr>
              <a:lnSpc>
                <a:spcPct val="150000"/>
              </a:lnSpc>
            </a:pPr>
            <a:r>
              <a:rPr lang="zh-CN" altLang="en-US" sz="2400" dirty="0" smtClean="0"/>
              <a:t>为了实现业务数据与财务数据之间的一致性，银保通需要与银行、核心系统以及收付费系统之间进行</a:t>
            </a:r>
            <a:r>
              <a:rPr lang="zh-CN" altLang="en-US" sz="2400" b="1" dirty="0" smtClean="0">
                <a:solidFill>
                  <a:srgbClr val="339933"/>
                </a:solidFill>
              </a:rPr>
              <a:t>日终对账</a:t>
            </a:r>
            <a:r>
              <a:rPr lang="zh-CN" altLang="en-US" sz="2400" dirty="0" smtClean="0"/>
              <a:t>。</a:t>
            </a:r>
            <a:endParaRPr lang="en-US" altLang="zh-CN" sz="2400" dirty="0" smtClean="0"/>
          </a:p>
          <a:p>
            <a:pPr>
              <a:lnSpc>
                <a:spcPct val="150000"/>
              </a:lnSpc>
            </a:pPr>
            <a:r>
              <a:rPr lang="zh-CN" altLang="en-US" sz="2400" dirty="0" smtClean="0"/>
              <a:t>之所以需要这样一个过程，是因为目前系统设计是业务与财务两条线分别进行处理。</a:t>
            </a:r>
            <a:endParaRPr lang="en-US" altLang="zh-CN" sz="2400" dirty="0" smtClean="0"/>
          </a:p>
          <a:p>
            <a:pPr>
              <a:lnSpc>
                <a:spcPct val="150000"/>
              </a:lnSpc>
            </a:pPr>
            <a:r>
              <a:rPr lang="zh-CN" altLang="en-US" sz="2400" dirty="0"/>
              <a:t>区</a:t>
            </a:r>
            <a:r>
              <a:rPr lang="zh-CN" altLang="en-US" sz="2400" dirty="0" smtClean="0"/>
              <a:t>块链的设计中，一个最主要的优点就是信息流和价值流（资金、服务、商品）合并，实现实时的价值转移，完成了从</a:t>
            </a:r>
            <a:r>
              <a:rPr lang="zh-CN" altLang="en-US" sz="2400" b="1" dirty="0" smtClean="0">
                <a:solidFill>
                  <a:srgbClr val="339933"/>
                </a:solidFill>
              </a:rPr>
              <a:t>信息网络</a:t>
            </a:r>
            <a:r>
              <a:rPr lang="zh-CN" altLang="en-US" sz="2400" dirty="0" smtClean="0"/>
              <a:t>到</a:t>
            </a:r>
            <a:r>
              <a:rPr lang="zh-CN" altLang="en-US" sz="2400" b="1" dirty="0" smtClean="0">
                <a:solidFill>
                  <a:srgbClr val="339933"/>
                </a:solidFill>
              </a:rPr>
              <a:t>价值网络</a:t>
            </a:r>
            <a:r>
              <a:rPr lang="zh-CN" altLang="en-US" sz="2400" dirty="0" smtClean="0"/>
              <a:t>的转换。</a:t>
            </a:r>
            <a:endParaRPr lang="zh-CN" altLang="en-US" sz="2400"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059263916"/>
              </p:ext>
            </p:extLst>
          </p:nvPr>
        </p:nvGraphicFramePr>
        <p:xfrm>
          <a:off x="9202057" y="1669141"/>
          <a:ext cx="2859314" cy="1848310"/>
        </p:xfrm>
        <a:graphic>
          <a:graphicData uri="http://schemas.openxmlformats.org/presentationml/2006/ole">
            <mc:AlternateContent xmlns:mc="http://schemas.openxmlformats.org/markup-compatibility/2006">
              <mc:Choice xmlns:v="urn:schemas-microsoft-com:vml" Requires="v">
                <p:oleObj spid="_x0000_s2277" r:id="rId3" imgW="9798364" imgH="6335215" progId="Visio.Drawing.11">
                  <p:embed/>
                </p:oleObj>
              </mc:Choice>
              <mc:Fallback>
                <p:oleObj r:id="rId3" imgW="9798364" imgH="633521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2057" y="1669141"/>
                        <a:ext cx="2859314" cy="1848310"/>
                      </a:xfrm>
                      <a:prstGeom prst="rect">
                        <a:avLst/>
                      </a:prstGeom>
                      <a:noFill/>
                    </p:spPr>
                  </p:pic>
                </p:oleObj>
              </mc:Fallback>
            </mc:AlternateContent>
          </a:graphicData>
        </a:graphic>
      </p:graphicFrame>
      <p:sp>
        <p:nvSpPr>
          <p:cNvPr id="5"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116170262"/>
              </p:ext>
            </p:extLst>
          </p:nvPr>
        </p:nvGraphicFramePr>
        <p:xfrm>
          <a:off x="9216572" y="3742470"/>
          <a:ext cx="2844800" cy="2308631"/>
        </p:xfrm>
        <a:graphic>
          <a:graphicData uri="http://schemas.openxmlformats.org/presentationml/2006/ole">
            <mc:AlternateContent xmlns:mc="http://schemas.openxmlformats.org/markup-compatibility/2006">
              <mc:Choice xmlns:v="urn:schemas-microsoft-com:vml" Requires="v">
                <p:oleObj spid="_x0000_s2278" r:id="rId5" imgW="7001178" imgH="5678109" progId="Visio.Drawing.11">
                  <p:embed/>
                </p:oleObj>
              </mc:Choice>
              <mc:Fallback>
                <p:oleObj r:id="rId5" imgW="7001178" imgH="567810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6572" y="3742470"/>
                        <a:ext cx="2844800" cy="2308631"/>
                      </a:xfrm>
                      <a:prstGeom prst="rect">
                        <a:avLst/>
                      </a:prstGeom>
                      <a:noFill/>
                    </p:spPr>
                  </p:pic>
                </p:oleObj>
              </mc:Fallback>
            </mc:AlternateContent>
          </a:graphicData>
        </a:graphic>
      </p:graphicFrame>
    </p:spTree>
    <p:extLst>
      <p:ext uri="{BB962C8B-B14F-4D97-AF65-F5344CB8AC3E}">
        <p14:creationId xmlns:p14="http://schemas.microsoft.com/office/powerpoint/2010/main" val="212241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资金清算实际案例：微众银行</a:t>
            </a:r>
            <a:endParaRPr lang="zh-CN" altLang="en-US" dirty="0"/>
          </a:p>
        </p:txBody>
      </p:sp>
      <p:sp>
        <p:nvSpPr>
          <p:cNvPr id="4" name="矩形 3"/>
          <p:cNvSpPr/>
          <p:nvPr/>
        </p:nvSpPr>
        <p:spPr>
          <a:xfrm>
            <a:off x="1044376" y="1331841"/>
            <a:ext cx="10741224" cy="10081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407410" y="1223829"/>
            <a:ext cx="5233040" cy="1224136"/>
          </a:xfrm>
          <a:prstGeom prst="rect">
            <a:avLst/>
          </a:prstGeom>
          <a:solidFill>
            <a:srgbClr val="80C5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flipH="1">
            <a:off x="6299398" y="1223829"/>
            <a:ext cx="108012" cy="108012"/>
          </a:xfrm>
          <a:prstGeom prst="rtTriangle">
            <a:avLst/>
          </a:prstGeom>
          <a:solidFill>
            <a:srgbClr val="0053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339752" y="1604288"/>
            <a:ext cx="2016224" cy="461665"/>
          </a:xfrm>
          <a:prstGeom prst="rect">
            <a:avLst/>
          </a:prstGeom>
          <a:noFill/>
        </p:spPr>
        <p:txBody>
          <a:bodyPr wrap="square" rtlCol="0" anchor="ctr">
            <a:spAutoFit/>
          </a:bodyPr>
          <a:lstStyle/>
          <a:p>
            <a:pPr algn="ctr"/>
            <a:r>
              <a:rPr lang="zh-CN" altLang="en-US" sz="2400" b="1" dirty="0" smtClean="0">
                <a:solidFill>
                  <a:schemeClr val="bg1"/>
                </a:solidFill>
                <a:latin typeface="Arial" panose="020B0604020202020204" pitchFamily="34" charset="0"/>
                <a:cs typeface="Arial" panose="020B0604020202020204" pitchFamily="34" charset="0"/>
              </a:rPr>
              <a:t>业务痛点</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2" name="Rectangle 42"/>
          <p:cNvSpPr/>
          <p:nvPr/>
        </p:nvSpPr>
        <p:spPr>
          <a:xfrm>
            <a:off x="7814169" y="1517204"/>
            <a:ext cx="1944216" cy="545100"/>
          </a:xfrm>
          <a:prstGeom prst="rect">
            <a:avLst/>
          </a:prstGeom>
          <a:noFill/>
          <a:ln w="12700" cap="flat" cmpd="sng" algn="ctr">
            <a:noFill/>
            <a:prstDash val="solid"/>
          </a:ln>
          <a:effectLst/>
        </p:spPr>
        <p:txBody>
          <a:bodyPr lIns="91440" tIns="0" rIns="91440" bIns="0" rtlCol="0" anchor="ctr"/>
          <a:lstStyle/>
          <a:p>
            <a:pPr algn="ctr">
              <a:defRPr/>
            </a:pPr>
            <a:r>
              <a:rPr lang="zh-CN" altLang="en-US" sz="2400" b="1" kern="0" dirty="0" smtClean="0">
                <a:solidFill>
                  <a:schemeClr val="bg1"/>
                </a:solidFill>
                <a:latin typeface="Arial" pitchFamily="34" charset="0"/>
                <a:cs typeface="Arial" pitchFamily="34" charset="0"/>
              </a:rPr>
              <a:t>解决方案</a:t>
            </a:r>
            <a:endParaRPr lang="en-US" sz="2400" b="1" kern="0" dirty="0" smtClean="0">
              <a:solidFill>
                <a:schemeClr val="bg1"/>
              </a:solidFill>
              <a:latin typeface="Arial" pitchFamily="34" charset="0"/>
              <a:cs typeface="Arial" pitchFamily="34" charset="0"/>
            </a:endParaRPr>
          </a:p>
        </p:txBody>
      </p:sp>
      <p:sp>
        <p:nvSpPr>
          <p:cNvPr id="14" name="TextBox 13"/>
          <p:cNvSpPr txBox="1"/>
          <p:nvPr/>
        </p:nvSpPr>
        <p:spPr>
          <a:xfrm>
            <a:off x="1044376" y="2627097"/>
            <a:ext cx="10247738" cy="1384995"/>
          </a:xfrm>
          <a:prstGeom prst="rect">
            <a:avLst/>
          </a:prstGeom>
          <a:noFill/>
        </p:spPr>
        <p:txBody>
          <a:bodyPr wrap="square" rtlCol="0">
            <a:spAutoFit/>
          </a:bodyPr>
          <a:lstStyle/>
          <a:p>
            <a:pPr>
              <a:lnSpc>
                <a:spcPct val="150000"/>
              </a:lnSpc>
            </a:pPr>
            <a:r>
              <a:rPr lang="zh-CN" altLang="en-US" sz="2000" b="1" dirty="0" smtClean="0">
                <a:solidFill>
                  <a:srgbClr val="339933"/>
                </a:solidFill>
              </a:rPr>
              <a:t>业务模式</a:t>
            </a:r>
            <a:r>
              <a:rPr lang="zh-CN" altLang="en-US" dirty="0" smtClean="0"/>
              <a:t>：微粒</a:t>
            </a:r>
            <a:r>
              <a:rPr lang="zh-CN" altLang="en-US" dirty="0"/>
              <a:t>贷</a:t>
            </a:r>
            <a:r>
              <a:rPr lang="zh-CN" altLang="en-US" dirty="0" smtClean="0"/>
              <a:t>是面向</a:t>
            </a:r>
            <a:r>
              <a:rPr lang="zh-CN" altLang="en-US" dirty="0"/>
              <a:t>于个人的消费贷款，目前为止已经有超过一千万客户，发放了一千万笔贷款，发放金额也超过了一千亿元</a:t>
            </a:r>
            <a:r>
              <a:rPr lang="zh-CN" altLang="en-US" dirty="0" smtClean="0"/>
              <a:t>。</a:t>
            </a:r>
            <a:r>
              <a:rPr lang="en-US" altLang="zh-CN" dirty="0" smtClean="0"/>
              <a:t>80</a:t>
            </a:r>
            <a:r>
              <a:rPr lang="en-US" altLang="zh-CN" dirty="0"/>
              <a:t>%</a:t>
            </a:r>
            <a:r>
              <a:rPr lang="zh-CN" altLang="en-US" dirty="0"/>
              <a:t>资金来自其他银行，合作方式是联合</a:t>
            </a:r>
            <a:r>
              <a:rPr lang="zh-CN" altLang="en-US" dirty="0" smtClean="0"/>
              <a:t>放贷，</a:t>
            </a:r>
            <a:r>
              <a:rPr lang="zh-CN" altLang="en-US" dirty="0"/>
              <a:t>其中合作银行可获取</a:t>
            </a:r>
            <a:r>
              <a:rPr lang="en-US" altLang="zh-CN" dirty="0"/>
              <a:t>70%</a:t>
            </a:r>
            <a:r>
              <a:rPr lang="zh-CN" altLang="en-US" dirty="0"/>
              <a:t>利息，微众获得</a:t>
            </a:r>
            <a:r>
              <a:rPr lang="en-US" altLang="zh-CN" dirty="0"/>
              <a:t>30%</a:t>
            </a:r>
            <a:r>
              <a:rPr lang="zh-CN" altLang="en-US" dirty="0" smtClean="0"/>
              <a:t>利息，</a:t>
            </a:r>
            <a:r>
              <a:rPr lang="zh-CN" altLang="en-US" b="1" dirty="0" smtClean="0">
                <a:solidFill>
                  <a:srgbClr val="009900"/>
                </a:solidFill>
              </a:rPr>
              <a:t>需要与</a:t>
            </a:r>
            <a:r>
              <a:rPr lang="en-US" altLang="zh-CN" b="1" dirty="0">
                <a:solidFill>
                  <a:srgbClr val="009900"/>
                </a:solidFill>
              </a:rPr>
              <a:t>20</a:t>
            </a:r>
            <a:r>
              <a:rPr lang="zh-CN" altLang="en-US" b="1" dirty="0">
                <a:solidFill>
                  <a:srgbClr val="009900"/>
                </a:solidFill>
              </a:rPr>
              <a:t>多家合作银行</a:t>
            </a:r>
            <a:r>
              <a:rPr lang="zh-CN" altLang="en-US" b="1" dirty="0" smtClean="0">
                <a:solidFill>
                  <a:srgbClr val="009900"/>
                </a:solidFill>
              </a:rPr>
              <a:t>之间进行资金清算</a:t>
            </a:r>
            <a:r>
              <a:rPr lang="zh-CN" altLang="en-US" dirty="0" smtClean="0"/>
              <a:t>。</a:t>
            </a:r>
            <a:endParaRPr lang="en-US" altLang="zh-CN" dirty="0" smtClean="0"/>
          </a:p>
        </p:txBody>
      </p:sp>
      <p:sp>
        <p:nvSpPr>
          <p:cNvPr id="15" name="TextBox 14"/>
          <p:cNvSpPr txBox="1"/>
          <p:nvPr/>
        </p:nvSpPr>
        <p:spPr>
          <a:xfrm>
            <a:off x="6705599" y="4064014"/>
            <a:ext cx="5225143" cy="1754326"/>
          </a:xfrm>
          <a:prstGeom prst="rect">
            <a:avLst/>
          </a:prstGeom>
          <a:noFill/>
        </p:spPr>
        <p:txBody>
          <a:bodyPr wrap="square" rtlCol="0">
            <a:spAutoFit/>
          </a:bodyPr>
          <a:lstStyle/>
          <a:p>
            <a:pPr>
              <a:lnSpc>
                <a:spcPct val="150000"/>
              </a:lnSpc>
            </a:pPr>
            <a:r>
              <a:rPr lang="zh-CN" altLang="en-US" dirty="0" smtClean="0"/>
              <a:t>基于区块链的解决方案：</a:t>
            </a:r>
            <a:endParaRPr lang="en-US" altLang="zh-CN" dirty="0" smtClean="0"/>
          </a:p>
          <a:p>
            <a:pPr>
              <a:lnSpc>
                <a:spcPct val="150000"/>
              </a:lnSpc>
            </a:pPr>
            <a:r>
              <a:rPr lang="en-US" altLang="zh-CN" dirty="0" smtClean="0"/>
              <a:t>1</a:t>
            </a:r>
            <a:r>
              <a:rPr lang="zh-CN" altLang="en-US" dirty="0" smtClean="0"/>
              <a:t>、所有信息都记录在区块链网络上。</a:t>
            </a:r>
            <a:endParaRPr lang="en-US" altLang="zh-CN" dirty="0" smtClean="0"/>
          </a:p>
          <a:p>
            <a:pPr>
              <a:lnSpc>
                <a:spcPct val="150000"/>
              </a:lnSpc>
            </a:pPr>
            <a:r>
              <a:rPr lang="en-US" altLang="zh-CN" dirty="0" smtClean="0"/>
              <a:t>2</a:t>
            </a:r>
            <a:r>
              <a:rPr lang="zh-CN" altLang="en-US" dirty="0" smtClean="0"/>
              <a:t>、无法篡改，而且所有变更所有参与方都可见。</a:t>
            </a:r>
            <a:endParaRPr lang="en-US" altLang="zh-CN" dirty="0" smtClean="0"/>
          </a:p>
          <a:p>
            <a:pPr>
              <a:lnSpc>
                <a:spcPct val="150000"/>
              </a:lnSpc>
            </a:pPr>
            <a:r>
              <a:rPr lang="en-US" altLang="zh-CN" dirty="0" smtClean="0"/>
              <a:t>3</a:t>
            </a:r>
            <a:r>
              <a:rPr lang="zh-CN" altLang="en-US" dirty="0" smtClean="0"/>
              <a:t>、交易过程伴随清算过程，可以完成实时清算。</a:t>
            </a:r>
            <a:endParaRPr lang="zh-CN" altLang="en-US" dirty="0"/>
          </a:p>
        </p:txBody>
      </p:sp>
      <p:sp>
        <p:nvSpPr>
          <p:cNvPr id="16" name="矩形 15"/>
          <p:cNvSpPr/>
          <p:nvPr/>
        </p:nvSpPr>
        <p:spPr>
          <a:xfrm>
            <a:off x="1044376" y="4064014"/>
            <a:ext cx="5341910" cy="2169825"/>
          </a:xfrm>
          <a:prstGeom prst="rect">
            <a:avLst/>
          </a:prstGeom>
        </p:spPr>
        <p:txBody>
          <a:bodyPr wrap="square">
            <a:spAutoFit/>
          </a:bodyPr>
          <a:lstStyle/>
          <a:p>
            <a:pPr>
              <a:lnSpc>
                <a:spcPct val="150000"/>
              </a:lnSpc>
            </a:pPr>
            <a:r>
              <a:rPr lang="zh-CN" altLang="en-US" dirty="0" smtClean="0"/>
              <a:t>传统做法：</a:t>
            </a:r>
            <a:endParaRPr lang="en-US" altLang="zh-CN" dirty="0" smtClean="0"/>
          </a:p>
          <a:p>
            <a:pPr>
              <a:lnSpc>
                <a:spcPct val="150000"/>
              </a:lnSpc>
            </a:pPr>
            <a:r>
              <a:rPr lang="en-US" altLang="zh-CN" dirty="0" smtClean="0"/>
              <a:t>1</a:t>
            </a:r>
            <a:r>
              <a:rPr lang="zh-CN" altLang="en-US" dirty="0" smtClean="0"/>
              <a:t>、交易</a:t>
            </a:r>
            <a:r>
              <a:rPr lang="zh-CN" altLang="en-US" dirty="0"/>
              <a:t>和资金结算是分开的，双方银行各自</a:t>
            </a:r>
            <a:r>
              <a:rPr lang="zh-CN" altLang="en-US" dirty="0" smtClean="0"/>
              <a:t>记账。</a:t>
            </a:r>
            <a:endParaRPr lang="en-US" altLang="zh-CN" dirty="0" smtClean="0"/>
          </a:p>
          <a:p>
            <a:pPr>
              <a:lnSpc>
                <a:spcPct val="150000"/>
              </a:lnSpc>
            </a:pPr>
            <a:r>
              <a:rPr lang="en-US" altLang="zh-CN" dirty="0" smtClean="0"/>
              <a:t>2</a:t>
            </a:r>
            <a:r>
              <a:rPr lang="zh-CN" altLang="en-US" dirty="0" smtClean="0"/>
              <a:t>、银行</a:t>
            </a:r>
            <a:r>
              <a:rPr lang="zh-CN" altLang="en-US" dirty="0"/>
              <a:t>交易完成后，双方银行需要花费大量的人力物力对账。因为数据是由对手记录的，双方无法确认这个数据的真实性。</a:t>
            </a:r>
          </a:p>
        </p:txBody>
      </p:sp>
    </p:spTree>
    <p:extLst>
      <p:ext uri="{BB962C8B-B14F-4D97-AF65-F5344CB8AC3E}">
        <p14:creationId xmlns:p14="http://schemas.microsoft.com/office/powerpoint/2010/main" val="1476066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latin typeface="Impact" panose="020B0806030902050204" pitchFamily="34" charset="0"/>
              </a:rPr>
              <a:t>应用场景</a:t>
            </a:r>
            <a:r>
              <a:rPr lang="en-US" altLang="zh-CN" dirty="0" smtClean="0">
                <a:latin typeface="Impact" panose="020B0806030902050204" pitchFamily="34" charset="0"/>
              </a:rPr>
              <a:t>2</a:t>
            </a:r>
            <a:r>
              <a:rPr lang="zh-CN" altLang="en-US" dirty="0" smtClean="0">
                <a:latin typeface="Impact" panose="020B0806030902050204" pitchFamily="34" charset="0"/>
              </a:rPr>
              <a:t>：基于智能合约的自动理赔</a:t>
            </a:r>
            <a:endParaRPr lang="zh-CN" altLang="en-US" dirty="0">
              <a:latin typeface="Impact" panose="020B0806030902050204" pitchFamily="34" charset="0"/>
            </a:endParaRPr>
          </a:p>
        </p:txBody>
      </p:sp>
      <p:sp>
        <p:nvSpPr>
          <p:cNvPr id="3" name="TextBox 2"/>
          <p:cNvSpPr txBox="1"/>
          <p:nvPr/>
        </p:nvSpPr>
        <p:spPr>
          <a:xfrm>
            <a:off x="1534885" y="1448993"/>
            <a:ext cx="2249714" cy="461665"/>
          </a:xfrm>
          <a:prstGeom prst="rect">
            <a:avLst/>
          </a:prstGeom>
          <a:noFill/>
        </p:spPr>
        <p:txBody>
          <a:bodyPr wrap="square" rtlCol="0">
            <a:spAutoFit/>
          </a:bodyPr>
          <a:lstStyle/>
          <a:p>
            <a:pPr algn="ctr"/>
            <a:r>
              <a:rPr lang="zh-CN" altLang="en-US" sz="2400" b="1" dirty="0" smtClean="0"/>
              <a:t>航班延误险</a:t>
            </a:r>
            <a:endParaRPr lang="zh-CN" altLang="en-US" sz="2400" b="1" dirty="0"/>
          </a:p>
        </p:txBody>
      </p:sp>
      <p:sp>
        <p:nvSpPr>
          <p:cNvPr id="6" name="椭圆 5"/>
          <p:cNvSpPr/>
          <p:nvPr/>
        </p:nvSpPr>
        <p:spPr>
          <a:xfrm>
            <a:off x="1262743" y="2148129"/>
            <a:ext cx="3091543" cy="2743200"/>
          </a:xfrm>
          <a:prstGeom prst="ellipse">
            <a:avLst/>
          </a:prstGeom>
          <a:noFill/>
          <a:ln w="3810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7" name="单圆角矩形 6"/>
          <p:cNvSpPr/>
          <p:nvPr/>
        </p:nvSpPr>
        <p:spPr>
          <a:xfrm>
            <a:off x="805543" y="2845504"/>
            <a:ext cx="914400" cy="431008"/>
          </a:xfrm>
          <a:prstGeom prst="snip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客户</a:t>
            </a:r>
          </a:p>
        </p:txBody>
      </p:sp>
      <p:sp>
        <p:nvSpPr>
          <p:cNvPr id="9" name="单圆角矩形 8"/>
          <p:cNvSpPr/>
          <p:nvPr/>
        </p:nvSpPr>
        <p:spPr>
          <a:xfrm>
            <a:off x="3664857" y="4275649"/>
            <a:ext cx="914400" cy="615680"/>
          </a:xfrm>
          <a:prstGeom prst="snip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保险公司</a:t>
            </a:r>
          </a:p>
        </p:txBody>
      </p:sp>
      <p:sp>
        <p:nvSpPr>
          <p:cNvPr id="10" name="TextBox 9"/>
          <p:cNvSpPr txBox="1"/>
          <p:nvPr/>
        </p:nvSpPr>
        <p:spPr>
          <a:xfrm>
            <a:off x="1992085" y="2637233"/>
            <a:ext cx="1632857" cy="1754326"/>
          </a:xfrm>
          <a:prstGeom prst="rect">
            <a:avLst/>
          </a:prstGeom>
          <a:noFill/>
        </p:spPr>
        <p:txBody>
          <a:bodyPr wrap="square" rtlCol="0">
            <a:spAutoFit/>
          </a:bodyPr>
          <a:lstStyle/>
          <a:p>
            <a:pPr algn="ctr">
              <a:lnSpc>
                <a:spcPct val="150000"/>
              </a:lnSpc>
            </a:pPr>
            <a:r>
              <a:rPr lang="zh-CN" altLang="en-US" b="1" dirty="0" smtClean="0"/>
              <a:t>智能合约</a:t>
            </a:r>
            <a:endParaRPr lang="en-US" altLang="zh-CN" b="1" dirty="0" smtClean="0"/>
          </a:p>
          <a:p>
            <a:pPr>
              <a:lnSpc>
                <a:spcPct val="150000"/>
              </a:lnSpc>
            </a:pPr>
            <a:r>
              <a:rPr lang="zh-CN" altLang="en-US" dirty="0" smtClean="0"/>
              <a:t>如果某航班延误</a:t>
            </a:r>
            <a:r>
              <a:rPr lang="en-US" altLang="zh-CN" dirty="0" smtClean="0"/>
              <a:t>30</a:t>
            </a:r>
            <a:r>
              <a:rPr lang="zh-CN" altLang="en-US" dirty="0" smtClean="0"/>
              <a:t>分钟，则赔偿</a:t>
            </a:r>
            <a:r>
              <a:rPr lang="en-US" altLang="zh-CN" dirty="0" smtClean="0"/>
              <a:t>30</a:t>
            </a:r>
            <a:r>
              <a:rPr lang="zh-CN" altLang="en-US" dirty="0" smtClean="0"/>
              <a:t>元。</a:t>
            </a:r>
            <a:endParaRPr lang="zh-CN" altLang="en-US" dirty="0"/>
          </a:p>
        </p:txBody>
      </p:sp>
      <p:sp>
        <p:nvSpPr>
          <p:cNvPr id="11" name="单圆角矩形 10"/>
          <p:cNvSpPr/>
          <p:nvPr/>
        </p:nvSpPr>
        <p:spPr>
          <a:xfrm>
            <a:off x="1077685" y="4240336"/>
            <a:ext cx="914400" cy="615680"/>
          </a:xfrm>
          <a:prstGeom prst="snip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中航信</a:t>
            </a:r>
          </a:p>
        </p:txBody>
      </p:sp>
      <p:sp>
        <p:nvSpPr>
          <p:cNvPr id="12" name="TextBox 11"/>
          <p:cNvSpPr txBox="1"/>
          <p:nvPr/>
        </p:nvSpPr>
        <p:spPr>
          <a:xfrm>
            <a:off x="889003" y="5399324"/>
            <a:ext cx="3668486" cy="923330"/>
          </a:xfrm>
          <a:prstGeom prst="rect">
            <a:avLst/>
          </a:prstGeom>
          <a:noFill/>
        </p:spPr>
        <p:txBody>
          <a:bodyPr wrap="square" rtlCol="0">
            <a:spAutoFit/>
          </a:bodyPr>
          <a:lstStyle/>
          <a:p>
            <a:pPr>
              <a:lnSpc>
                <a:spcPct val="150000"/>
              </a:lnSpc>
            </a:pPr>
            <a:r>
              <a:rPr lang="zh-CN" altLang="en-US" dirty="0" smtClean="0"/>
              <a:t>当航班延误时，该合约自动执行，不可抵赖，不可篡改。</a:t>
            </a:r>
            <a:endParaRPr lang="zh-CN" altLang="en-US" dirty="0"/>
          </a:p>
        </p:txBody>
      </p:sp>
      <p:sp>
        <p:nvSpPr>
          <p:cNvPr id="13" name="TextBox 12"/>
          <p:cNvSpPr txBox="1"/>
          <p:nvPr/>
        </p:nvSpPr>
        <p:spPr>
          <a:xfrm>
            <a:off x="8196942" y="1413680"/>
            <a:ext cx="2249714" cy="461665"/>
          </a:xfrm>
          <a:prstGeom prst="rect">
            <a:avLst/>
          </a:prstGeom>
          <a:noFill/>
        </p:spPr>
        <p:txBody>
          <a:bodyPr wrap="square" rtlCol="0">
            <a:spAutoFit/>
          </a:bodyPr>
          <a:lstStyle/>
          <a:p>
            <a:pPr algn="ctr"/>
            <a:r>
              <a:rPr lang="zh-CN" altLang="en-US" sz="2400" b="1" dirty="0" smtClean="0"/>
              <a:t>重疾险</a:t>
            </a:r>
            <a:endParaRPr lang="zh-CN" altLang="en-US" sz="2400" b="1" dirty="0"/>
          </a:p>
        </p:txBody>
      </p:sp>
      <p:sp>
        <p:nvSpPr>
          <p:cNvPr id="14" name="椭圆 13"/>
          <p:cNvSpPr/>
          <p:nvPr/>
        </p:nvSpPr>
        <p:spPr>
          <a:xfrm>
            <a:off x="7924800" y="2112816"/>
            <a:ext cx="3091543" cy="2743200"/>
          </a:xfrm>
          <a:prstGeom prst="ellipse">
            <a:avLst/>
          </a:prstGeom>
          <a:noFill/>
          <a:ln w="3810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15" name="单圆角矩形 14"/>
          <p:cNvSpPr/>
          <p:nvPr/>
        </p:nvSpPr>
        <p:spPr>
          <a:xfrm>
            <a:off x="7467600" y="2810191"/>
            <a:ext cx="914400" cy="431008"/>
          </a:xfrm>
          <a:prstGeom prst="snip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客户</a:t>
            </a:r>
          </a:p>
        </p:txBody>
      </p:sp>
      <p:sp>
        <p:nvSpPr>
          <p:cNvPr id="16" name="单圆角矩形 15"/>
          <p:cNvSpPr/>
          <p:nvPr/>
        </p:nvSpPr>
        <p:spPr>
          <a:xfrm>
            <a:off x="10326914" y="4240336"/>
            <a:ext cx="914400" cy="615680"/>
          </a:xfrm>
          <a:prstGeom prst="snip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保险公司</a:t>
            </a:r>
          </a:p>
        </p:txBody>
      </p:sp>
      <p:sp>
        <p:nvSpPr>
          <p:cNvPr id="17" name="TextBox 16"/>
          <p:cNvSpPr txBox="1"/>
          <p:nvPr/>
        </p:nvSpPr>
        <p:spPr>
          <a:xfrm>
            <a:off x="8405584" y="2810191"/>
            <a:ext cx="2378529" cy="1338828"/>
          </a:xfrm>
          <a:prstGeom prst="rect">
            <a:avLst/>
          </a:prstGeom>
          <a:noFill/>
        </p:spPr>
        <p:txBody>
          <a:bodyPr wrap="square" rtlCol="0">
            <a:spAutoFit/>
          </a:bodyPr>
          <a:lstStyle/>
          <a:p>
            <a:pPr algn="ctr">
              <a:lnSpc>
                <a:spcPct val="150000"/>
              </a:lnSpc>
            </a:pPr>
            <a:r>
              <a:rPr lang="zh-CN" altLang="en-US" b="1" dirty="0" smtClean="0"/>
              <a:t>智能合约</a:t>
            </a:r>
            <a:endParaRPr lang="en-US" altLang="zh-CN" b="1" dirty="0" smtClean="0"/>
          </a:p>
          <a:p>
            <a:pPr>
              <a:lnSpc>
                <a:spcPct val="150000"/>
              </a:lnSpc>
            </a:pPr>
            <a:r>
              <a:rPr lang="zh-CN" altLang="en-US" dirty="0" smtClean="0"/>
              <a:t>当客户出现某病症时，一次性赔付</a:t>
            </a:r>
            <a:r>
              <a:rPr lang="en-US" altLang="zh-CN" dirty="0" smtClean="0"/>
              <a:t>X</a:t>
            </a:r>
            <a:r>
              <a:rPr lang="zh-CN" altLang="en-US" dirty="0" smtClean="0"/>
              <a:t>元。</a:t>
            </a:r>
            <a:endParaRPr lang="zh-CN" altLang="en-US" dirty="0"/>
          </a:p>
        </p:txBody>
      </p:sp>
      <p:sp>
        <p:nvSpPr>
          <p:cNvPr id="18" name="单圆角矩形 17"/>
          <p:cNvSpPr/>
          <p:nvPr/>
        </p:nvSpPr>
        <p:spPr>
          <a:xfrm>
            <a:off x="7739742" y="4205023"/>
            <a:ext cx="914400" cy="615680"/>
          </a:xfrm>
          <a:prstGeom prst="snipRound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医院</a:t>
            </a:r>
          </a:p>
        </p:txBody>
      </p:sp>
      <p:sp>
        <p:nvSpPr>
          <p:cNvPr id="19" name="TextBox 18"/>
          <p:cNvSpPr txBox="1"/>
          <p:nvPr/>
        </p:nvSpPr>
        <p:spPr>
          <a:xfrm>
            <a:off x="7376892" y="5364011"/>
            <a:ext cx="4147454" cy="923330"/>
          </a:xfrm>
          <a:prstGeom prst="rect">
            <a:avLst/>
          </a:prstGeom>
          <a:noFill/>
        </p:spPr>
        <p:txBody>
          <a:bodyPr wrap="square" rtlCol="0">
            <a:spAutoFit/>
          </a:bodyPr>
          <a:lstStyle/>
          <a:p>
            <a:pPr>
              <a:lnSpc>
                <a:spcPct val="150000"/>
              </a:lnSpc>
            </a:pPr>
            <a:r>
              <a:rPr lang="zh-CN" altLang="en-US" dirty="0" smtClean="0"/>
              <a:t>当客户在医院就诊被确诊后，合约自动执行，所有证据在合约方之间公开。</a:t>
            </a:r>
            <a:endParaRPr lang="zh-CN" altLang="en-US" dirty="0"/>
          </a:p>
        </p:txBody>
      </p:sp>
    </p:spTree>
    <p:extLst>
      <p:ext uri="{BB962C8B-B14F-4D97-AF65-F5344CB8AC3E}">
        <p14:creationId xmlns:p14="http://schemas.microsoft.com/office/powerpoint/2010/main" val="1909692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dirty="0" smtClean="0"/>
              <a:t>智能理赔——</a:t>
            </a:r>
            <a:r>
              <a:rPr kumimoji="1" lang="zh-CN" altLang="en-US" dirty="0" smtClean="0"/>
              <a:t>短险时空验真业务架构图</a:t>
            </a:r>
            <a:endParaRPr kumimoji="1" lang="zh-CN" altLang="en-US" dirty="0"/>
          </a:p>
        </p:txBody>
      </p:sp>
      <p:cxnSp>
        <p:nvCxnSpPr>
          <p:cNvPr id="4" name="Straight Connector 36"/>
          <p:cNvCxnSpPr>
            <a:stCxn id="32" idx="0"/>
          </p:cNvCxnSpPr>
          <p:nvPr/>
        </p:nvCxnSpPr>
        <p:spPr>
          <a:xfrm flipV="1">
            <a:off x="2042317" y="3685481"/>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59"/>
          <p:cNvCxnSpPr>
            <a:stCxn id="43" idx="0"/>
          </p:cNvCxnSpPr>
          <p:nvPr/>
        </p:nvCxnSpPr>
        <p:spPr>
          <a:xfrm flipV="1">
            <a:off x="5018648" y="3685481"/>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73"/>
          <p:cNvCxnSpPr>
            <a:stCxn id="56" idx="0"/>
          </p:cNvCxnSpPr>
          <p:nvPr/>
        </p:nvCxnSpPr>
        <p:spPr>
          <a:xfrm flipV="1">
            <a:off x="7994979" y="3685481"/>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 name="组 6"/>
          <p:cNvGrpSpPr/>
          <p:nvPr/>
        </p:nvGrpSpPr>
        <p:grpSpPr>
          <a:xfrm>
            <a:off x="560490" y="3455123"/>
            <a:ext cx="11155463" cy="655413"/>
            <a:chOff x="420367" y="2584324"/>
            <a:chExt cx="8366597" cy="491560"/>
          </a:xfrm>
        </p:grpSpPr>
        <p:pic>
          <p:nvPicPr>
            <p:cNvPr id="8"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3180260" y="2595772"/>
              <a:ext cx="1423406" cy="480111"/>
            </a:xfrm>
            <a:prstGeom prst="rect">
              <a:avLst/>
            </a:prstGeom>
            <a:noFill/>
            <a:ln w="9525">
              <a:noFill/>
              <a:miter lim="800000"/>
              <a:headEnd/>
              <a:tailEnd/>
            </a:ln>
          </p:spPr>
        </p:pic>
        <p:pic>
          <p:nvPicPr>
            <p:cNvPr id="9"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4556789" y="2595772"/>
              <a:ext cx="1423406" cy="480111"/>
            </a:xfrm>
            <a:prstGeom prst="rect">
              <a:avLst/>
            </a:prstGeom>
            <a:noFill/>
            <a:ln w="9525">
              <a:noFill/>
              <a:miter lim="800000"/>
              <a:headEnd/>
              <a:tailEnd/>
            </a:ln>
          </p:spPr>
        </p:pic>
        <p:pic>
          <p:nvPicPr>
            <p:cNvPr id="10"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5940152" y="2584325"/>
              <a:ext cx="1423406" cy="480111"/>
            </a:xfrm>
            <a:prstGeom prst="rect">
              <a:avLst/>
            </a:prstGeom>
            <a:noFill/>
            <a:ln w="9525">
              <a:noFill/>
              <a:miter lim="800000"/>
              <a:headEnd/>
              <a:tailEnd/>
            </a:ln>
          </p:spPr>
        </p:pic>
        <p:pic>
          <p:nvPicPr>
            <p:cNvPr id="11"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420367" y="2595773"/>
              <a:ext cx="1423406" cy="480111"/>
            </a:xfrm>
            <a:prstGeom prst="rect">
              <a:avLst/>
            </a:prstGeom>
            <a:noFill/>
            <a:ln w="9525">
              <a:noFill/>
              <a:miter lim="800000"/>
              <a:headEnd/>
              <a:tailEnd/>
            </a:ln>
          </p:spPr>
        </p:pic>
        <p:pic>
          <p:nvPicPr>
            <p:cNvPr id="12"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1763689" y="2595773"/>
              <a:ext cx="1423406" cy="480111"/>
            </a:xfrm>
            <a:prstGeom prst="rect">
              <a:avLst/>
            </a:prstGeom>
            <a:noFill/>
            <a:ln w="9525">
              <a:noFill/>
              <a:miter lim="800000"/>
              <a:headEnd/>
              <a:tailEnd/>
            </a:ln>
          </p:spPr>
        </p:pic>
        <p:pic>
          <p:nvPicPr>
            <p:cNvPr id="13"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7363558" y="2584324"/>
              <a:ext cx="1423406" cy="480111"/>
            </a:xfrm>
            <a:prstGeom prst="rect">
              <a:avLst/>
            </a:prstGeom>
            <a:noFill/>
            <a:ln w="9525">
              <a:noFill/>
              <a:miter lim="800000"/>
              <a:headEnd/>
              <a:tailEnd/>
            </a:ln>
          </p:spPr>
        </p:pic>
      </p:grpSp>
      <p:cxnSp>
        <p:nvCxnSpPr>
          <p:cNvPr id="14" name="Straight Connector 88"/>
          <p:cNvCxnSpPr>
            <a:stCxn id="68" idx="0"/>
          </p:cNvCxnSpPr>
          <p:nvPr/>
        </p:nvCxnSpPr>
        <p:spPr>
          <a:xfrm flipV="1">
            <a:off x="10971309" y="3685481"/>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92"/>
          <p:cNvSpPr txBox="1"/>
          <p:nvPr/>
        </p:nvSpPr>
        <p:spPr>
          <a:xfrm>
            <a:off x="5114605" y="1257333"/>
            <a:ext cx="885868"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投保人</a:t>
            </a:r>
          </a:p>
        </p:txBody>
      </p:sp>
      <p:pic>
        <p:nvPicPr>
          <p:cNvPr id="16"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5783" y="1626784"/>
            <a:ext cx="721684" cy="1282992"/>
          </a:xfrm>
          <a:prstGeom prst="rect">
            <a:avLst/>
          </a:prstGeom>
        </p:spPr>
      </p:pic>
      <p:sp>
        <p:nvSpPr>
          <p:cNvPr id="17" name="TextBox 97"/>
          <p:cNvSpPr txBox="1"/>
          <p:nvPr/>
        </p:nvSpPr>
        <p:spPr>
          <a:xfrm>
            <a:off x="5273855" y="2113026"/>
            <a:ext cx="672075"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报案</a:t>
            </a:r>
          </a:p>
        </p:txBody>
      </p:sp>
      <p:cxnSp>
        <p:nvCxnSpPr>
          <p:cNvPr id="18" name="Straight Connector 59"/>
          <p:cNvCxnSpPr/>
          <p:nvPr/>
        </p:nvCxnSpPr>
        <p:spPr>
          <a:xfrm flipV="1">
            <a:off x="5594657" y="2889513"/>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09"/>
          <p:cNvSpPr txBox="1"/>
          <p:nvPr/>
        </p:nvSpPr>
        <p:spPr>
          <a:xfrm>
            <a:off x="507064" y="1271923"/>
            <a:ext cx="3360373" cy="1723549"/>
          </a:xfrm>
          <a:prstGeom prst="rect">
            <a:avLst/>
          </a:prstGeom>
          <a:noFill/>
        </p:spPr>
        <p:txBody>
          <a:bodyPr wrap="square" lIns="121917" tIns="60958" rIns="121917" bIns="60958" rtlCol="0">
            <a:spAutoFit/>
          </a:bodyPr>
          <a:lstStyle/>
          <a:p>
            <a:pPr>
              <a:lnSpc>
                <a:spcPct val="130000"/>
              </a:lnSpc>
            </a:pPr>
            <a:r>
              <a:rPr lang="zh-CN" altLang="en-US" sz="2000" dirty="0">
                <a:latin typeface="Microsoft YaHei Light" panose="020B0502040204020203" pitchFamily="34" charset="-122"/>
                <a:ea typeface="Microsoft YaHei Light" panose="020B0502040204020203" pitchFamily="34" charset="-122"/>
              </a:rPr>
              <a:t>在区块链上记录投保时间、票号和投保人手机号</a:t>
            </a:r>
          </a:p>
          <a:p>
            <a:pPr>
              <a:lnSpc>
                <a:spcPct val="130000"/>
              </a:lnSpc>
            </a:pPr>
            <a:r>
              <a:rPr lang="zh-CN" altLang="en-US" sz="2000" dirty="0" smtClean="0">
                <a:latin typeface="Microsoft YaHei Light" panose="020B0502040204020203" pitchFamily="34" charset="-122"/>
                <a:ea typeface="Microsoft YaHei Light" panose="020B0502040204020203" pitchFamily="34" charset="-122"/>
              </a:rPr>
              <a:t>报案时通过手机位置关联进行核陪</a:t>
            </a:r>
            <a:endParaRPr lang="en-US" altLang="zh-CN" sz="2000" dirty="0">
              <a:latin typeface="Microsoft YaHei Light" panose="020B0502040204020203" pitchFamily="34" charset="-122"/>
              <a:ea typeface="Microsoft YaHei Light" panose="020B0502040204020203" pitchFamily="34" charset="-122"/>
            </a:endParaRPr>
          </a:p>
        </p:txBody>
      </p:sp>
      <p:sp>
        <p:nvSpPr>
          <p:cNvPr id="20" name="云形 19"/>
          <p:cNvSpPr/>
          <p:nvPr/>
        </p:nvSpPr>
        <p:spPr>
          <a:xfrm>
            <a:off x="6384032" y="1545364"/>
            <a:ext cx="4224469" cy="1152128"/>
          </a:xfrm>
          <a:prstGeom prst="cloud">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kumimoji="1" lang="zh-CN" altLang="en-US" dirty="0" smtClean="0">
                <a:latin typeface="Microsoft YaHei" charset="0"/>
                <a:ea typeface="Microsoft YaHei" charset="0"/>
                <a:cs typeface="Microsoft YaHei" charset="0"/>
              </a:rPr>
              <a:t>位置信息验证平台</a:t>
            </a:r>
            <a:endParaRPr kumimoji="1" lang="zh-CN" altLang="en-US" dirty="0">
              <a:latin typeface="Microsoft YaHei" charset="0"/>
              <a:ea typeface="Microsoft YaHei" charset="0"/>
              <a:cs typeface="Microsoft YaHei" charset="0"/>
            </a:endParaRPr>
          </a:p>
        </p:txBody>
      </p:sp>
      <p:cxnSp>
        <p:nvCxnSpPr>
          <p:cNvPr id="21" name="Straight Connector 59"/>
          <p:cNvCxnSpPr/>
          <p:nvPr/>
        </p:nvCxnSpPr>
        <p:spPr>
          <a:xfrm flipV="1">
            <a:off x="8304245" y="2697492"/>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TextBox 99"/>
          <p:cNvSpPr txBox="1"/>
          <p:nvPr/>
        </p:nvSpPr>
        <p:spPr>
          <a:xfrm>
            <a:off x="7632170" y="2601482"/>
            <a:ext cx="672075" cy="615553"/>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验证信息</a:t>
            </a:r>
          </a:p>
        </p:txBody>
      </p:sp>
      <p:sp>
        <p:nvSpPr>
          <p:cNvPr id="23" name="TextBox 92"/>
          <p:cNvSpPr txBox="1"/>
          <p:nvPr/>
        </p:nvSpPr>
        <p:spPr>
          <a:xfrm>
            <a:off x="3831298" y="1271923"/>
            <a:ext cx="885868"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投保人</a:t>
            </a:r>
          </a:p>
        </p:txBody>
      </p:sp>
      <p:pic>
        <p:nvPicPr>
          <p:cNvPr id="24"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77" y="1641375"/>
            <a:ext cx="721684" cy="1282992"/>
          </a:xfrm>
          <a:prstGeom prst="rect">
            <a:avLst/>
          </a:prstGeom>
        </p:spPr>
      </p:pic>
      <p:cxnSp>
        <p:nvCxnSpPr>
          <p:cNvPr id="25" name="Straight Connector 104"/>
          <p:cNvCxnSpPr/>
          <p:nvPr/>
        </p:nvCxnSpPr>
        <p:spPr>
          <a:xfrm flipV="1">
            <a:off x="4346519" y="2808093"/>
            <a:ext cx="0" cy="8640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Box 99"/>
          <p:cNvSpPr txBox="1"/>
          <p:nvPr/>
        </p:nvSpPr>
        <p:spPr>
          <a:xfrm>
            <a:off x="3984248" y="2136019"/>
            <a:ext cx="672075" cy="369332"/>
          </a:xfrm>
          <a:prstGeom prst="rect">
            <a:avLst/>
          </a:prstGeom>
          <a:solidFill>
            <a:schemeClr val="bg1"/>
          </a:solidFill>
        </p:spPr>
        <p:txBody>
          <a:bodyPr wrap="square" lIns="121917" tIns="60958" rIns="121917" bIns="60958" rtlCol="0">
            <a:spAutoFit/>
          </a:bodyPr>
          <a:lstStyle/>
          <a:p>
            <a:r>
              <a:rPr lang="zh-CN" altLang="en-US" sz="1600" dirty="0">
                <a:solidFill>
                  <a:srgbClr val="FF0000"/>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投保</a:t>
            </a:r>
          </a:p>
        </p:txBody>
      </p:sp>
      <p:sp>
        <p:nvSpPr>
          <p:cNvPr id="27" name="矩形 26"/>
          <p:cNvSpPr/>
          <p:nvPr/>
        </p:nvSpPr>
        <p:spPr>
          <a:xfrm>
            <a:off x="9576377" y="4261546"/>
            <a:ext cx="2112235" cy="1632181"/>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kumimoji="1" lang="zh-CN" altLang="en-US"/>
          </a:p>
        </p:txBody>
      </p:sp>
      <p:sp>
        <p:nvSpPr>
          <p:cNvPr id="28" name="Rectangle 46"/>
          <p:cNvSpPr/>
          <p:nvPr/>
        </p:nvSpPr>
        <p:spPr>
          <a:xfrm>
            <a:off x="571658" y="4131443"/>
            <a:ext cx="2208245" cy="1762284"/>
          </a:xfrm>
          <a:prstGeom prst="rect">
            <a:avLst/>
          </a:prstGeom>
          <a:noFill/>
          <a:ln>
            <a:noFill/>
          </a:ln>
        </p:spPr>
        <p:style>
          <a:lnRef idx="0">
            <a:scrgbClr r="0" g="0" b="0"/>
          </a:lnRef>
          <a:fillRef idx="0">
            <a:scrgbClr r="0" g="0" b="0"/>
          </a:fillRef>
          <a:effectRef idx="0">
            <a:scrgbClr r="0" g="0" b="0"/>
          </a:effectRef>
          <a:fontRef idx="minor">
            <a:schemeClr val="dk1"/>
          </a:fontRef>
        </p:style>
        <p:txBody>
          <a:bodyPr lIns="121917" tIns="60958" rIns="121917" bIns="60958" rtlCol="0" anchor="ctr"/>
          <a:lstStyle/>
          <a:p>
            <a:pPr algn="ctr"/>
            <a:endParaRPr lang="zh-CN" altLang="en-US"/>
          </a:p>
        </p:txBody>
      </p:sp>
      <p:cxnSp>
        <p:nvCxnSpPr>
          <p:cNvPr id="29" name="Straight Arrow Connector 8"/>
          <p:cNvCxnSpPr/>
          <p:nvPr/>
        </p:nvCxnSpPr>
        <p:spPr>
          <a:xfrm>
            <a:off x="2042317" y="5076373"/>
            <a:ext cx="0" cy="221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Rectangle 13"/>
          <p:cNvSpPr/>
          <p:nvPr/>
        </p:nvSpPr>
        <p:spPr>
          <a:xfrm>
            <a:off x="1595371" y="4549578"/>
            <a:ext cx="893893" cy="2579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900" dirty="0">
                <a:solidFill>
                  <a:schemeClr val="tx1"/>
                </a:solidFill>
              </a:rPr>
              <a:t>区块链节点</a:t>
            </a:r>
            <a:endParaRPr lang="en-US" sz="900" dirty="0">
              <a:solidFill>
                <a:schemeClr val="tx1"/>
              </a:solidFill>
            </a:endParaRPr>
          </a:p>
        </p:txBody>
      </p:sp>
      <p:cxnSp>
        <p:nvCxnSpPr>
          <p:cNvPr id="31" name="Straight Arrow Connector 16"/>
          <p:cNvCxnSpPr/>
          <p:nvPr/>
        </p:nvCxnSpPr>
        <p:spPr>
          <a:xfrm flipH="1">
            <a:off x="1305684" y="4794605"/>
            <a:ext cx="288032"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2" name="Picture 18"/>
          <p:cNvPicPr>
            <a:picLocks noChangeAspect="1"/>
          </p:cNvPicPr>
          <p:nvPr/>
        </p:nvPicPr>
        <p:blipFill>
          <a:blip r:embed="rId4"/>
          <a:stretch>
            <a:fillRect/>
          </a:stretch>
        </p:blipFill>
        <p:spPr>
          <a:xfrm>
            <a:off x="826939" y="4494311"/>
            <a:ext cx="496607" cy="608491"/>
          </a:xfrm>
          <a:prstGeom prst="rect">
            <a:avLst/>
          </a:prstGeom>
        </p:spPr>
      </p:pic>
      <p:grpSp>
        <p:nvGrpSpPr>
          <p:cNvPr id="33" name="Group 24"/>
          <p:cNvGrpSpPr/>
          <p:nvPr/>
        </p:nvGrpSpPr>
        <p:grpSpPr>
          <a:xfrm>
            <a:off x="1595371" y="4807476"/>
            <a:ext cx="893892" cy="268896"/>
            <a:chOff x="4285210" y="3502384"/>
            <a:chExt cx="680542" cy="201672"/>
          </a:xfrm>
        </p:grpSpPr>
        <p:sp>
          <p:nvSpPr>
            <p:cNvPr id="34" name="Rectangle 14"/>
            <p:cNvSpPr/>
            <p:nvPr/>
          </p:nvSpPr>
          <p:spPr>
            <a:xfrm>
              <a:off x="4285210" y="3502384"/>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35" name="Rectangle 22"/>
            <p:cNvSpPr/>
            <p:nvPr/>
          </p:nvSpPr>
          <p:spPr>
            <a:xfrm>
              <a:off x="4330618" y="3534809"/>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900" dirty="0">
                  <a:solidFill>
                    <a:schemeClr val="bg1"/>
                  </a:solidFill>
                </a:rPr>
                <a:t>智能合约</a:t>
              </a:r>
              <a:endParaRPr lang="en-US" sz="900" dirty="0">
                <a:solidFill>
                  <a:schemeClr val="bg1"/>
                </a:solidFill>
              </a:endParaRPr>
            </a:p>
          </p:txBody>
        </p:sp>
      </p:grpSp>
      <p:grpSp>
        <p:nvGrpSpPr>
          <p:cNvPr id="36" name="Group 26"/>
          <p:cNvGrpSpPr/>
          <p:nvPr/>
        </p:nvGrpSpPr>
        <p:grpSpPr>
          <a:xfrm>
            <a:off x="1593716" y="5313959"/>
            <a:ext cx="895547" cy="268896"/>
            <a:chOff x="4285210" y="3502384"/>
            <a:chExt cx="680542" cy="201672"/>
          </a:xfrm>
          <a:solidFill>
            <a:srgbClr val="002060"/>
          </a:solidFill>
        </p:grpSpPr>
        <p:sp>
          <p:nvSpPr>
            <p:cNvPr id="37" name="Rectangle 27"/>
            <p:cNvSpPr/>
            <p:nvPr/>
          </p:nvSpPr>
          <p:spPr>
            <a:xfrm>
              <a:off x="4285210" y="3502384"/>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endParaRPr>
            </a:p>
          </p:txBody>
        </p:sp>
        <p:sp>
          <p:nvSpPr>
            <p:cNvPr id="38" name="Rectangle 28"/>
            <p:cNvSpPr/>
            <p:nvPr/>
          </p:nvSpPr>
          <p:spPr>
            <a:xfrm>
              <a:off x="4330618" y="3534809"/>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a:solidFill>
                    <a:schemeClr val="bg1"/>
                  </a:solidFill>
                </a:rPr>
                <a:t>现有系统</a:t>
              </a:r>
              <a:endParaRPr lang="en-US" sz="800" dirty="0">
                <a:solidFill>
                  <a:schemeClr val="bg1"/>
                </a:solidFill>
              </a:endParaRPr>
            </a:p>
          </p:txBody>
        </p:sp>
      </p:grpSp>
      <p:sp>
        <p:nvSpPr>
          <p:cNvPr id="39" name="Rectangle 48"/>
          <p:cNvSpPr/>
          <p:nvPr/>
        </p:nvSpPr>
        <p:spPr>
          <a:xfrm>
            <a:off x="3547988" y="4131443"/>
            <a:ext cx="2208245" cy="1762284"/>
          </a:xfrm>
          <a:prstGeom prst="rect">
            <a:avLst/>
          </a:prstGeom>
          <a:noFill/>
          <a:ln>
            <a:noFill/>
          </a:ln>
        </p:spPr>
        <p:style>
          <a:lnRef idx="0">
            <a:scrgbClr r="0" g="0" b="0"/>
          </a:lnRef>
          <a:fillRef idx="0">
            <a:scrgbClr r="0" g="0" b="0"/>
          </a:fillRef>
          <a:effectRef idx="0">
            <a:scrgbClr r="0" g="0" b="0"/>
          </a:effectRef>
          <a:fontRef idx="minor">
            <a:schemeClr val="dk1"/>
          </a:fontRef>
        </p:style>
        <p:txBody>
          <a:bodyPr lIns="121917" tIns="60958" rIns="121917" bIns="60958" rtlCol="0" anchor="ctr"/>
          <a:lstStyle/>
          <a:p>
            <a:pPr algn="ctr"/>
            <a:endParaRPr lang="zh-CN" altLang="en-US"/>
          </a:p>
        </p:txBody>
      </p:sp>
      <p:cxnSp>
        <p:nvCxnSpPr>
          <p:cNvPr id="40" name="Straight Arrow Connector 49"/>
          <p:cNvCxnSpPr/>
          <p:nvPr/>
        </p:nvCxnSpPr>
        <p:spPr>
          <a:xfrm>
            <a:off x="5018648" y="5076373"/>
            <a:ext cx="0" cy="221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Rectangle 50"/>
          <p:cNvSpPr/>
          <p:nvPr/>
        </p:nvSpPr>
        <p:spPr>
          <a:xfrm>
            <a:off x="4571702" y="4549578"/>
            <a:ext cx="893893" cy="2579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900" dirty="0">
                <a:solidFill>
                  <a:schemeClr val="tx1"/>
                </a:solidFill>
              </a:rPr>
              <a:t>区块链节点</a:t>
            </a:r>
            <a:endParaRPr lang="en-US" sz="900" dirty="0">
              <a:solidFill>
                <a:schemeClr val="tx1"/>
              </a:solidFill>
            </a:endParaRPr>
          </a:p>
        </p:txBody>
      </p:sp>
      <p:cxnSp>
        <p:nvCxnSpPr>
          <p:cNvPr id="42" name="Straight Arrow Connector 51"/>
          <p:cNvCxnSpPr/>
          <p:nvPr/>
        </p:nvCxnSpPr>
        <p:spPr>
          <a:xfrm flipH="1">
            <a:off x="4282015" y="4794605"/>
            <a:ext cx="288032"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52"/>
          <p:cNvPicPr>
            <a:picLocks noChangeAspect="1"/>
          </p:cNvPicPr>
          <p:nvPr/>
        </p:nvPicPr>
        <p:blipFill>
          <a:blip r:embed="rId4"/>
          <a:stretch>
            <a:fillRect/>
          </a:stretch>
        </p:blipFill>
        <p:spPr>
          <a:xfrm>
            <a:off x="3803270" y="4494311"/>
            <a:ext cx="496607" cy="608491"/>
          </a:xfrm>
          <a:prstGeom prst="rect">
            <a:avLst/>
          </a:prstGeom>
        </p:spPr>
      </p:pic>
      <p:grpSp>
        <p:nvGrpSpPr>
          <p:cNvPr id="44" name="Group 53"/>
          <p:cNvGrpSpPr/>
          <p:nvPr/>
        </p:nvGrpSpPr>
        <p:grpSpPr>
          <a:xfrm>
            <a:off x="4571702" y="4807476"/>
            <a:ext cx="893892" cy="268896"/>
            <a:chOff x="4285210" y="3502384"/>
            <a:chExt cx="680542" cy="201672"/>
          </a:xfrm>
        </p:grpSpPr>
        <p:sp>
          <p:nvSpPr>
            <p:cNvPr id="45" name="Rectangle 54"/>
            <p:cNvSpPr/>
            <p:nvPr/>
          </p:nvSpPr>
          <p:spPr>
            <a:xfrm>
              <a:off x="4285210" y="3502384"/>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46" name="Rectangle 55"/>
            <p:cNvSpPr/>
            <p:nvPr/>
          </p:nvSpPr>
          <p:spPr>
            <a:xfrm>
              <a:off x="4330618" y="3534809"/>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900" dirty="0">
                  <a:solidFill>
                    <a:schemeClr val="bg1"/>
                  </a:solidFill>
                </a:rPr>
                <a:t>智能合约</a:t>
              </a:r>
              <a:endParaRPr lang="en-US" sz="900" dirty="0">
                <a:solidFill>
                  <a:schemeClr val="bg1"/>
                </a:solidFill>
              </a:endParaRPr>
            </a:p>
          </p:txBody>
        </p:sp>
      </p:grpSp>
      <p:grpSp>
        <p:nvGrpSpPr>
          <p:cNvPr id="47" name="Group 56"/>
          <p:cNvGrpSpPr/>
          <p:nvPr/>
        </p:nvGrpSpPr>
        <p:grpSpPr>
          <a:xfrm>
            <a:off x="4570047" y="5313959"/>
            <a:ext cx="895547" cy="268896"/>
            <a:chOff x="4285210" y="3502384"/>
            <a:chExt cx="680542" cy="201672"/>
          </a:xfrm>
          <a:solidFill>
            <a:srgbClr val="002060"/>
          </a:solidFill>
        </p:grpSpPr>
        <p:sp>
          <p:nvSpPr>
            <p:cNvPr id="48" name="Rectangle 57"/>
            <p:cNvSpPr/>
            <p:nvPr/>
          </p:nvSpPr>
          <p:spPr>
            <a:xfrm>
              <a:off x="4285210" y="3502384"/>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endParaRPr>
            </a:p>
          </p:txBody>
        </p:sp>
        <p:sp>
          <p:nvSpPr>
            <p:cNvPr id="49" name="Rectangle 58"/>
            <p:cNvSpPr/>
            <p:nvPr/>
          </p:nvSpPr>
          <p:spPr>
            <a:xfrm>
              <a:off x="4330618" y="3534809"/>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a:solidFill>
                    <a:schemeClr val="bg1"/>
                  </a:solidFill>
                </a:rPr>
                <a:t>现有系统</a:t>
              </a:r>
              <a:endParaRPr lang="en-US" sz="800" dirty="0">
                <a:solidFill>
                  <a:schemeClr val="bg1"/>
                </a:solidFill>
              </a:endParaRPr>
            </a:p>
          </p:txBody>
        </p:sp>
      </p:grpSp>
      <p:sp>
        <p:nvSpPr>
          <p:cNvPr id="50" name="TextBox 60"/>
          <p:cNvSpPr txBox="1"/>
          <p:nvPr/>
        </p:nvSpPr>
        <p:spPr>
          <a:xfrm>
            <a:off x="3705951" y="5305875"/>
            <a:ext cx="864096" cy="328295"/>
          </a:xfrm>
          <a:prstGeom prst="rect">
            <a:avLst/>
          </a:prstGeom>
          <a:noFill/>
        </p:spPr>
        <p:txBody>
          <a:bodyPr wrap="square" lIns="121917" tIns="60958" rIns="121917" bIns="60958" rtlCol="0">
            <a:spAutoFit/>
          </a:bodyPr>
          <a:lstStyle/>
          <a:p>
            <a:r>
              <a:rPr lang="zh-CN" altLang="en-US" sz="1300" dirty="0">
                <a:solidFill>
                  <a:srgbClr val="C00000"/>
                </a:solidFill>
              </a:rPr>
              <a:t>人寿</a:t>
            </a:r>
          </a:p>
        </p:txBody>
      </p:sp>
      <p:sp>
        <p:nvSpPr>
          <p:cNvPr id="51" name="TextBox 61"/>
          <p:cNvSpPr txBox="1"/>
          <p:nvPr/>
        </p:nvSpPr>
        <p:spPr>
          <a:xfrm>
            <a:off x="527381" y="5294822"/>
            <a:ext cx="1077387" cy="328295"/>
          </a:xfrm>
          <a:prstGeom prst="rect">
            <a:avLst/>
          </a:prstGeom>
          <a:noFill/>
        </p:spPr>
        <p:txBody>
          <a:bodyPr wrap="square" lIns="121917" tIns="60958" rIns="121917" bIns="60958" rtlCol="0">
            <a:spAutoFit/>
          </a:bodyPr>
          <a:lstStyle/>
          <a:p>
            <a:r>
              <a:rPr lang="zh-CN" altLang="en-US" sz="1300" dirty="0">
                <a:solidFill>
                  <a:srgbClr val="C00000"/>
                </a:solidFill>
              </a:rPr>
              <a:t>旅游景点</a:t>
            </a:r>
          </a:p>
        </p:txBody>
      </p:sp>
      <p:sp>
        <p:nvSpPr>
          <p:cNvPr id="52" name="Rectangle 62"/>
          <p:cNvSpPr/>
          <p:nvPr/>
        </p:nvSpPr>
        <p:spPr>
          <a:xfrm>
            <a:off x="6524319" y="4131443"/>
            <a:ext cx="2208245" cy="1762284"/>
          </a:xfrm>
          <a:prstGeom prst="rect">
            <a:avLst/>
          </a:prstGeom>
          <a:noFill/>
          <a:ln>
            <a:noFill/>
          </a:ln>
        </p:spPr>
        <p:style>
          <a:lnRef idx="0">
            <a:scrgbClr r="0" g="0" b="0"/>
          </a:lnRef>
          <a:fillRef idx="0">
            <a:scrgbClr r="0" g="0" b="0"/>
          </a:fillRef>
          <a:effectRef idx="0">
            <a:scrgbClr r="0" g="0" b="0"/>
          </a:effectRef>
          <a:fontRef idx="minor">
            <a:schemeClr val="dk1"/>
          </a:fontRef>
        </p:style>
        <p:txBody>
          <a:bodyPr lIns="121917" tIns="60958" rIns="121917" bIns="60958" rtlCol="0" anchor="ctr"/>
          <a:lstStyle/>
          <a:p>
            <a:pPr algn="ctr"/>
            <a:endParaRPr lang="zh-CN" altLang="en-US"/>
          </a:p>
        </p:txBody>
      </p:sp>
      <p:cxnSp>
        <p:nvCxnSpPr>
          <p:cNvPr id="53" name="Straight Arrow Connector 63"/>
          <p:cNvCxnSpPr/>
          <p:nvPr/>
        </p:nvCxnSpPr>
        <p:spPr>
          <a:xfrm>
            <a:off x="7994979" y="5076373"/>
            <a:ext cx="0" cy="221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Rectangle 64"/>
          <p:cNvSpPr/>
          <p:nvPr/>
        </p:nvSpPr>
        <p:spPr>
          <a:xfrm>
            <a:off x="7548032" y="4549578"/>
            <a:ext cx="893893" cy="2579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900" dirty="0">
                <a:solidFill>
                  <a:schemeClr val="tx1"/>
                </a:solidFill>
              </a:rPr>
              <a:t>区块链节点</a:t>
            </a:r>
            <a:endParaRPr lang="en-US" sz="900" dirty="0">
              <a:solidFill>
                <a:schemeClr val="tx1"/>
              </a:solidFill>
            </a:endParaRPr>
          </a:p>
        </p:txBody>
      </p:sp>
      <p:cxnSp>
        <p:nvCxnSpPr>
          <p:cNvPr id="55" name="Straight Arrow Connector 65"/>
          <p:cNvCxnSpPr/>
          <p:nvPr/>
        </p:nvCxnSpPr>
        <p:spPr>
          <a:xfrm flipH="1">
            <a:off x="7258345" y="4794605"/>
            <a:ext cx="288032"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6" name="Picture 66"/>
          <p:cNvPicPr>
            <a:picLocks noChangeAspect="1"/>
          </p:cNvPicPr>
          <p:nvPr/>
        </p:nvPicPr>
        <p:blipFill>
          <a:blip r:embed="rId4"/>
          <a:stretch>
            <a:fillRect/>
          </a:stretch>
        </p:blipFill>
        <p:spPr>
          <a:xfrm>
            <a:off x="6779601" y="4494311"/>
            <a:ext cx="496607" cy="608491"/>
          </a:xfrm>
          <a:prstGeom prst="rect">
            <a:avLst/>
          </a:prstGeom>
        </p:spPr>
      </p:pic>
      <p:grpSp>
        <p:nvGrpSpPr>
          <p:cNvPr id="57" name="Group 67"/>
          <p:cNvGrpSpPr/>
          <p:nvPr/>
        </p:nvGrpSpPr>
        <p:grpSpPr>
          <a:xfrm>
            <a:off x="7548033" y="4807476"/>
            <a:ext cx="893892" cy="268896"/>
            <a:chOff x="4285210" y="3502384"/>
            <a:chExt cx="680542" cy="201672"/>
          </a:xfrm>
        </p:grpSpPr>
        <p:sp>
          <p:nvSpPr>
            <p:cNvPr id="58" name="Rectangle 68"/>
            <p:cNvSpPr/>
            <p:nvPr/>
          </p:nvSpPr>
          <p:spPr>
            <a:xfrm>
              <a:off x="4285210" y="3502384"/>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59" name="Rectangle 69"/>
            <p:cNvSpPr/>
            <p:nvPr/>
          </p:nvSpPr>
          <p:spPr>
            <a:xfrm>
              <a:off x="4330618" y="3534809"/>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900" dirty="0">
                  <a:solidFill>
                    <a:schemeClr val="bg1"/>
                  </a:solidFill>
                </a:rPr>
                <a:t>智能合约</a:t>
              </a:r>
              <a:endParaRPr lang="en-US" sz="900" dirty="0">
                <a:solidFill>
                  <a:schemeClr val="bg1"/>
                </a:solidFill>
              </a:endParaRPr>
            </a:p>
          </p:txBody>
        </p:sp>
      </p:grpSp>
      <p:grpSp>
        <p:nvGrpSpPr>
          <p:cNvPr id="60" name="Group 70"/>
          <p:cNvGrpSpPr/>
          <p:nvPr/>
        </p:nvGrpSpPr>
        <p:grpSpPr>
          <a:xfrm>
            <a:off x="7546377" y="5313959"/>
            <a:ext cx="895547" cy="268896"/>
            <a:chOff x="4285210" y="3502384"/>
            <a:chExt cx="680542" cy="201672"/>
          </a:xfrm>
          <a:solidFill>
            <a:srgbClr val="002060"/>
          </a:solidFill>
        </p:grpSpPr>
        <p:sp>
          <p:nvSpPr>
            <p:cNvPr id="61" name="Rectangle 71"/>
            <p:cNvSpPr/>
            <p:nvPr/>
          </p:nvSpPr>
          <p:spPr>
            <a:xfrm>
              <a:off x="4285210" y="3502384"/>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endParaRPr>
            </a:p>
          </p:txBody>
        </p:sp>
        <p:sp>
          <p:nvSpPr>
            <p:cNvPr id="62" name="Rectangle 72"/>
            <p:cNvSpPr/>
            <p:nvPr/>
          </p:nvSpPr>
          <p:spPr>
            <a:xfrm>
              <a:off x="4330618" y="3534809"/>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a:solidFill>
                    <a:schemeClr val="bg1"/>
                  </a:solidFill>
                </a:rPr>
                <a:t>现有系统</a:t>
              </a:r>
              <a:endParaRPr lang="en-US" sz="800" dirty="0">
                <a:solidFill>
                  <a:schemeClr val="bg1"/>
                </a:solidFill>
              </a:endParaRPr>
            </a:p>
          </p:txBody>
        </p:sp>
      </p:grpSp>
      <p:sp>
        <p:nvSpPr>
          <p:cNvPr id="63" name="TextBox 74"/>
          <p:cNvSpPr txBox="1"/>
          <p:nvPr/>
        </p:nvSpPr>
        <p:spPr>
          <a:xfrm>
            <a:off x="6600047" y="5277401"/>
            <a:ext cx="976208" cy="328295"/>
          </a:xfrm>
          <a:prstGeom prst="rect">
            <a:avLst/>
          </a:prstGeom>
          <a:noFill/>
        </p:spPr>
        <p:txBody>
          <a:bodyPr wrap="square" lIns="121917" tIns="60958" rIns="121917" bIns="60958" rtlCol="0">
            <a:spAutoFit/>
          </a:bodyPr>
          <a:lstStyle/>
          <a:p>
            <a:r>
              <a:rPr lang="zh-CN" altLang="en-US" sz="1300" dirty="0">
                <a:solidFill>
                  <a:srgbClr val="C00000"/>
                </a:solidFill>
              </a:rPr>
              <a:t>代理机构</a:t>
            </a:r>
          </a:p>
        </p:txBody>
      </p:sp>
      <p:sp>
        <p:nvSpPr>
          <p:cNvPr id="64" name="Rectangle 77"/>
          <p:cNvSpPr/>
          <p:nvPr/>
        </p:nvSpPr>
        <p:spPr>
          <a:xfrm>
            <a:off x="9500650" y="4131443"/>
            <a:ext cx="2208245" cy="1762284"/>
          </a:xfrm>
          <a:prstGeom prst="rect">
            <a:avLst/>
          </a:prstGeom>
          <a:noFill/>
          <a:ln>
            <a:noFill/>
          </a:ln>
        </p:spPr>
        <p:style>
          <a:lnRef idx="0">
            <a:scrgbClr r="0" g="0" b="0"/>
          </a:lnRef>
          <a:fillRef idx="0">
            <a:scrgbClr r="0" g="0" b="0"/>
          </a:fillRef>
          <a:effectRef idx="0">
            <a:scrgbClr r="0" g="0" b="0"/>
          </a:effectRef>
          <a:fontRef idx="minor">
            <a:schemeClr val="dk1"/>
          </a:fontRef>
        </p:style>
        <p:txBody>
          <a:bodyPr lIns="121917" tIns="60958" rIns="121917" bIns="60958" rtlCol="0" anchor="ctr"/>
          <a:lstStyle/>
          <a:p>
            <a:pPr algn="ctr"/>
            <a:endParaRPr lang="zh-CN" altLang="en-US"/>
          </a:p>
        </p:txBody>
      </p:sp>
      <p:cxnSp>
        <p:nvCxnSpPr>
          <p:cNvPr id="65" name="Straight Arrow Connector 78"/>
          <p:cNvCxnSpPr/>
          <p:nvPr/>
        </p:nvCxnSpPr>
        <p:spPr>
          <a:xfrm>
            <a:off x="10971309" y="5076373"/>
            <a:ext cx="0" cy="221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Rectangle 79"/>
          <p:cNvSpPr/>
          <p:nvPr/>
        </p:nvSpPr>
        <p:spPr>
          <a:xfrm>
            <a:off x="10524363" y="4549578"/>
            <a:ext cx="893893" cy="257900"/>
          </a:xfrm>
          <a:prstGeom prst="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900" dirty="0">
                <a:solidFill>
                  <a:schemeClr val="tx1"/>
                </a:solidFill>
              </a:rPr>
              <a:t>区块链节点</a:t>
            </a:r>
            <a:endParaRPr lang="en-US" sz="900" dirty="0">
              <a:solidFill>
                <a:schemeClr val="tx1"/>
              </a:solidFill>
            </a:endParaRPr>
          </a:p>
        </p:txBody>
      </p:sp>
      <p:cxnSp>
        <p:nvCxnSpPr>
          <p:cNvPr id="67" name="Straight Arrow Connector 80"/>
          <p:cNvCxnSpPr/>
          <p:nvPr/>
        </p:nvCxnSpPr>
        <p:spPr>
          <a:xfrm flipH="1">
            <a:off x="10234676" y="4794605"/>
            <a:ext cx="288032" cy="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8" name="Picture 81"/>
          <p:cNvPicPr>
            <a:picLocks noChangeAspect="1"/>
          </p:cNvPicPr>
          <p:nvPr/>
        </p:nvPicPr>
        <p:blipFill>
          <a:blip r:embed="rId4"/>
          <a:stretch>
            <a:fillRect/>
          </a:stretch>
        </p:blipFill>
        <p:spPr>
          <a:xfrm>
            <a:off x="9755931" y="4494311"/>
            <a:ext cx="496607" cy="608491"/>
          </a:xfrm>
          <a:prstGeom prst="rect">
            <a:avLst/>
          </a:prstGeom>
        </p:spPr>
      </p:pic>
      <p:grpSp>
        <p:nvGrpSpPr>
          <p:cNvPr id="69" name="Group 82"/>
          <p:cNvGrpSpPr/>
          <p:nvPr/>
        </p:nvGrpSpPr>
        <p:grpSpPr>
          <a:xfrm>
            <a:off x="10524363" y="4807476"/>
            <a:ext cx="893892" cy="268896"/>
            <a:chOff x="4285210" y="3502384"/>
            <a:chExt cx="680542" cy="201672"/>
          </a:xfrm>
        </p:grpSpPr>
        <p:sp>
          <p:nvSpPr>
            <p:cNvPr id="70" name="Rectangle 83"/>
            <p:cNvSpPr/>
            <p:nvPr/>
          </p:nvSpPr>
          <p:spPr>
            <a:xfrm>
              <a:off x="4285210" y="3502384"/>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71" name="Rectangle 84"/>
            <p:cNvSpPr/>
            <p:nvPr/>
          </p:nvSpPr>
          <p:spPr>
            <a:xfrm>
              <a:off x="4330618" y="3534809"/>
              <a:ext cx="635134" cy="169247"/>
            </a:xfrm>
            <a:prstGeom prst="rect">
              <a:avLst/>
            </a:prstGeom>
            <a:solidFill>
              <a:srgbClr val="FF66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900" dirty="0">
                  <a:solidFill>
                    <a:schemeClr val="bg1"/>
                  </a:solidFill>
                </a:rPr>
                <a:t>智能合约</a:t>
              </a:r>
              <a:endParaRPr lang="en-US" sz="900" dirty="0">
                <a:solidFill>
                  <a:schemeClr val="bg1"/>
                </a:solidFill>
              </a:endParaRPr>
            </a:p>
          </p:txBody>
        </p:sp>
      </p:grpSp>
      <p:grpSp>
        <p:nvGrpSpPr>
          <p:cNvPr id="72" name="Group 85"/>
          <p:cNvGrpSpPr/>
          <p:nvPr/>
        </p:nvGrpSpPr>
        <p:grpSpPr>
          <a:xfrm>
            <a:off x="10522708" y="5313959"/>
            <a:ext cx="895547" cy="268896"/>
            <a:chOff x="4285210" y="3502384"/>
            <a:chExt cx="680542" cy="201672"/>
          </a:xfrm>
          <a:solidFill>
            <a:srgbClr val="002060"/>
          </a:solidFill>
        </p:grpSpPr>
        <p:sp>
          <p:nvSpPr>
            <p:cNvPr id="73" name="Rectangle 86"/>
            <p:cNvSpPr/>
            <p:nvPr/>
          </p:nvSpPr>
          <p:spPr>
            <a:xfrm>
              <a:off x="4285210" y="3502384"/>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endParaRPr>
            </a:p>
          </p:txBody>
        </p:sp>
        <p:sp>
          <p:nvSpPr>
            <p:cNvPr id="74" name="Rectangle 87"/>
            <p:cNvSpPr/>
            <p:nvPr/>
          </p:nvSpPr>
          <p:spPr>
            <a:xfrm>
              <a:off x="4330618" y="3534809"/>
              <a:ext cx="635134" cy="16924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a:solidFill>
                    <a:schemeClr val="bg1"/>
                  </a:solidFill>
                </a:rPr>
                <a:t>现有系统</a:t>
              </a:r>
              <a:endParaRPr lang="en-US" sz="800" dirty="0">
                <a:solidFill>
                  <a:schemeClr val="bg1"/>
                </a:solidFill>
              </a:endParaRPr>
            </a:p>
          </p:txBody>
        </p:sp>
      </p:grpSp>
      <p:sp>
        <p:nvSpPr>
          <p:cNvPr id="75" name="TextBox 89"/>
          <p:cNvSpPr txBox="1"/>
          <p:nvPr/>
        </p:nvSpPr>
        <p:spPr>
          <a:xfrm>
            <a:off x="9576377" y="5295363"/>
            <a:ext cx="1152128" cy="328295"/>
          </a:xfrm>
          <a:prstGeom prst="rect">
            <a:avLst/>
          </a:prstGeom>
          <a:noFill/>
        </p:spPr>
        <p:txBody>
          <a:bodyPr wrap="square" lIns="121917" tIns="60958" rIns="121917" bIns="60958" rtlCol="0">
            <a:spAutoFit/>
          </a:bodyPr>
          <a:lstStyle/>
          <a:p>
            <a:r>
              <a:rPr lang="zh-CN" altLang="en-US" sz="1300" dirty="0">
                <a:solidFill>
                  <a:srgbClr val="C00000"/>
                </a:solidFill>
              </a:rPr>
              <a:t>监管机构</a:t>
            </a:r>
          </a:p>
        </p:txBody>
      </p:sp>
      <p:sp>
        <p:nvSpPr>
          <p:cNvPr id="76" name="文本框 75"/>
          <p:cNvSpPr txBox="1"/>
          <p:nvPr/>
        </p:nvSpPr>
        <p:spPr>
          <a:xfrm>
            <a:off x="520095" y="5962118"/>
            <a:ext cx="4875693" cy="430887"/>
          </a:xfrm>
          <a:prstGeom prst="rect">
            <a:avLst/>
          </a:prstGeom>
          <a:noFill/>
        </p:spPr>
        <p:txBody>
          <a:bodyPr wrap="none" lIns="121917" tIns="60958" rIns="121917" bIns="60958" rtlCol="0">
            <a:spAutoFit/>
          </a:bodyPr>
          <a:lstStyle/>
          <a:p>
            <a:r>
              <a:rPr kumimoji="1" lang="zh-CN" altLang="en-US" sz="2000" dirty="0">
                <a:latin typeface="微软雅黑"/>
                <a:ea typeface="微软雅黑"/>
                <a:cs typeface="微软雅黑"/>
              </a:rPr>
              <a:t>投保时门票</a:t>
            </a:r>
            <a:r>
              <a:rPr kumimoji="1" lang="en-US" altLang="zh-CN" sz="2000" dirty="0">
                <a:latin typeface="微软雅黑"/>
                <a:ea typeface="微软雅黑"/>
                <a:cs typeface="微软雅黑"/>
              </a:rPr>
              <a:t>ID</a:t>
            </a:r>
            <a:r>
              <a:rPr kumimoji="1" lang="zh-CN" altLang="en-US" sz="2000" dirty="0">
                <a:latin typeface="微软雅黑"/>
                <a:ea typeface="微软雅黑"/>
                <a:cs typeface="微软雅黑"/>
              </a:rPr>
              <a:t>信息和联系方式齐备的情况</a:t>
            </a:r>
          </a:p>
        </p:txBody>
      </p:sp>
    </p:spTree>
    <p:extLst>
      <p:ext uri="{BB962C8B-B14F-4D97-AF65-F5344CB8AC3E}">
        <p14:creationId xmlns:p14="http://schemas.microsoft.com/office/powerpoint/2010/main" val="2552507121"/>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83760" y="4963886"/>
            <a:ext cx="1103086" cy="6386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客户</a:t>
            </a:r>
          </a:p>
        </p:txBody>
      </p:sp>
      <p:sp>
        <p:nvSpPr>
          <p:cNvPr id="8" name="圆角矩形 7"/>
          <p:cNvSpPr/>
          <p:nvPr/>
        </p:nvSpPr>
        <p:spPr>
          <a:xfrm>
            <a:off x="2830274" y="4963886"/>
            <a:ext cx="1103086" cy="6386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保险公司</a:t>
            </a:r>
          </a:p>
        </p:txBody>
      </p:sp>
      <p:sp>
        <p:nvSpPr>
          <p:cNvPr id="9" name="圆角矩形 8"/>
          <p:cNvSpPr/>
          <p:nvPr/>
        </p:nvSpPr>
        <p:spPr>
          <a:xfrm>
            <a:off x="4934845" y="4963886"/>
            <a:ext cx="1103086" cy="6386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再保险公司</a:t>
            </a:r>
          </a:p>
        </p:txBody>
      </p:sp>
      <p:cxnSp>
        <p:nvCxnSpPr>
          <p:cNvPr id="11" name="曲线连接符 10"/>
          <p:cNvCxnSpPr>
            <a:stCxn id="7" idx="0"/>
            <a:endCxn id="8" idx="0"/>
          </p:cNvCxnSpPr>
          <p:nvPr/>
        </p:nvCxnSpPr>
        <p:spPr>
          <a:xfrm rot="5400000" flipH="1" flipV="1">
            <a:off x="2358560" y="3940629"/>
            <a:ext cx="12700" cy="2046514"/>
          </a:xfrm>
          <a:prstGeom prst="curvedConnector3">
            <a:avLst>
              <a:gd name="adj1" fmla="val 1800000"/>
            </a:avLst>
          </a:prstGeom>
          <a:ln w="28575">
            <a:solidFill>
              <a:srgbClr val="339933"/>
            </a:solidFill>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8" idx="0"/>
            <a:endCxn id="9" idx="0"/>
          </p:cNvCxnSpPr>
          <p:nvPr/>
        </p:nvCxnSpPr>
        <p:spPr>
          <a:xfrm rot="5400000" flipH="1" flipV="1">
            <a:off x="4434102" y="3911601"/>
            <a:ext cx="12700" cy="2104571"/>
          </a:xfrm>
          <a:prstGeom prst="curvedConnector3">
            <a:avLst>
              <a:gd name="adj1" fmla="val 1800000"/>
            </a:avLst>
          </a:prstGeom>
          <a:ln w="28575">
            <a:solidFill>
              <a:srgbClr val="339933"/>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zh-CN" dirty="0" smtClean="0">
                <a:latin typeface="Impact" panose="020B0806030902050204" pitchFamily="34" charset="0"/>
              </a:rPr>
              <a:t>应用场景</a:t>
            </a:r>
            <a:r>
              <a:rPr lang="en-US" altLang="zh-CN" dirty="0" smtClean="0">
                <a:latin typeface="Impact" panose="020B0806030902050204" pitchFamily="34" charset="0"/>
              </a:rPr>
              <a:t>3</a:t>
            </a:r>
            <a:r>
              <a:rPr lang="zh-CN" altLang="en-US" dirty="0" smtClean="0">
                <a:latin typeface="Impact" panose="020B0806030902050204" pitchFamily="34" charset="0"/>
              </a:rPr>
              <a:t>：</a:t>
            </a:r>
            <a:r>
              <a:rPr lang="zh-CN" altLang="en-US" dirty="0">
                <a:latin typeface="Impact" panose="020B0806030902050204" pitchFamily="34" charset="0"/>
              </a:rPr>
              <a:t>再保险</a:t>
            </a:r>
          </a:p>
        </p:txBody>
      </p:sp>
      <p:sp>
        <p:nvSpPr>
          <p:cNvPr id="4" name="TextBox 3"/>
          <p:cNvSpPr txBox="1"/>
          <p:nvPr/>
        </p:nvSpPr>
        <p:spPr>
          <a:xfrm>
            <a:off x="498249" y="1492806"/>
            <a:ext cx="11329988" cy="1048649"/>
          </a:xfrm>
          <a:prstGeom prst="round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vert="horz" lIns="252000" tIns="45720" rIns="252000" bIns="45720" rtlCol="0" anchor="ctr">
            <a:noAutofit/>
          </a:bodyPr>
          <a:lstStyle>
            <a:defPPr>
              <a:defRPr lang="zh-CN"/>
            </a:defPPr>
            <a:lvl1pPr>
              <a:lnSpc>
                <a:spcPct val="120000"/>
              </a:lnSpc>
              <a:defRPr sz="1600">
                <a:latin typeface="微软雅黑" pitchFamily="34" charset="-122"/>
                <a:ea typeface="微软雅黑" pitchFamily="34" charset="-122"/>
              </a:defRPr>
            </a:lvl1pPr>
          </a:lstStyle>
          <a:p>
            <a:pPr lvl="0" indent="536575">
              <a:lnSpc>
                <a:spcPct val="150000"/>
              </a:lnSpc>
            </a:pPr>
            <a:r>
              <a:rPr lang="zh-CN" altLang="en-US" sz="2000" b="1" kern="0" dirty="0" smtClean="0">
                <a:solidFill>
                  <a:schemeClr val="bg1"/>
                </a:solidFill>
                <a:latin typeface="Impact" panose="020B0806030902050204" pitchFamily="34" charset="0"/>
              </a:rPr>
              <a:t>普华永道</a:t>
            </a:r>
            <a:r>
              <a:rPr lang="zh-CN" altLang="en-US" sz="2000" kern="0" dirty="0">
                <a:solidFill>
                  <a:schemeClr val="bg1"/>
                </a:solidFill>
                <a:latin typeface="Impact" panose="020B0806030902050204" pitchFamily="34" charset="0"/>
              </a:rPr>
              <a:t>：区块链可以为再保险行业节省</a:t>
            </a:r>
            <a:r>
              <a:rPr lang="en-US" altLang="zh-CN" sz="2000" kern="0" dirty="0">
                <a:solidFill>
                  <a:schemeClr val="bg1"/>
                </a:solidFill>
                <a:latin typeface="Impact" panose="020B0806030902050204" pitchFamily="34" charset="0"/>
              </a:rPr>
              <a:t>50</a:t>
            </a:r>
            <a:r>
              <a:rPr lang="zh-CN" altLang="en-US" sz="2000" kern="0" dirty="0">
                <a:solidFill>
                  <a:schemeClr val="bg1"/>
                </a:solidFill>
                <a:latin typeface="Impact" panose="020B0806030902050204" pitchFamily="34" charset="0"/>
              </a:rPr>
              <a:t>亿至</a:t>
            </a:r>
            <a:r>
              <a:rPr lang="en-US" altLang="zh-CN" sz="2000" kern="0" dirty="0">
                <a:solidFill>
                  <a:schemeClr val="bg1"/>
                </a:solidFill>
                <a:latin typeface="Impact" panose="020B0806030902050204" pitchFamily="34" charset="0"/>
              </a:rPr>
              <a:t>100</a:t>
            </a:r>
            <a:r>
              <a:rPr lang="zh-CN" altLang="en-US" sz="2000" kern="0" dirty="0">
                <a:solidFill>
                  <a:schemeClr val="bg1"/>
                </a:solidFill>
                <a:latin typeface="Impact" panose="020B0806030902050204" pitchFamily="34" charset="0"/>
              </a:rPr>
              <a:t>亿美元的成本，占整个行业成本的</a:t>
            </a:r>
            <a:r>
              <a:rPr lang="en-US" altLang="zh-CN" sz="2000" kern="0" dirty="0">
                <a:solidFill>
                  <a:schemeClr val="bg1"/>
                </a:solidFill>
                <a:latin typeface="Impact" panose="020B0806030902050204" pitchFamily="34" charset="0"/>
              </a:rPr>
              <a:t>15%</a:t>
            </a:r>
            <a:r>
              <a:rPr lang="zh-CN" altLang="en-US" sz="2000" kern="0" dirty="0">
                <a:solidFill>
                  <a:schemeClr val="bg1"/>
                </a:solidFill>
                <a:latin typeface="Impact" panose="020B0806030902050204" pitchFamily="34" charset="0"/>
              </a:rPr>
              <a:t>至</a:t>
            </a:r>
            <a:r>
              <a:rPr lang="en-US" altLang="zh-CN" sz="2000" kern="0" dirty="0">
                <a:solidFill>
                  <a:schemeClr val="bg1"/>
                </a:solidFill>
                <a:latin typeface="Impact" panose="020B0806030902050204" pitchFamily="34" charset="0"/>
              </a:rPr>
              <a:t>20</a:t>
            </a:r>
            <a:r>
              <a:rPr lang="en-US" altLang="zh-CN" sz="2000" kern="0" dirty="0" smtClean="0">
                <a:solidFill>
                  <a:schemeClr val="bg1"/>
                </a:solidFill>
                <a:latin typeface="Impact" panose="020B0806030902050204" pitchFamily="34" charset="0"/>
              </a:rPr>
              <a:t>%</a:t>
            </a:r>
            <a:r>
              <a:rPr lang="zh-CN" altLang="en-US" sz="2000" kern="0" dirty="0">
                <a:solidFill>
                  <a:schemeClr val="bg1"/>
                </a:solidFill>
                <a:latin typeface="Impact" panose="020B0806030902050204" pitchFamily="34" charset="0"/>
              </a:rPr>
              <a:t>，再保险公司计划在支付领域之外搭建最大的区块链</a:t>
            </a:r>
            <a:r>
              <a:rPr lang="zh-CN" altLang="en-US" sz="2000" kern="0" dirty="0" smtClean="0">
                <a:solidFill>
                  <a:schemeClr val="bg1"/>
                </a:solidFill>
                <a:latin typeface="Impact" panose="020B0806030902050204" pitchFamily="34" charset="0"/>
              </a:rPr>
              <a:t>应用。</a:t>
            </a:r>
            <a:endParaRPr lang="zh-CN" altLang="en-US" sz="2000" kern="0" dirty="0">
              <a:solidFill>
                <a:schemeClr val="bg1"/>
              </a:solidFill>
              <a:latin typeface="Impact" panose="020B0806030902050204" pitchFamily="34" charset="0"/>
            </a:endParaRPr>
          </a:p>
        </p:txBody>
      </p:sp>
      <p:sp>
        <p:nvSpPr>
          <p:cNvPr id="3" name="TextBox 2"/>
          <p:cNvSpPr txBox="1"/>
          <p:nvPr/>
        </p:nvSpPr>
        <p:spPr>
          <a:xfrm>
            <a:off x="711199" y="3222171"/>
            <a:ext cx="5631544" cy="1200329"/>
          </a:xfrm>
          <a:prstGeom prst="rect">
            <a:avLst/>
          </a:prstGeom>
          <a:noFill/>
        </p:spPr>
        <p:txBody>
          <a:bodyPr wrap="square" rtlCol="0">
            <a:spAutoFit/>
          </a:bodyPr>
          <a:lstStyle/>
          <a:p>
            <a:r>
              <a:rPr lang="zh-CN" altLang="en-US" b="1" dirty="0">
                <a:solidFill>
                  <a:srgbClr val="339933"/>
                </a:solidFill>
              </a:rPr>
              <a:t>目标</a:t>
            </a:r>
            <a:r>
              <a:rPr lang="zh-CN" altLang="en-US" b="1" dirty="0" smtClean="0">
                <a:solidFill>
                  <a:srgbClr val="339933"/>
                </a:solidFill>
              </a:rPr>
              <a:t>：</a:t>
            </a:r>
            <a:endParaRPr lang="en-US" altLang="zh-CN" b="1" dirty="0" smtClean="0">
              <a:solidFill>
                <a:srgbClr val="339933"/>
              </a:solidFill>
            </a:endParaRPr>
          </a:p>
          <a:p>
            <a:pPr indent="449263">
              <a:lnSpc>
                <a:spcPct val="150000"/>
              </a:lnSpc>
            </a:pPr>
            <a:r>
              <a:rPr lang="zh-CN" altLang="en-US" dirty="0" smtClean="0"/>
              <a:t>使用</a:t>
            </a:r>
            <a:r>
              <a:rPr lang="zh-CN" altLang="en-US" dirty="0"/>
              <a:t>智能合约来简化再保险的销售工作和索赔处理流程。</a:t>
            </a:r>
          </a:p>
        </p:txBody>
      </p:sp>
      <p:sp>
        <p:nvSpPr>
          <p:cNvPr id="6" name="矩形 5"/>
          <p:cNvSpPr/>
          <p:nvPr/>
        </p:nvSpPr>
        <p:spPr>
          <a:xfrm>
            <a:off x="7228113" y="3077029"/>
            <a:ext cx="4600123" cy="31641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49263">
              <a:lnSpc>
                <a:spcPct val="150000"/>
              </a:lnSpc>
            </a:pPr>
            <a:r>
              <a:rPr lang="zh-CN" altLang="en-US" dirty="0">
                <a:solidFill>
                  <a:schemeClr val="tx1"/>
                </a:solidFill>
              </a:rPr>
              <a:t>苏黎世保险的项目负责人</a:t>
            </a:r>
            <a:r>
              <a:rPr lang="en-US" altLang="zh-CN" dirty="0">
                <a:solidFill>
                  <a:schemeClr val="tx1"/>
                </a:solidFill>
              </a:rPr>
              <a:t>Alessandro </a:t>
            </a:r>
            <a:r>
              <a:rPr lang="en-US" altLang="zh-CN" dirty="0" err="1">
                <a:solidFill>
                  <a:schemeClr val="tx1"/>
                </a:solidFill>
              </a:rPr>
              <a:t>Spadoni</a:t>
            </a:r>
            <a:r>
              <a:rPr lang="zh-CN" altLang="en-US" dirty="0">
                <a:solidFill>
                  <a:schemeClr val="tx1"/>
                </a:solidFill>
              </a:rPr>
              <a:t>表示，</a:t>
            </a:r>
            <a:r>
              <a:rPr lang="en-US" altLang="zh-CN" dirty="0">
                <a:solidFill>
                  <a:schemeClr val="tx1"/>
                </a:solidFill>
              </a:rPr>
              <a:t>"</a:t>
            </a:r>
            <a:r>
              <a:rPr lang="zh-CN" altLang="en-US" dirty="0">
                <a:solidFill>
                  <a:schemeClr val="tx1"/>
                </a:solidFill>
              </a:rPr>
              <a:t>我们应该能够向我们的客户提供更有效率和流线型的服务。我们的第一个目标是‘再保险（</a:t>
            </a:r>
            <a:r>
              <a:rPr lang="en-US" altLang="zh-CN" dirty="0">
                <a:solidFill>
                  <a:schemeClr val="tx1"/>
                </a:solidFill>
              </a:rPr>
              <a:t>reinsurance</a:t>
            </a:r>
            <a:r>
              <a:rPr lang="zh-CN" altLang="en-US" dirty="0">
                <a:solidFill>
                  <a:schemeClr val="tx1"/>
                </a:solidFill>
              </a:rPr>
              <a:t>）’业务，目前正在寻求使用区块链</a:t>
            </a:r>
            <a:r>
              <a:rPr lang="zh-CN" altLang="en-US" b="1" dirty="0">
                <a:solidFill>
                  <a:srgbClr val="339933"/>
                </a:solidFill>
              </a:rPr>
              <a:t>智能合约</a:t>
            </a:r>
            <a:r>
              <a:rPr lang="zh-CN" altLang="en-US" dirty="0">
                <a:solidFill>
                  <a:schemeClr val="tx1"/>
                </a:solidFill>
              </a:rPr>
              <a:t>简化再保险业务的销售和理赔处理过程。 ”</a:t>
            </a:r>
            <a:endParaRPr lang="zh-CN" altLang="en-US" sz="1800" dirty="0" smtClean="0">
              <a:solidFill>
                <a:schemeClr val="tx1"/>
              </a:solidFill>
              <a:latin typeface="微软雅黑" panose="020B0503020204020204" pitchFamily="34" charset="-122"/>
              <a:ea typeface="微软雅黑" panose="020B0503020204020204" pitchFamily="34" charset="-122"/>
            </a:endParaRPr>
          </a:p>
        </p:txBody>
      </p:sp>
      <p:cxnSp>
        <p:nvCxnSpPr>
          <p:cNvPr id="15" name="曲线连接符 14"/>
          <p:cNvCxnSpPr>
            <a:stCxn id="7" idx="2"/>
            <a:endCxn id="8" idx="2"/>
          </p:cNvCxnSpPr>
          <p:nvPr/>
        </p:nvCxnSpPr>
        <p:spPr>
          <a:xfrm rot="16200000" flipH="1">
            <a:off x="2358560" y="4579257"/>
            <a:ext cx="12700" cy="2046514"/>
          </a:xfrm>
          <a:prstGeom prst="curvedConnector3">
            <a:avLst>
              <a:gd name="adj1" fmla="val 1800000"/>
            </a:avLst>
          </a:prstGeom>
          <a:ln w="28575">
            <a:solidFill>
              <a:srgbClr val="339933"/>
            </a:solidFill>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8" idx="2"/>
            <a:endCxn id="9" idx="2"/>
          </p:cNvCxnSpPr>
          <p:nvPr/>
        </p:nvCxnSpPr>
        <p:spPr>
          <a:xfrm rot="16200000" flipH="1">
            <a:off x="4434102" y="4550228"/>
            <a:ext cx="12700" cy="2104571"/>
          </a:xfrm>
          <a:prstGeom prst="curvedConnector3">
            <a:avLst>
              <a:gd name="adj1" fmla="val 1800000"/>
            </a:avLst>
          </a:prstGeom>
          <a:ln w="28575">
            <a:solidFill>
              <a:srgbClr val="33993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424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系统运行</a:t>
            </a:r>
            <a:endParaRPr lang="zh-CN" altLang="en-US" dirty="0"/>
          </a:p>
        </p:txBody>
      </p:sp>
      <p:sp>
        <p:nvSpPr>
          <p:cNvPr id="3" name="内容占位符 2"/>
          <p:cNvSpPr>
            <a:spLocks noGrp="1"/>
          </p:cNvSpPr>
          <p:nvPr>
            <p:ph idx="1"/>
          </p:nvPr>
        </p:nvSpPr>
        <p:spPr/>
        <p:txBody>
          <a:bodyPr/>
          <a:lstStyle/>
          <a:p>
            <a:r>
              <a:rPr lang="zh-CN" altLang="en-US" dirty="0"/>
              <a:t>一</a:t>
            </a:r>
            <a:r>
              <a:rPr lang="zh-CN" altLang="en-US" dirty="0" smtClean="0"/>
              <a:t>次汇总：每</a:t>
            </a:r>
            <a:r>
              <a:rPr lang="en-US" altLang="zh-CN" dirty="0" smtClean="0"/>
              <a:t>30</a:t>
            </a:r>
            <a:r>
              <a:rPr lang="zh-CN" altLang="en-US" dirty="0" smtClean="0"/>
              <a:t>分钟运行一次。将数据加工到</a:t>
            </a:r>
            <a:r>
              <a:rPr lang="en-US" altLang="zh-CN" dirty="0" err="1" smtClean="0"/>
              <a:t>frep_fact_cur_real</a:t>
            </a:r>
            <a:r>
              <a:rPr lang="zh-CN" altLang="en-US" dirty="0" smtClean="0"/>
              <a:t>中。</a:t>
            </a:r>
            <a:r>
              <a:rPr lang="en-US" altLang="zh-CN" dirty="0"/>
              <a:t> SSIS</a:t>
            </a:r>
            <a:r>
              <a:rPr lang="zh-CN" altLang="en-US" dirty="0"/>
              <a:t>包</a:t>
            </a:r>
            <a:r>
              <a:rPr lang="zh-CN" altLang="en-US" dirty="0" smtClean="0"/>
              <a:t>中时间</a:t>
            </a:r>
            <a:r>
              <a:rPr lang="zh-CN" altLang="en-US" dirty="0"/>
              <a:t>控制，</a:t>
            </a:r>
            <a:r>
              <a:rPr lang="zh-CN" altLang="en-US" dirty="0" smtClean="0"/>
              <a:t>不在</a:t>
            </a:r>
            <a:r>
              <a:rPr lang="en-US" altLang="zh-CN" dirty="0"/>
              <a:t>9</a:t>
            </a:r>
            <a:r>
              <a:rPr lang="en-US" altLang="zh-CN" dirty="0" smtClean="0"/>
              <a:t>-22</a:t>
            </a:r>
            <a:r>
              <a:rPr lang="zh-CN" altLang="en-US" dirty="0"/>
              <a:t>点之间将不执行逻辑处理部分。</a:t>
            </a:r>
            <a:r>
              <a:rPr lang="zh-CN" altLang="en-US" dirty="0" smtClean="0"/>
              <a:t>运行时间大概在</a:t>
            </a:r>
            <a:r>
              <a:rPr lang="en-US" altLang="zh-CN" dirty="0" smtClean="0"/>
              <a:t>10-20</a:t>
            </a:r>
            <a:r>
              <a:rPr lang="zh-CN" altLang="en-US" dirty="0" smtClean="0"/>
              <a:t>分钟。</a:t>
            </a:r>
            <a:endParaRPr lang="en-US" altLang="zh-CN" dirty="0" smtClean="0"/>
          </a:p>
          <a:p>
            <a:r>
              <a:rPr lang="zh-CN" altLang="en-US" dirty="0" smtClean="0"/>
              <a:t>二次汇总：与一次汇总作业置成作业依赖关系。将</a:t>
            </a:r>
            <a:r>
              <a:rPr lang="en-US" altLang="zh-CN" dirty="0" err="1" smtClean="0"/>
              <a:t>frep_fact_cur_real</a:t>
            </a:r>
            <a:r>
              <a:rPr lang="en-US" altLang="zh-CN" dirty="0" smtClean="0"/>
              <a:t>(</a:t>
            </a:r>
            <a:r>
              <a:rPr lang="zh-CN" altLang="en-US" dirty="0" smtClean="0"/>
              <a:t>单日保费</a:t>
            </a:r>
            <a:r>
              <a:rPr lang="en-US" altLang="zh-CN" dirty="0" smtClean="0"/>
              <a:t>)</a:t>
            </a:r>
            <a:r>
              <a:rPr lang="zh-CN" altLang="en-US" dirty="0" smtClean="0"/>
              <a:t>表中的数据与</a:t>
            </a:r>
            <a:r>
              <a:rPr lang="en-US" altLang="zh-CN" dirty="0" err="1" smtClean="0"/>
              <a:t>frep_fact_cur</a:t>
            </a:r>
            <a:r>
              <a:rPr lang="zh-CN" altLang="en-US" dirty="0"/>
              <a:t>一起</a:t>
            </a:r>
            <a:r>
              <a:rPr lang="zh-CN" altLang="en-US" dirty="0" smtClean="0"/>
              <a:t>加工到</a:t>
            </a:r>
            <a:r>
              <a:rPr lang="en-US" altLang="zh-CN" dirty="0" err="1" smtClean="0"/>
              <a:t>daily_day_real</a:t>
            </a:r>
            <a:r>
              <a:rPr lang="zh-CN" altLang="en-US" dirty="0" smtClean="0"/>
              <a:t>、</a:t>
            </a:r>
            <a:r>
              <a:rPr lang="en-US" altLang="zh-CN" dirty="0" err="1" smtClean="0"/>
              <a:t>daily_sum_real</a:t>
            </a:r>
            <a:r>
              <a:rPr lang="zh-CN" altLang="en-US" dirty="0" smtClean="0"/>
              <a:t>中。运行时间</a:t>
            </a:r>
            <a:r>
              <a:rPr lang="zh-CN" altLang="en-US" dirty="0"/>
              <a:t>大概</a:t>
            </a:r>
            <a:r>
              <a:rPr lang="zh-CN" altLang="en-US" dirty="0" smtClean="0"/>
              <a:t>在</a:t>
            </a:r>
            <a:r>
              <a:rPr lang="en-US" altLang="zh-CN" dirty="0" smtClean="0"/>
              <a:t>5-10</a:t>
            </a:r>
            <a:r>
              <a:rPr lang="zh-CN" altLang="en-US" dirty="0" smtClean="0"/>
              <a:t>分钟</a:t>
            </a:r>
            <a:r>
              <a:rPr lang="zh-CN" altLang="en-US" dirty="0"/>
              <a:t>。</a:t>
            </a:r>
            <a:endParaRPr lang="en-US" altLang="zh-CN" dirty="0"/>
          </a:p>
          <a:p>
            <a:r>
              <a:rPr lang="zh-CN" altLang="en-US" dirty="0" smtClean="0"/>
              <a:t>上传至总公司：将</a:t>
            </a:r>
            <a:r>
              <a:rPr lang="en-US" altLang="zh-CN" dirty="0" err="1" smtClean="0"/>
              <a:t>daily_sum_real</a:t>
            </a:r>
            <a:r>
              <a:rPr lang="zh-CN" altLang="en-US" dirty="0" smtClean="0"/>
              <a:t>表上传至总公司，采用</a:t>
            </a:r>
            <a:r>
              <a:rPr lang="en-US" altLang="zh-CN" dirty="0" smtClean="0"/>
              <a:t>merge</a:t>
            </a:r>
            <a:r>
              <a:rPr lang="zh-CN" altLang="en-US" dirty="0" smtClean="0"/>
              <a:t>的方法更新到</a:t>
            </a:r>
            <a:r>
              <a:rPr lang="en-US" altLang="zh-CN" dirty="0" err="1" smtClean="0"/>
              <a:t>daily_sum</a:t>
            </a:r>
            <a:r>
              <a:rPr lang="zh-CN" altLang="en-US" dirty="0" smtClean="0"/>
              <a:t>表</a:t>
            </a:r>
            <a:r>
              <a:rPr lang="zh-CN" altLang="en-US" dirty="0" smtClean="0"/>
              <a:t>中</a:t>
            </a:r>
            <a:r>
              <a:rPr lang="zh-CN" altLang="en-US" dirty="0"/>
              <a:t>，</a:t>
            </a:r>
            <a:r>
              <a:rPr lang="zh-CN" altLang="en-US" dirty="0" smtClean="0"/>
              <a:t>运行时间</a:t>
            </a:r>
            <a:r>
              <a:rPr lang="zh-CN" altLang="en-US" dirty="0"/>
              <a:t>大概在</a:t>
            </a:r>
            <a:r>
              <a:rPr lang="en-US" altLang="zh-CN" dirty="0"/>
              <a:t>5-10</a:t>
            </a:r>
            <a:r>
              <a:rPr lang="zh-CN" altLang="en-US" dirty="0"/>
              <a:t>分钟。</a:t>
            </a:r>
            <a:endParaRPr lang="zh-CN" altLang="en-US" dirty="0"/>
          </a:p>
        </p:txBody>
      </p:sp>
    </p:spTree>
    <p:extLst>
      <p:ext uri="{BB962C8B-B14F-4D97-AF65-F5344CB8AC3E}">
        <p14:creationId xmlns:p14="http://schemas.microsoft.com/office/powerpoint/2010/main" val="924980877"/>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简化再保险分保业务</a:t>
            </a:r>
            <a:endParaRPr kumimoji="1" lang="zh-CN" altLang="en-US" dirty="0"/>
          </a:p>
        </p:txBody>
      </p:sp>
      <p:sp>
        <p:nvSpPr>
          <p:cNvPr id="4" name="矩形 3"/>
          <p:cNvSpPr/>
          <p:nvPr/>
        </p:nvSpPr>
        <p:spPr>
          <a:xfrm>
            <a:off x="718327" y="1371659"/>
            <a:ext cx="8780835" cy="927942"/>
          </a:xfrm>
          <a:prstGeom prst="rect">
            <a:avLst/>
          </a:prstGeom>
        </p:spPr>
        <p:txBody>
          <a:bodyPr wrap="square" lIns="121917" tIns="60958" rIns="121917" bIns="60958">
            <a:spAutoFit/>
          </a:bodyPr>
          <a:lstStyle/>
          <a:p>
            <a:pPr>
              <a:lnSpc>
                <a:spcPct val="130000"/>
              </a:lnSpc>
            </a:pPr>
            <a:r>
              <a:rPr lang="zh-CN" altLang="en-US" sz="2100" b="1" dirty="0">
                <a:latin typeface="Microsoft YaHei" charset="0"/>
                <a:ea typeface="Microsoft YaHei" charset="0"/>
                <a:cs typeface="Microsoft YaHei" charset="0"/>
              </a:rPr>
              <a:t>智能合约 </a:t>
            </a:r>
            <a:r>
              <a:rPr lang="en-US" altLang="zh-CN" sz="2100" dirty="0">
                <a:latin typeface="Microsoft YaHei" charset="0"/>
                <a:ea typeface="Microsoft YaHei" charset="0"/>
                <a:cs typeface="Microsoft YaHei" charset="0"/>
              </a:rPr>
              <a:t>—</a:t>
            </a:r>
            <a:r>
              <a:rPr lang="zh-CN" altLang="en-US" sz="2100" dirty="0">
                <a:latin typeface="Microsoft YaHei" charset="0"/>
                <a:ea typeface="Microsoft YaHei" charset="0"/>
                <a:cs typeface="Microsoft YaHei" charset="0"/>
              </a:rPr>
              <a:t> </a:t>
            </a:r>
            <a:r>
              <a:rPr lang="zh-CN" altLang="en-US" sz="2000" dirty="0">
                <a:latin typeface="Microsoft YaHei" charset="0"/>
                <a:ea typeface="Microsoft YaHei" charset="0"/>
                <a:cs typeface="Microsoft YaHei" charset="0"/>
              </a:rPr>
              <a:t>提高分保效率和精确度，提高透明度；</a:t>
            </a:r>
          </a:p>
          <a:p>
            <a:pPr>
              <a:lnSpc>
                <a:spcPct val="130000"/>
              </a:lnSpc>
            </a:pPr>
            <a:r>
              <a:rPr lang="zh-CN" altLang="en-US" sz="2000" dirty="0">
                <a:latin typeface="Microsoft YaHei" charset="0"/>
                <a:ea typeface="Microsoft YaHei" charset="0"/>
                <a:cs typeface="Microsoft YaHei" charset="0"/>
              </a:rPr>
              <a:t>                    提高索赔处理流程；通知各保险方、处理保费和佣金支付。</a:t>
            </a:r>
          </a:p>
        </p:txBody>
      </p:sp>
      <p:grpSp>
        <p:nvGrpSpPr>
          <p:cNvPr id="5" name="组 4"/>
          <p:cNvGrpSpPr/>
          <p:nvPr/>
        </p:nvGrpSpPr>
        <p:grpSpPr>
          <a:xfrm>
            <a:off x="647971" y="4899770"/>
            <a:ext cx="11155463" cy="655413"/>
            <a:chOff x="420367" y="2584324"/>
            <a:chExt cx="8366597" cy="491560"/>
          </a:xfrm>
        </p:grpSpPr>
        <p:pic>
          <p:nvPicPr>
            <p:cNvPr id="6"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3180260" y="2595772"/>
              <a:ext cx="1423406" cy="480111"/>
            </a:xfrm>
            <a:prstGeom prst="rect">
              <a:avLst/>
            </a:prstGeom>
            <a:noFill/>
            <a:ln w="9525">
              <a:noFill/>
              <a:miter lim="800000"/>
              <a:headEnd/>
              <a:tailEnd/>
            </a:ln>
          </p:spPr>
        </p:pic>
        <p:pic>
          <p:nvPicPr>
            <p:cNvPr id="7"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4556789" y="2595772"/>
              <a:ext cx="1423406" cy="480111"/>
            </a:xfrm>
            <a:prstGeom prst="rect">
              <a:avLst/>
            </a:prstGeom>
            <a:noFill/>
            <a:ln w="9525">
              <a:noFill/>
              <a:miter lim="800000"/>
              <a:headEnd/>
              <a:tailEnd/>
            </a:ln>
          </p:spPr>
        </p:pic>
        <p:pic>
          <p:nvPicPr>
            <p:cNvPr id="8"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5940152" y="2584325"/>
              <a:ext cx="1423406" cy="480111"/>
            </a:xfrm>
            <a:prstGeom prst="rect">
              <a:avLst/>
            </a:prstGeom>
            <a:noFill/>
            <a:ln w="9525">
              <a:noFill/>
              <a:miter lim="800000"/>
              <a:headEnd/>
              <a:tailEnd/>
            </a:ln>
          </p:spPr>
        </p:pic>
        <p:pic>
          <p:nvPicPr>
            <p:cNvPr id="9"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420367" y="2595773"/>
              <a:ext cx="1423406" cy="480111"/>
            </a:xfrm>
            <a:prstGeom prst="rect">
              <a:avLst/>
            </a:prstGeom>
            <a:noFill/>
            <a:ln w="9525">
              <a:noFill/>
              <a:miter lim="800000"/>
              <a:headEnd/>
              <a:tailEnd/>
            </a:ln>
          </p:spPr>
        </p:pic>
        <p:pic>
          <p:nvPicPr>
            <p:cNvPr id="10"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1763689" y="2595773"/>
              <a:ext cx="1423406" cy="480111"/>
            </a:xfrm>
            <a:prstGeom prst="rect">
              <a:avLst/>
            </a:prstGeom>
            <a:noFill/>
            <a:ln w="9525">
              <a:noFill/>
              <a:miter lim="800000"/>
              <a:headEnd/>
              <a:tailEnd/>
            </a:ln>
          </p:spPr>
        </p:pic>
        <p:pic>
          <p:nvPicPr>
            <p:cNvPr id="11"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a:off x="7363558" y="2584324"/>
              <a:ext cx="1423406" cy="480111"/>
            </a:xfrm>
            <a:prstGeom prst="rect">
              <a:avLst/>
            </a:prstGeom>
            <a:noFill/>
            <a:ln w="9525">
              <a:noFill/>
              <a:miter lim="800000"/>
              <a:headEnd/>
              <a:tailEnd/>
            </a:ln>
          </p:spPr>
        </p:pic>
      </p:grpSp>
      <p:sp>
        <p:nvSpPr>
          <p:cNvPr id="12" name="文本框 11"/>
          <p:cNvSpPr txBox="1"/>
          <p:nvPr/>
        </p:nvSpPr>
        <p:spPr>
          <a:xfrm>
            <a:off x="2127320" y="5628455"/>
            <a:ext cx="8727176" cy="451405"/>
          </a:xfrm>
          <a:prstGeom prst="rect">
            <a:avLst/>
          </a:prstGeom>
          <a:noFill/>
        </p:spPr>
        <p:txBody>
          <a:bodyPr wrap="none" lIns="121917" tIns="60958" rIns="121917" bIns="60958" rtlCol="0">
            <a:spAutoFit/>
          </a:bodyPr>
          <a:lstStyle/>
          <a:p>
            <a:r>
              <a:rPr kumimoji="1" lang="zh-CN" altLang="en-US" sz="2100" b="1" dirty="0">
                <a:latin typeface="Microsoft YaHei" charset="0"/>
                <a:ea typeface="Microsoft YaHei" charset="0"/>
                <a:cs typeface="Microsoft YaHei" charset="0"/>
              </a:rPr>
              <a:t>智能合约执行分保规则，按照合作协议约定，达到分保条件进行</a:t>
            </a:r>
            <a:r>
              <a:rPr kumimoji="1" lang="zh-CN" altLang="en-US" sz="2100" b="1">
                <a:latin typeface="Microsoft YaHei" charset="0"/>
                <a:ea typeface="Microsoft YaHei" charset="0"/>
                <a:cs typeface="Microsoft YaHei" charset="0"/>
              </a:rPr>
              <a:t>分保。</a:t>
            </a:r>
            <a:endParaRPr kumimoji="1" lang="zh-CN" altLang="en-US" sz="2100" b="1" dirty="0">
              <a:latin typeface="Microsoft YaHei" charset="0"/>
              <a:ea typeface="Microsoft YaHei" charset="0"/>
              <a:cs typeface="Microsoft YaHei" charset="0"/>
            </a:endParaRPr>
          </a:p>
        </p:txBody>
      </p:sp>
      <p:pic>
        <p:nvPicPr>
          <p:cNvPr id="13" name="Picture 2" descr="https://ss1.baidu.com/70cFfyinKgQFm2e88IuM_a/forum/pic/item/d52a2834349b033bfb6c7a5617ce36d3d439bd5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470" y="2743651"/>
            <a:ext cx="1980308" cy="198030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 13"/>
          <p:cNvGrpSpPr/>
          <p:nvPr/>
        </p:nvGrpSpPr>
        <p:grpSpPr>
          <a:xfrm>
            <a:off x="7375327" y="2471571"/>
            <a:ext cx="3700411" cy="2387645"/>
            <a:chOff x="5550545" y="2166388"/>
            <a:chExt cx="2775308" cy="1774665"/>
          </a:xfrm>
        </p:grpSpPr>
        <p:pic>
          <p:nvPicPr>
            <p:cNvPr id="15" name="Picture 6" descr="http://img5.imgtn.bdimg.com/it/u=1288131768,796085057&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485" y="2166388"/>
              <a:ext cx="1095287" cy="841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http://img2.imgtn.bdimg.com/it/u=1337969583,1228594985&amp;fm=21&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6503" y="2909026"/>
              <a:ext cx="1279350" cy="6560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http://img3.imgtn.bdimg.com/it/u=1227894045,3947151136&amp;fm=23&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0545" y="2865481"/>
              <a:ext cx="1490766" cy="7453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http://img2.imgtn.bdimg.com/it/u=260747446,667679878&amp;fm=21&amp;gp=0.jpg"/>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6211367" y="3565104"/>
              <a:ext cx="1463451" cy="375949"/>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图片 18"/>
          <p:cNvPicPr>
            <a:picLocks noChangeAspect="1"/>
          </p:cNvPicPr>
          <p:nvPr/>
        </p:nvPicPr>
        <p:blipFill>
          <a:blip r:embed="rId7"/>
          <a:stretch>
            <a:fillRect/>
          </a:stretch>
        </p:blipFill>
        <p:spPr>
          <a:xfrm>
            <a:off x="4654094" y="2647975"/>
            <a:ext cx="2418793" cy="2166084"/>
          </a:xfrm>
          <a:prstGeom prst="rect">
            <a:avLst/>
          </a:prstGeom>
        </p:spPr>
      </p:pic>
    </p:spTree>
    <p:extLst>
      <p:ext uri="{BB962C8B-B14F-4D97-AF65-F5344CB8AC3E}">
        <p14:creationId xmlns:p14="http://schemas.microsoft.com/office/powerpoint/2010/main" val="3639326337"/>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场景</a:t>
            </a:r>
            <a:r>
              <a:rPr kumimoji="1" lang="zh-CN" altLang="en-US" dirty="0" smtClean="0"/>
              <a:t>未来演进</a:t>
            </a:r>
            <a:r>
              <a:rPr kumimoji="1" lang="en-US" altLang="zh-CN" dirty="0" smtClean="0"/>
              <a:t>——</a:t>
            </a:r>
            <a:r>
              <a:rPr kumimoji="1" lang="zh-CN" altLang="en-US" smtClean="0"/>
              <a:t>形成技术体系</a:t>
            </a:r>
            <a:endParaRPr kumimoji="1" lang="zh-CN" altLang="en-US" dirty="0"/>
          </a:p>
        </p:txBody>
      </p:sp>
      <p:sp>
        <p:nvSpPr>
          <p:cNvPr id="4" name="矩形 3"/>
          <p:cNvSpPr/>
          <p:nvPr/>
        </p:nvSpPr>
        <p:spPr>
          <a:xfrm>
            <a:off x="505974" y="1279765"/>
            <a:ext cx="11451196" cy="1323439"/>
          </a:xfrm>
          <a:prstGeom prst="rect">
            <a:avLst/>
          </a:prstGeom>
        </p:spPr>
        <p:txBody>
          <a:bodyPr wrap="square" lIns="121917" tIns="60958" rIns="121917" bIns="60958">
            <a:spAutoFit/>
          </a:bodyPr>
          <a:lstStyle/>
          <a:p>
            <a:pPr indent="-609585">
              <a:lnSpc>
                <a:spcPct val="130000"/>
              </a:lnSpc>
            </a:pPr>
            <a:r>
              <a:rPr lang="zh-CN" altLang="en-US" sz="2000" dirty="0">
                <a:solidFill>
                  <a:schemeClr val="bg2">
                    <a:lumMod val="10000"/>
                  </a:schemeClr>
                </a:solidFill>
                <a:latin typeface="微软雅黑" pitchFamily="34" charset="-122"/>
                <a:ea typeface="微软雅黑" pitchFamily="34" charset="-122"/>
                <a:cs typeface="华文细黑" charset="0"/>
              </a:rPr>
              <a:t>整合公司数据，引入外行业数据，打造可信赖、人性化、以服务客户为中心的理赔和服务体系。</a:t>
            </a:r>
            <a:endParaRPr lang="en-US" altLang="zh-CN" sz="2000" dirty="0">
              <a:solidFill>
                <a:schemeClr val="bg2">
                  <a:lumMod val="10000"/>
                </a:schemeClr>
              </a:solidFill>
              <a:latin typeface="微软雅黑" pitchFamily="34" charset="-122"/>
              <a:ea typeface="微软雅黑" pitchFamily="34" charset="-122"/>
              <a:cs typeface="华文细黑" charset="0"/>
            </a:endParaRPr>
          </a:p>
          <a:p>
            <a:pPr indent="-609585">
              <a:lnSpc>
                <a:spcPct val="130000"/>
              </a:lnSpc>
            </a:pPr>
            <a:r>
              <a:rPr lang="zh-CN" altLang="en-US" sz="2000" dirty="0">
                <a:solidFill>
                  <a:schemeClr val="bg2">
                    <a:lumMod val="10000"/>
                  </a:schemeClr>
                </a:solidFill>
                <a:latin typeface="微软雅黑" pitchFamily="34" charset="-122"/>
                <a:ea typeface="微软雅黑" pitchFamily="34" charset="-122"/>
                <a:cs typeface="华文细黑" charset="0"/>
              </a:rPr>
              <a:t>实施包含核保核赔中内外部数据</a:t>
            </a:r>
            <a:r>
              <a:rPr lang="zh-CN" altLang="zh-CN" sz="2000" dirty="0">
                <a:solidFill>
                  <a:schemeClr val="bg2">
                    <a:lumMod val="10000"/>
                  </a:schemeClr>
                </a:solidFill>
                <a:latin typeface="微软雅黑" pitchFamily="34" charset="-122"/>
                <a:ea typeface="微软雅黑" pitchFamily="34" charset="-122"/>
                <a:cs typeface="华文细黑" charset="0"/>
              </a:rPr>
              <a:t>（</a:t>
            </a:r>
            <a:r>
              <a:rPr lang="zh-CN" altLang="en-US" sz="2000" dirty="0">
                <a:solidFill>
                  <a:schemeClr val="bg2">
                    <a:lumMod val="10000"/>
                  </a:schemeClr>
                </a:solidFill>
                <a:latin typeface="微软雅黑" pitchFamily="34" charset="-122"/>
                <a:ea typeface="微软雅黑" pitchFamily="34" charset="-122"/>
                <a:cs typeface="华文细黑" charset="0"/>
              </a:rPr>
              <a:t>个人身份和基本数据、医疗数据、运营商位置、银联消费行为、执法图像影像）。</a:t>
            </a:r>
            <a:endParaRPr lang="en-US" altLang="zh-CN" sz="2000" dirty="0">
              <a:solidFill>
                <a:schemeClr val="bg2">
                  <a:lumMod val="10000"/>
                </a:schemeClr>
              </a:solidFill>
              <a:latin typeface="微软雅黑" pitchFamily="34" charset="-122"/>
              <a:ea typeface="微软雅黑" pitchFamily="34" charset="-122"/>
              <a:cs typeface="华文细黑" charset="0"/>
            </a:endParaRPr>
          </a:p>
        </p:txBody>
      </p:sp>
      <p:sp>
        <p:nvSpPr>
          <p:cNvPr id="5" name="文本框 4"/>
          <p:cNvSpPr txBox="1"/>
          <p:nvPr/>
        </p:nvSpPr>
        <p:spPr>
          <a:xfrm>
            <a:off x="511819" y="2542962"/>
            <a:ext cx="11185701" cy="523220"/>
          </a:xfrm>
          <a:prstGeom prst="rect">
            <a:avLst/>
          </a:prstGeom>
          <a:noFill/>
        </p:spPr>
        <p:txBody>
          <a:bodyPr wrap="square" lIns="121917" tIns="60958" rIns="121917" bIns="60958" rtlCol="0">
            <a:spAutoFit/>
          </a:bodyPr>
          <a:lstStyle/>
          <a:p>
            <a:pPr indent="-609585">
              <a:lnSpc>
                <a:spcPct val="130000"/>
              </a:lnSpc>
            </a:pPr>
            <a:r>
              <a:rPr lang="zh-CN" altLang="en-US" sz="2000" dirty="0">
                <a:solidFill>
                  <a:schemeClr val="bg2">
                    <a:lumMod val="10000"/>
                  </a:schemeClr>
                </a:solidFill>
                <a:latin typeface="微软雅黑" pitchFamily="34" charset="-122"/>
                <a:ea typeface="微软雅黑" pitchFamily="34" charset="-122"/>
                <a:cs typeface="华文细黑" charset="0"/>
              </a:rPr>
              <a:t>搭建可信可控的数据交互平台，实现数据互通，共建客户服务生态。</a:t>
            </a:r>
            <a:endParaRPr lang="en-US" altLang="zh-CN" sz="2000" dirty="0">
              <a:solidFill>
                <a:schemeClr val="bg2">
                  <a:lumMod val="10000"/>
                </a:schemeClr>
              </a:solidFill>
              <a:latin typeface="微软雅黑" pitchFamily="34" charset="-122"/>
              <a:ea typeface="微软雅黑" pitchFamily="34" charset="-122"/>
              <a:cs typeface="华文细黑" charset="0"/>
            </a:endParaRPr>
          </a:p>
        </p:txBody>
      </p:sp>
      <p:sp>
        <p:nvSpPr>
          <p:cNvPr id="6" name="矩形 5"/>
          <p:cNvSpPr/>
          <p:nvPr/>
        </p:nvSpPr>
        <p:spPr>
          <a:xfrm>
            <a:off x="937199" y="5224250"/>
            <a:ext cx="9985109" cy="79480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r"/>
            <a:r>
              <a:rPr kumimoji="1" lang="zh-CN" altLang="en-US" sz="2100" b="1" dirty="0">
                <a:ln w="10541" cmpd="sng">
                  <a:noFill/>
                  <a:prstDash val="solid"/>
                </a:ln>
                <a:solidFill>
                  <a:sysClr val="windowText" lastClr="000000"/>
                </a:solidFill>
                <a:latin typeface="微软雅黑"/>
                <a:ea typeface="微软雅黑"/>
                <a:cs typeface="微软雅黑"/>
              </a:rPr>
              <a:t>区块链基础平台</a:t>
            </a:r>
          </a:p>
        </p:txBody>
      </p:sp>
      <p:sp>
        <p:nvSpPr>
          <p:cNvPr id="7" name="矩形 6"/>
          <p:cNvSpPr/>
          <p:nvPr/>
        </p:nvSpPr>
        <p:spPr>
          <a:xfrm>
            <a:off x="937199" y="4363211"/>
            <a:ext cx="9985109" cy="79480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r"/>
            <a:r>
              <a:rPr kumimoji="1" lang="zh-CN" altLang="en-US" sz="2100" b="1" dirty="0">
                <a:ln w="10541" cmpd="sng">
                  <a:noFill/>
                  <a:prstDash val="solid"/>
                </a:ln>
                <a:solidFill>
                  <a:sysClr val="windowText" lastClr="000000"/>
                </a:solidFill>
                <a:latin typeface="微软雅黑"/>
                <a:ea typeface="微软雅黑"/>
                <a:cs typeface="微软雅黑"/>
              </a:rPr>
              <a:t>接口层</a:t>
            </a:r>
          </a:p>
        </p:txBody>
      </p:sp>
      <p:sp>
        <p:nvSpPr>
          <p:cNvPr id="8" name="矩形 7"/>
          <p:cNvSpPr/>
          <p:nvPr/>
        </p:nvSpPr>
        <p:spPr>
          <a:xfrm>
            <a:off x="937199" y="3502174"/>
            <a:ext cx="9985109" cy="79480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r"/>
            <a:r>
              <a:rPr kumimoji="1" lang="zh-CN" altLang="en-US" sz="2100" b="1" dirty="0">
                <a:ln w="10541" cmpd="sng">
                  <a:noFill/>
                  <a:prstDash val="solid"/>
                </a:ln>
                <a:solidFill>
                  <a:sysClr val="windowText" lastClr="000000"/>
                </a:solidFill>
                <a:latin typeface="微软雅黑"/>
                <a:ea typeface="微软雅黑"/>
                <a:cs typeface="微软雅黑"/>
              </a:rPr>
              <a:t>应用层</a:t>
            </a:r>
          </a:p>
        </p:txBody>
      </p:sp>
      <p:sp>
        <p:nvSpPr>
          <p:cNvPr id="9" name="矩形 8"/>
          <p:cNvSpPr/>
          <p:nvPr/>
        </p:nvSpPr>
        <p:spPr>
          <a:xfrm>
            <a:off x="1513263" y="3700875"/>
            <a:ext cx="1056117" cy="2119477"/>
          </a:xfrm>
          <a:prstGeom prst="rect">
            <a:avLst/>
          </a:prstGeom>
          <a:solidFill>
            <a:srgbClr val="4AB15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kumimoji="1" lang="zh-CN" altLang="en-US" dirty="0" smtClean="0">
                <a:latin typeface="微软雅黑"/>
                <a:ea typeface="微软雅黑"/>
                <a:cs typeface="微软雅黑"/>
              </a:rPr>
              <a:t>医疗</a:t>
            </a:r>
          </a:p>
          <a:p>
            <a:pPr algn="ctr"/>
            <a:r>
              <a:rPr kumimoji="1" lang="zh-CN" altLang="en-US" dirty="0" smtClean="0">
                <a:latin typeface="微软雅黑"/>
                <a:ea typeface="微软雅黑"/>
                <a:cs typeface="微软雅黑"/>
              </a:rPr>
              <a:t>机构</a:t>
            </a:r>
            <a:endParaRPr kumimoji="1" lang="zh-CN" altLang="en-US" dirty="0">
              <a:latin typeface="微软雅黑"/>
              <a:ea typeface="微软雅黑"/>
              <a:cs typeface="微软雅黑"/>
            </a:endParaRPr>
          </a:p>
        </p:txBody>
      </p:sp>
      <p:sp>
        <p:nvSpPr>
          <p:cNvPr id="10" name="矩形 9"/>
          <p:cNvSpPr/>
          <p:nvPr/>
        </p:nvSpPr>
        <p:spPr>
          <a:xfrm>
            <a:off x="2857412" y="3700875"/>
            <a:ext cx="1056117" cy="2119477"/>
          </a:xfrm>
          <a:prstGeom prst="rect">
            <a:avLst/>
          </a:prstGeom>
          <a:solidFill>
            <a:srgbClr val="4AB15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kumimoji="1" lang="zh-CN" altLang="en-US" dirty="0" smtClean="0">
                <a:latin typeface="微软雅黑"/>
                <a:ea typeface="微软雅黑"/>
                <a:cs typeface="微软雅黑"/>
              </a:rPr>
              <a:t>客户服务（含两核）</a:t>
            </a:r>
            <a:endParaRPr kumimoji="1" lang="zh-CN" altLang="en-US" dirty="0">
              <a:latin typeface="微软雅黑"/>
              <a:ea typeface="微软雅黑"/>
              <a:cs typeface="微软雅黑"/>
            </a:endParaRPr>
          </a:p>
        </p:txBody>
      </p:sp>
      <p:sp>
        <p:nvSpPr>
          <p:cNvPr id="11" name="矩形 10"/>
          <p:cNvSpPr/>
          <p:nvPr/>
        </p:nvSpPr>
        <p:spPr>
          <a:xfrm>
            <a:off x="4201562" y="3700875"/>
            <a:ext cx="1056117" cy="2119477"/>
          </a:xfrm>
          <a:prstGeom prst="rect">
            <a:avLst/>
          </a:prstGeom>
          <a:solidFill>
            <a:srgbClr val="4AB15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kumimoji="1" lang="zh-CN" altLang="en-US" dirty="0" smtClean="0">
                <a:latin typeface="微软雅黑"/>
                <a:ea typeface="微软雅黑"/>
                <a:cs typeface="微软雅黑"/>
              </a:rPr>
              <a:t>其他外部数据和产品资源</a:t>
            </a:r>
            <a:endParaRPr kumimoji="1" lang="zh-CN" altLang="en-US" dirty="0">
              <a:latin typeface="微软雅黑"/>
              <a:ea typeface="微软雅黑"/>
              <a:cs typeface="微软雅黑"/>
            </a:endParaRPr>
          </a:p>
        </p:txBody>
      </p:sp>
      <p:sp>
        <p:nvSpPr>
          <p:cNvPr id="12" name="矩形 11"/>
          <p:cNvSpPr/>
          <p:nvPr/>
        </p:nvSpPr>
        <p:spPr>
          <a:xfrm>
            <a:off x="5545711" y="3700875"/>
            <a:ext cx="1152128" cy="2119477"/>
          </a:xfrm>
          <a:prstGeom prst="rect">
            <a:avLst/>
          </a:prstGeom>
          <a:solidFill>
            <a:srgbClr val="4AB15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kumimoji="1" lang="zh-CN" altLang="en-US" dirty="0" smtClean="0">
                <a:latin typeface="微软雅黑"/>
                <a:ea typeface="微软雅黑"/>
                <a:cs typeface="微软雅黑"/>
              </a:rPr>
              <a:t>执法取证（含照片、视频）</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3721183655"/>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场景</a:t>
            </a:r>
            <a:r>
              <a:rPr kumimoji="1" lang="zh-CN" altLang="en-US" dirty="0" smtClean="0"/>
              <a:t>未来演进</a:t>
            </a:r>
            <a:r>
              <a:rPr kumimoji="1" lang="en-US" altLang="zh-CN" dirty="0" smtClean="0"/>
              <a:t>——</a:t>
            </a:r>
            <a:r>
              <a:rPr kumimoji="1" lang="zh-CN" altLang="en-US" dirty="0" smtClean="0"/>
              <a:t>实现集团内各成员单位的贯通</a:t>
            </a:r>
            <a:endParaRPr kumimoji="1" lang="zh-CN" altLang="en-US" dirty="0"/>
          </a:p>
        </p:txBody>
      </p:sp>
      <p:sp>
        <p:nvSpPr>
          <p:cNvPr id="3" name="矩形 2"/>
          <p:cNvSpPr/>
          <p:nvPr/>
        </p:nvSpPr>
        <p:spPr>
          <a:xfrm>
            <a:off x="1978428" y="3260349"/>
            <a:ext cx="1244600" cy="371563"/>
          </a:xfrm>
          <a:prstGeom prst="rect">
            <a:avLst/>
          </a:prstGeom>
          <a:solidFill>
            <a:schemeClr val="accent6">
              <a:lumMod val="60000"/>
              <a:lumOff val="40000"/>
            </a:schemeClr>
          </a:solidFill>
        </p:spPr>
        <p:txBody>
          <a:bodyPr wrap="square">
            <a:spAutoFit/>
          </a:bodyPr>
          <a:lstStyle/>
          <a:p>
            <a:r>
              <a:rPr lang="zh-CN" altLang="en-US" dirty="0" smtClean="0"/>
              <a:t>海外公司</a:t>
            </a:r>
            <a:endParaRPr lang="en-US" altLang="zh-CN" dirty="0" smtClean="0"/>
          </a:p>
        </p:txBody>
      </p:sp>
      <p:pic>
        <p:nvPicPr>
          <p:cNvPr id="14" name="图片 13"/>
          <p:cNvPicPr>
            <a:picLocks noChangeAspect="1"/>
          </p:cNvPicPr>
          <p:nvPr/>
        </p:nvPicPr>
        <p:blipFill>
          <a:blip r:embed="rId2"/>
          <a:stretch>
            <a:fillRect/>
          </a:stretch>
        </p:blipFill>
        <p:spPr>
          <a:xfrm>
            <a:off x="4343401" y="2637093"/>
            <a:ext cx="2616199" cy="2218242"/>
          </a:xfrm>
          <a:prstGeom prst="rect">
            <a:avLst/>
          </a:prstGeom>
          <a:solidFill>
            <a:schemeClr val="accent6">
              <a:lumMod val="60000"/>
              <a:lumOff val="40000"/>
            </a:schemeClr>
          </a:solidFill>
        </p:spPr>
      </p:pic>
      <p:grpSp>
        <p:nvGrpSpPr>
          <p:cNvPr id="15" name="组 14"/>
          <p:cNvGrpSpPr/>
          <p:nvPr/>
        </p:nvGrpSpPr>
        <p:grpSpPr>
          <a:xfrm>
            <a:off x="520971" y="5534770"/>
            <a:ext cx="11155463" cy="655413"/>
            <a:chOff x="420367" y="2584324"/>
            <a:chExt cx="8366597" cy="491560"/>
          </a:xfrm>
        </p:grpSpPr>
        <p:pic>
          <p:nvPicPr>
            <p:cNvPr id="16"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3180260" y="2595772"/>
              <a:ext cx="1423406" cy="480111"/>
            </a:xfrm>
            <a:prstGeom prst="rect">
              <a:avLst/>
            </a:prstGeom>
            <a:noFill/>
            <a:ln w="9525">
              <a:noFill/>
              <a:miter lim="800000"/>
              <a:headEnd/>
              <a:tailEnd/>
            </a:ln>
          </p:spPr>
        </p:pic>
        <p:pic>
          <p:nvPicPr>
            <p:cNvPr id="17"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4556789" y="2595772"/>
              <a:ext cx="1423406" cy="480111"/>
            </a:xfrm>
            <a:prstGeom prst="rect">
              <a:avLst/>
            </a:prstGeom>
            <a:noFill/>
            <a:ln w="9525">
              <a:noFill/>
              <a:miter lim="800000"/>
              <a:headEnd/>
              <a:tailEnd/>
            </a:ln>
          </p:spPr>
        </p:pic>
        <p:pic>
          <p:nvPicPr>
            <p:cNvPr id="18"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5940152" y="2584325"/>
              <a:ext cx="1423406" cy="480111"/>
            </a:xfrm>
            <a:prstGeom prst="rect">
              <a:avLst/>
            </a:prstGeom>
            <a:noFill/>
            <a:ln w="9525">
              <a:noFill/>
              <a:miter lim="800000"/>
              <a:headEnd/>
              <a:tailEnd/>
            </a:ln>
          </p:spPr>
        </p:pic>
        <p:pic>
          <p:nvPicPr>
            <p:cNvPr id="19"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420367" y="2595773"/>
              <a:ext cx="1423406" cy="480111"/>
            </a:xfrm>
            <a:prstGeom prst="rect">
              <a:avLst/>
            </a:prstGeom>
            <a:noFill/>
            <a:ln w="9525">
              <a:noFill/>
              <a:miter lim="800000"/>
              <a:headEnd/>
              <a:tailEnd/>
            </a:ln>
          </p:spPr>
        </p:pic>
        <p:pic>
          <p:nvPicPr>
            <p:cNvPr id="2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1763689" y="2595773"/>
              <a:ext cx="1423406" cy="480111"/>
            </a:xfrm>
            <a:prstGeom prst="rect">
              <a:avLst/>
            </a:prstGeom>
            <a:noFill/>
            <a:ln w="9525">
              <a:noFill/>
              <a:miter lim="800000"/>
              <a:headEnd/>
              <a:tailEnd/>
            </a:ln>
          </p:spPr>
        </p:pic>
        <p:pic>
          <p:nvPicPr>
            <p:cNvPr id="21"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7363558" y="2584324"/>
              <a:ext cx="1423406" cy="480111"/>
            </a:xfrm>
            <a:prstGeom prst="rect">
              <a:avLst/>
            </a:prstGeom>
            <a:noFill/>
            <a:ln w="9525">
              <a:noFill/>
              <a:miter lim="800000"/>
              <a:headEnd/>
              <a:tailEnd/>
            </a:ln>
          </p:spPr>
        </p:pic>
      </p:grpSp>
      <p:sp>
        <p:nvSpPr>
          <p:cNvPr id="24" name="矩形 23"/>
          <p:cNvSpPr/>
          <p:nvPr/>
        </p:nvSpPr>
        <p:spPr>
          <a:xfrm>
            <a:off x="8755290" y="3561548"/>
            <a:ext cx="1569660" cy="369332"/>
          </a:xfrm>
          <a:prstGeom prst="rect">
            <a:avLst/>
          </a:prstGeom>
          <a:solidFill>
            <a:schemeClr val="accent6">
              <a:lumMod val="60000"/>
              <a:lumOff val="40000"/>
            </a:schemeClr>
          </a:solidFill>
        </p:spPr>
        <p:txBody>
          <a:bodyPr wrap="none">
            <a:spAutoFit/>
          </a:bodyPr>
          <a:lstStyle/>
          <a:p>
            <a:r>
              <a:rPr lang="zh-CN" altLang="en-US" dirty="0" smtClean="0"/>
              <a:t>电子商务公司</a:t>
            </a:r>
            <a:endParaRPr lang="en-US" altLang="zh-CN" dirty="0"/>
          </a:p>
        </p:txBody>
      </p:sp>
      <p:sp>
        <p:nvSpPr>
          <p:cNvPr id="25" name="矩形 24"/>
          <p:cNvSpPr/>
          <p:nvPr/>
        </p:nvSpPr>
        <p:spPr>
          <a:xfrm>
            <a:off x="7190903" y="2425700"/>
            <a:ext cx="1107996" cy="369332"/>
          </a:xfrm>
          <a:prstGeom prst="rect">
            <a:avLst/>
          </a:prstGeom>
          <a:solidFill>
            <a:schemeClr val="accent6">
              <a:lumMod val="60000"/>
              <a:lumOff val="40000"/>
            </a:schemeClr>
          </a:solidFill>
        </p:spPr>
        <p:txBody>
          <a:bodyPr wrap="none">
            <a:spAutoFit/>
          </a:bodyPr>
          <a:lstStyle/>
          <a:p>
            <a:r>
              <a:rPr lang="zh-CN" altLang="en-US" dirty="0" smtClean="0"/>
              <a:t>股份公司</a:t>
            </a:r>
            <a:endParaRPr lang="zh-CN" altLang="en-US" dirty="0"/>
          </a:p>
        </p:txBody>
      </p:sp>
      <p:sp>
        <p:nvSpPr>
          <p:cNvPr id="26" name="矩形 25"/>
          <p:cNvSpPr/>
          <p:nvPr/>
        </p:nvSpPr>
        <p:spPr>
          <a:xfrm>
            <a:off x="8331461" y="4247634"/>
            <a:ext cx="1338828" cy="369332"/>
          </a:xfrm>
          <a:prstGeom prst="rect">
            <a:avLst/>
          </a:prstGeom>
          <a:solidFill>
            <a:schemeClr val="accent6">
              <a:lumMod val="60000"/>
              <a:lumOff val="40000"/>
            </a:schemeClr>
          </a:solidFill>
        </p:spPr>
        <p:txBody>
          <a:bodyPr wrap="none">
            <a:spAutoFit/>
          </a:bodyPr>
          <a:lstStyle/>
          <a:p>
            <a:r>
              <a:rPr lang="zh-CN" altLang="en-US" dirty="0" smtClean="0"/>
              <a:t>财产险公司</a:t>
            </a:r>
            <a:endParaRPr lang="en-US" altLang="zh-CN" dirty="0"/>
          </a:p>
        </p:txBody>
      </p:sp>
      <p:sp>
        <p:nvSpPr>
          <p:cNvPr id="27" name="矩形 26"/>
          <p:cNvSpPr/>
          <p:nvPr/>
        </p:nvSpPr>
        <p:spPr>
          <a:xfrm>
            <a:off x="1931314" y="4050268"/>
            <a:ext cx="1338828" cy="369332"/>
          </a:xfrm>
          <a:prstGeom prst="rect">
            <a:avLst/>
          </a:prstGeom>
          <a:solidFill>
            <a:schemeClr val="accent6">
              <a:lumMod val="60000"/>
              <a:lumOff val="40000"/>
            </a:schemeClr>
          </a:solidFill>
        </p:spPr>
        <p:txBody>
          <a:bodyPr wrap="none">
            <a:spAutoFit/>
          </a:bodyPr>
          <a:lstStyle/>
          <a:p>
            <a:r>
              <a:rPr lang="zh-CN" altLang="en-US" dirty="0" smtClean="0"/>
              <a:t>养老险公司</a:t>
            </a:r>
            <a:endParaRPr lang="en-US" altLang="zh-CN" dirty="0"/>
          </a:p>
        </p:txBody>
      </p:sp>
      <p:sp>
        <p:nvSpPr>
          <p:cNvPr id="28" name="文本框 27"/>
          <p:cNvSpPr txBox="1"/>
          <p:nvPr/>
        </p:nvSpPr>
        <p:spPr>
          <a:xfrm>
            <a:off x="2773741" y="2425700"/>
            <a:ext cx="1569660" cy="369332"/>
          </a:xfrm>
          <a:prstGeom prst="rect">
            <a:avLst/>
          </a:prstGeom>
          <a:solidFill>
            <a:schemeClr val="accent6">
              <a:lumMod val="60000"/>
              <a:lumOff val="40000"/>
            </a:schemeClr>
          </a:solidFill>
        </p:spPr>
        <p:txBody>
          <a:bodyPr wrap="none" rtlCol="0">
            <a:spAutoFit/>
          </a:bodyPr>
          <a:lstStyle/>
          <a:p>
            <a:r>
              <a:rPr kumimoji="1" lang="zh-CN" altLang="en-US" dirty="0" smtClean="0"/>
              <a:t>资产管理公司</a:t>
            </a:r>
            <a:endParaRPr kumimoji="1" lang="zh-CN" altLang="en-US" dirty="0"/>
          </a:p>
        </p:txBody>
      </p:sp>
      <p:sp>
        <p:nvSpPr>
          <p:cNvPr id="29" name="文本框 28"/>
          <p:cNvSpPr txBox="1"/>
          <p:nvPr/>
        </p:nvSpPr>
        <p:spPr>
          <a:xfrm>
            <a:off x="8222960" y="2937114"/>
            <a:ext cx="1107996" cy="369332"/>
          </a:xfrm>
          <a:prstGeom prst="rect">
            <a:avLst/>
          </a:prstGeom>
          <a:solidFill>
            <a:schemeClr val="accent6">
              <a:lumMod val="60000"/>
              <a:lumOff val="40000"/>
            </a:schemeClr>
          </a:solidFill>
        </p:spPr>
        <p:txBody>
          <a:bodyPr wrap="none" rtlCol="0">
            <a:spAutoFit/>
          </a:bodyPr>
          <a:lstStyle/>
          <a:p>
            <a:r>
              <a:rPr kumimoji="1" lang="zh-CN" altLang="en-US" dirty="0" smtClean="0"/>
              <a:t>投资公司</a:t>
            </a:r>
            <a:endParaRPr kumimoji="1" lang="zh-CN" altLang="en-US" dirty="0"/>
          </a:p>
        </p:txBody>
      </p:sp>
      <p:sp>
        <p:nvSpPr>
          <p:cNvPr id="30" name="文本框 29"/>
          <p:cNvSpPr txBox="1"/>
          <p:nvPr/>
        </p:nvSpPr>
        <p:spPr>
          <a:xfrm>
            <a:off x="2773741" y="4914900"/>
            <a:ext cx="1569660" cy="369332"/>
          </a:xfrm>
          <a:prstGeom prst="rect">
            <a:avLst/>
          </a:prstGeom>
          <a:solidFill>
            <a:schemeClr val="accent6">
              <a:lumMod val="60000"/>
              <a:lumOff val="40000"/>
            </a:schemeClr>
          </a:solidFill>
        </p:spPr>
        <p:txBody>
          <a:bodyPr wrap="none" rtlCol="0">
            <a:spAutoFit/>
          </a:bodyPr>
          <a:lstStyle/>
          <a:p>
            <a:r>
              <a:rPr kumimoji="1" lang="zh-CN" altLang="en-US" dirty="0" smtClean="0"/>
              <a:t>保险职业学院</a:t>
            </a:r>
            <a:endParaRPr kumimoji="1" lang="zh-CN" altLang="en-US" dirty="0"/>
          </a:p>
        </p:txBody>
      </p:sp>
      <p:sp>
        <p:nvSpPr>
          <p:cNvPr id="31" name="文本框 30"/>
          <p:cNvSpPr txBox="1"/>
          <p:nvPr/>
        </p:nvSpPr>
        <p:spPr>
          <a:xfrm>
            <a:off x="4759604" y="1873029"/>
            <a:ext cx="2031325" cy="369332"/>
          </a:xfrm>
          <a:prstGeom prst="rect">
            <a:avLst/>
          </a:prstGeom>
          <a:solidFill>
            <a:schemeClr val="accent6">
              <a:lumMod val="60000"/>
              <a:lumOff val="40000"/>
            </a:schemeClr>
          </a:solidFill>
        </p:spPr>
        <p:txBody>
          <a:bodyPr wrap="none" rtlCol="0">
            <a:spAutoFit/>
          </a:bodyPr>
          <a:lstStyle/>
          <a:p>
            <a:r>
              <a:rPr kumimoji="1" lang="zh-CN" altLang="en-US" dirty="0" smtClean="0"/>
              <a:t>保险（集团）公司</a:t>
            </a:r>
            <a:endParaRPr kumimoji="1" lang="zh-CN" altLang="en-US" dirty="0"/>
          </a:p>
        </p:txBody>
      </p:sp>
      <p:sp>
        <p:nvSpPr>
          <p:cNvPr id="4" name="文本框 3"/>
          <p:cNvSpPr txBox="1"/>
          <p:nvPr/>
        </p:nvSpPr>
        <p:spPr>
          <a:xfrm>
            <a:off x="914400" y="1320800"/>
            <a:ext cx="10956846" cy="400110"/>
          </a:xfrm>
          <a:prstGeom prst="rect">
            <a:avLst/>
          </a:prstGeom>
          <a:noFill/>
        </p:spPr>
        <p:txBody>
          <a:bodyPr wrap="none" rtlCol="0">
            <a:spAutoFit/>
          </a:bodyPr>
          <a:lstStyle/>
          <a:p>
            <a:r>
              <a:rPr kumimoji="1" lang="zh-CN" altLang="en-US" sz="2000" dirty="0" smtClean="0"/>
              <a:t>集团内各成员单位间建立私有链，互联互通，提升寿代产、银保等业务中信息的共享效率和质量</a:t>
            </a:r>
            <a:endParaRPr kumimoji="1" lang="zh-CN" altLang="en-US" sz="2000" dirty="0"/>
          </a:p>
        </p:txBody>
      </p:sp>
      <p:sp>
        <p:nvSpPr>
          <p:cNvPr id="22" name="矩形 21"/>
          <p:cNvSpPr/>
          <p:nvPr/>
        </p:nvSpPr>
        <p:spPr>
          <a:xfrm>
            <a:off x="7165503" y="4927600"/>
            <a:ext cx="1107996" cy="369332"/>
          </a:xfrm>
          <a:prstGeom prst="rect">
            <a:avLst/>
          </a:prstGeom>
          <a:solidFill>
            <a:schemeClr val="accent6">
              <a:lumMod val="60000"/>
              <a:lumOff val="40000"/>
            </a:schemeClr>
          </a:solidFill>
        </p:spPr>
        <p:txBody>
          <a:bodyPr wrap="none">
            <a:spAutoFit/>
          </a:bodyPr>
          <a:lstStyle/>
          <a:p>
            <a:r>
              <a:rPr lang="zh-CN" altLang="en-US" dirty="0"/>
              <a:t>广</a:t>
            </a:r>
            <a:r>
              <a:rPr lang="zh-CN" altLang="en-US" dirty="0" smtClean="0"/>
              <a:t>发银行</a:t>
            </a:r>
            <a:endParaRPr lang="en-US" altLang="zh-CN" dirty="0"/>
          </a:p>
        </p:txBody>
      </p:sp>
      <p:sp>
        <p:nvSpPr>
          <p:cNvPr id="5" name="下箭头 4"/>
          <p:cNvSpPr/>
          <p:nvPr/>
        </p:nvSpPr>
        <p:spPr>
          <a:xfrm>
            <a:off x="8938932" y="4903232"/>
            <a:ext cx="558725" cy="787400"/>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32" name="下箭头 31"/>
          <p:cNvSpPr/>
          <p:nvPr/>
        </p:nvSpPr>
        <p:spPr>
          <a:xfrm>
            <a:off x="1801532" y="4903232"/>
            <a:ext cx="558725" cy="787400"/>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
        <p:nvSpPr>
          <p:cNvPr id="33" name="下箭头 32"/>
          <p:cNvSpPr/>
          <p:nvPr/>
        </p:nvSpPr>
        <p:spPr>
          <a:xfrm>
            <a:off x="5495903" y="5112266"/>
            <a:ext cx="558725" cy="578366"/>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6494078"/>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场景未来演进</a:t>
            </a:r>
            <a:r>
              <a:rPr kumimoji="1" lang="en-US" altLang="zh-CN" dirty="0" smtClean="0"/>
              <a:t>——</a:t>
            </a:r>
            <a:r>
              <a:rPr kumimoji="1" lang="zh-CN" altLang="en-US" dirty="0" smtClean="0"/>
              <a:t>打造联盟生态</a:t>
            </a:r>
            <a:endParaRPr kumimoji="1" lang="zh-CN" altLang="en-US" dirty="0"/>
          </a:p>
        </p:txBody>
      </p:sp>
      <p:sp>
        <p:nvSpPr>
          <p:cNvPr id="13" name="椭圆 12"/>
          <p:cNvSpPr/>
          <p:nvPr/>
        </p:nvSpPr>
        <p:spPr>
          <a:xfrm>
            <a:off x="1238890" y="2788257"/>
            <a:ext cx="4066351" cy="2286456"/>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kumimoji="1" lang="zh-CN" altLang="en-US" sz="1400">
              <a:latin typeface="Microsoft YaHei" charset="0"/>
              <a:ea typeface="Microsoft YaHei" charset="0"/>
              <a:cs typeface="Microsoft YaHei" charset="0"/>
            </a:endParaRPr>
          </a:p>
        </p:txBody>
      </p:sp>
      <p:pic>
        <p:nvPicPr>
          <p:cNvPr id="14" name="图片 13"/>
          <p:cNvPicPr>
            <a:picLocks noChangeAspect="1"/>
          </p:cNvPicPr>
          <p:nvPr/>
        </p:nvPicPr>
        <p:blipFill>
          <a:blip r:embed="rId2"/>
          <a:stretch>
            <a:fillRect/>
          </a:stretch>
        </p:blipFill>
        <p:spPr>
          <a:xfrm>
            <a:off x="3672892" y="3434108"/>
            <a:ext cx="1205329" cy="439219"/>
          </a:xfrm>
          <a:prstGeom prst="rect">
            <a:avLst/>
          </a:prstGeom>
        </p:spPr>
      </p:pic>
      <p:pic>
        <p:nvPicPr>
          <p:cNvPr id="15" name="图片 14"/>
          <p:cNvPicPr>
            <a:picLocks noChangeAspect="1"/>
          </p:cNvPicPr>
          <p:nvPr/>
        </p:nvPicPr>
        <p:blipFill rotWithShape="1">
          <a:blip r:embed="rId3"/>
          <a:srcRect l="14758" t="18495" r="18015" b="22415"/>
          <a:stretch/>
        </p:blipFill>
        <p:spPr>
          <a:xfrm>
            <a:off x="1743930" y="3111980"/>
            <a:ext cx="1753340" cy="712293"/>
          </a:xfrm>
          <a:prstGeom prst="rect">
            <a:avLst/>
          </a:prstGeom>
        </p:spPr>
      </p:pic>
      <p:pic>
        <p:nvPicPr>
          <p:cNvPr id="16" name="图片 15"/>
          <p:cNvPicPr>
            <a:picLocks noChangeAspect="1"/>
          </p:cNvPicPr>
          <p:nvPr/>
        </p:nvPicPr>
        <p:blipFill rotWithShape="1">
          <a:blip r:embed="rId4"/>
          <a:srcRect l="16117" t="25423" r="9553" b="32088"/>
          <a:stretch/>
        </p:blipFill>
        <p:spPr>
          <a:xfrm>
            <a:off x="2163476" y="3923918"/>
            <a:ext cx="1001256" cy="454557"/>
          </a:xfrm>
          <a:prstGeom prst="rect">
            <a:avLst/>
          </a:prstGeom>
        </p:spPr>
      </p:pic>
      <p:sp>
        <p:nvSpPr>
          <p:cNvPr id="17" name="文本框 16"/>
          <p:cNvSpPr txBox="1"/>
          <p:nvPr/>
        </p:nvSpPr>
        <p:spPr>
          <a:xfrm>
            <a:off x="483257" y="1258755"/>
            <a:ext cx="10393017" cy="524332"/>
          </a:xfrm>
          <a:prstGeom prst="rect">
            <a:avLst/>
          </a:prstGeom>
          <a:noFill/>
        </p:spPr>
        <p:txBody>
          <a:bodyPr wrap="none" lIns="121917" tIns="60958" rIns="121917" bIns="60958" rtlCol="0">
            <a:spAutoFit/>
          </a:bodyPr>
          <a:lstStyle/>
          <a:p>
            <a:pPr>
              <a:lnSpc>
                <a:spcPct val="130000"/>
              </a:lnSpc>
            </a:pPr>
            <a:r>
              <a:rPr kumimoji="1" lang="zh-CN" altLang="en-US" sz="2000" dirty="0">
                <a:latin typeface="Microsoft YaHei" charset="0"/>
                <a:ea typeface="Microsoft YaHei" charset="0"/>
                <a:cs typeface="Microsoft YaHei" charset="0"/>
              </a:rPr>
              <a:t>中国人寿作为保险界领头企业，与中小型保险公司、中保信等合作，保持行业领先地位。</a:t>
            </a:r>
          </a:p>
        </p:txBody>
      </p:sp>
      <p:sp>
        <p:nvSpPr>
          <p:cNvPr id="18" name="文本框 17"/>
          <p:cNvSpPr txBox="1"/>
          <p:nvPr/>
        </p:nvSpPr>
        <p:spPr>
          <a:xfrm>
            <a:off x="8435372" y="3022214"/>
            <a:ext cx="605288" cy="338550"/>
          </a:xfrm>
          <a:prstGeom prst="rect">
            <a:avLst/>
          </a:prstGeom>
          <a:noFill/>
        </p:spPr>
        <p:txBody>
          <a:bodyPr wrap="none" lIns="121917" tIns="60958" rIns="121917" bIns="60958" rtlCol="0">
            <a:spAutoFit/>
          </a:bodyPr>
          <a:lstStyle/>
          <a:p>
            <a:r>
              <a:rPr kumimoji="1" lang="zh-CN" altLang="en-US" sz="1400" dirty="0">
                <a:latin typeface="Microsoft YaHei" charset="0"/>
                <a:ea typeface="Microsoft YaHei" charset="0"/>
                <a:cs typeface="Microsoft YaHei" charset="0"/>
              </a:rPr>
              <a:t>医院</a:t>
            </a:r>
          </a:p>
        </p:txBody>
      </p:sp>
      <p:sp>
        <p:nvSpPr>
          <p:cNvPr id="19" name="文本框 18"/>
          <p:cNvSpPr txBox="1"/>
          <p:nvPr/>
        </p:nvSpPr>
        <p:spPr>
          <a:xfrm>
            <a:off x="8444918" y="3763911"/>
            <a:ext cx="605288" cy="338550"/>
          </a:xfrm>
          <a:prstGeom prst="rect">
            <a:avLst/>
          </a:prstGeom>
          <a:noFill/>
        </p:spPr>
        <p:txBody>
          <a:bodyPr wrap="none" lIns="121917" tIns="60958" rIns="121917" bIns="60958" rtlCol="0">
            <a:spAutoFit/>
          </a:bodyPr>
          <a:lstStyle/>
          <a:p>
            <a:r>
              <a:rPr kumimoji="1" lang="zh-CN" altLang="en-US" sz="1400" dirty="0">
                <a:latin typeface="Microsoft YaHei" charset="0"/>
                <a:ea typeface="Microsoft YaHei" charset="0"/>
                <a:cs typeface="Microsoft YaHei" charset="0"/>
              </a:rPr>
              <a:t>药房</a:t>
            </a:r>
          </a:p>
        </p:txBody>
      </p:sp>
      <p:sp>
        <p:nvSpPr>
          <p:cNvPr id="20" name="文本框 19"/>
          <p:cNvSpPr txBox="1"/>
          <p:nvPr/>
        </p:nvSpPr>
        <p:spPr>
          <a:xfrm>
            <a:off x="624914" y="5135936"/>
            <a:ext cx="605288" cy="338550"/>
          </a:xfrm>
          <a:prstGeom prst="rect">
            <a:avLst/>
          </a:prstGeom>
          <a:solidFill>
            <a:srgbClr val="4AB151"/>
          </a:solidFill>
          <a:ln>
            <a:noFill/>
          </a:ln>
        </p:spPr>
        <p:style>
          <a:lnRef idx="2">
            <a:schemeClr val="accent1"/>
          </a:lnRef>
          <a:fillRef idx="1">
            <a:schemeClr val="lt1"/>
          </a:fillRef>
          <a:effectRef idx="0">
            <a:schemeClr val="accent1"/>
          </a:effectRef>
          <a:fontRef idx="minor">
            <a:schemeClr val="dk1"/>
          </a:fontRef>
        </p:style>
        <p:txBody>
          <a:bodyPr wrap="none" lIns="121917" tIns="60958" rIns="121917" bIns="60958" rtlCol="0">
            <a:spAutoFit/>
          </a:bodyPr>
          <a:lstStyle/>
          <a:p>
            <a:r>
              <a:rPr kumimoji="1" lang="zh-CN" altLang="en-US" sz="1400" dirty="0">
                <a:latin typeface="Microsoft YaHei" charset="0"/>
                <a:ea typeface="Microsoft YaHei" charset="0"/>
                <a:cs typeface="Microsoft YaHei" charset="0"/>
              </a:rPr>
              <a:t>用户</a:t>
            </a:r>
          </a:p>
        </p:txBody>
      </p:sp>
      <p:sp>
        <p:nvSpPr>
          <p:cNvPr id="21" name="文本框 20"/>
          <p:cNvSpPr txBox="1"/>
          <p:nvPr/>
        </p:nvSpPr>
        <p:spPr>
          <a:xfrm>
            <a:off x="2029175" y="5475967"/>
            <a:ext cx="964361" cy="338550"/>
          </a:xfrm>
          <a:prstGeom prst="rect">
            <a:avLst/>
          </a:prstGeom>
          <a:noFill/>
        </p:spPr>
        <p:txBody>
          <a:bodyPr wrap="none" lIns="121917" tIns="60958" rIns="121917" bIns="60958" rtlCol="0">
            <a:spAutoFit/>
          </a:bodyPr>
          <a:lstStyle/>
          <a:p>
            <a:r>
              <a:rPr kumimoji="1" lang="zh-CN" altLang="en-US" sz="1400" dirty="0">
                <a:latin typeface="Microsoft YaHei" charset="0"/>
                <a:ea typeface="Microsoft YaHei" charset="0"/>
                <a:cs typeface="Microsoft YaHei" charset="0"/>
              </a:rPr>
              <a:t>保单验真</a:t>
            </a:r>
          </a:p>
        </p:txBody>
      </p:sp>
      <p:pic>
        <p:nvPicPr>
          <p:cNvPr id="22" name="Picture 7" descr="00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059083" y="5420735"/>
            <a:ext cx="883311" cy="1067931"/>
          </a:xfrm>
          <a:prstGeom prst="rect">
            <a:avLst/>
          </a:prstGeom>
          <a:noFill/>
          <a:ln w="9525">
            <a:noFill/>
            <a:miter lim="800000"/>
            <a:headEnd/>
            <a:tailEnd/>
          </a:ln>
          <a:effectLst/>
        </p:spPr>
      </p:pic>
      <p:sp>
        <p:nvSpPr>
          <p:cNvPr id="23" name="文本框 22"/>
          <p:cNvSpPr txBox="1"/>
          <p:nvPr/>
        </p:nvSpPr>
        <p:spPr>
          <a:xfrm>
            <a:off x="2054635" y="5819754"/>
            <a:ext cx="964361" cy="338550"/>
          </a:xfrm>
          <a:prstGeom prst="rect">
            <a:avLst/>
          </a:prstGeom>
          <a:noFill/>
        </p:spPr>
        <p:txBody>
          <a:bodyPr wrap="none" lIns="121917" tIns="60958" rIns="121917" bIns="60958" rtlCol="0">
            <a:spAutoFit/>
          </a:bodyPr>
          <a:lstStyle/>
          <a:p>
            <a:r>
              <a:rPr kumimoji="1" lang="zh-CN" altLang="en-US" sz="1400" dirty="0">
                <a:latin typeface="Microsoft YaHei" charset="0"/>
                <a:ea typeface="Microsoft YaHei" charset="0"/>
                <a:cs typeface="Microsoft YaHei" charset="0"/>
              </a:rPr>
              <a:t>理赔明细</a:t>
            </a:r>
          </a:p>
        </p:txBody>
      </p:sp>
      <p:sp>
        <p:nvSpPr>
          <p:cNvPr id="24" name="文本框 23"/>
          <p:cNvSpPr txBox="1"/>
          <p:nvPr/>
        </p:nvSpPr>
        <p:spPr>
          <a:xfrm>
            <a:off x="5855559" y="2913639"/>
            <a:ext cx="1323433" cy="338550"/>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lIns="121917" tIns="60958" rIns="121917" bIns="60958" rtlCol="0">
            <a:spAutoFit/>
          </a:bodyPr>
          <a:lstStyle/>
          <a:p>
            <a:r>
              <a:rPr kumimoji="1" lang="zh-CN" altLang="en-US" sz="1400" dirty="0">
                <a:solidFill>
                  <a:srgbClr val="C00000"/>
                </a:solidFill>
                <a:latin typeface="Microsoft YaHei" charset="0"/>
                <a:ea typeface="Microsoft YaHei" charset="0"/>
                <a:cs typeface="Microsoft YaHei" charset="0"/>
              </a:rPr>
              <a:t>智慧城市医疗</a:t>
            </a:r>
          </a:p>
        </p:txBody>
      </p:sp>
      <p:sp>
        <p:nvSpPr>
          <p:cNvPr id="25" name="文本框 24"/>
          <p:cNvSpPr txBox="1"/>
          <p:nvPr/>
        </p:nvSpPr>
        <p:spPr>
          <a:xfrm>
            <a:off x="6726528" y="3322025"/>
            <a:ext cx="605288" cy="769437"/>
          </a:xfrm>
          <a:prstGeom prst="rect">
            <a:avLst/>
          </a:prstGeom>
          <a:noFill/>
        </p:spPr>
        <p:txBody>
          <a:bodyPr wrap="none" lIns="121917" tIns="60958" rIns="121917" bIns="60958" rtlCol="0">
            <a:spAutoFit/>
          </a:bodyPr>
          <a:lstStyle/>
          <a:p>
            <a:r>
              <a:rPr kumimoji="1" lang="zh-CN" altLang="en-US" sz="1400" dirty="0">
                <a:latin typeface="Microsoft YaHei" charset="0"/>
                <a:ea typeface="Microsoft YaHei" charset="0"/>
                <a:cs typeface="Microsoft YaHei" charset="0"/>
              </a:rPr>
              <a:t>咸阳</a:t>
            </a:r>
            <a:endParaRPr kumimoji="1" lang="en-US" altLang="zh-CN" sz="1400" dirty="0">
              <a:latin typeface="Microsoft YaHei" charset="0"/>
              <a:ea typeface="Microsoft YaHei" charset="0"/>
              <a:cs typeface="Microsoft YaHei" charset="0"/>
            </a:endParaRPr>
          </a:p>
          <a:p>
            <a:r>
              <a:rPr kumimoji="1" lang="zh-CN" altLang="en-US" sz="1400" dirty="0">
                <a:latin typeface="Microsoft YaHei" charset="0"/>
                <a:ea typeface="Microsoft YaHei" charset="0"/>
                <a:cs typeface="Microsoft YaHei" charset="0"/>
              </a:rPr>
              <a:t>阜阳</a:t>
            </a:r>
            <a:endParaRPr kumimoji="1" lang="en-US" altLang="zh-CN" sz="1400" dirty="0">
              <a:latin typeface="Microsoft YaHei" charset="0"/>
              <a:ea typeface="Microsoft YaHei" charset="0"/>
              <a:cs typeface="Microsoft YaHei" charset="0"/>
            </a:endParaRPr>
          </a:p>
          <a:p>
            <a:r>
              <a:rPr kumimoji="1" lang="en-US" altLang="zh-CN" sz="1400" dirty="0">
                <a:latin typeface="Microsoft YaHei" charset="0"/>
                <a:ea typeface="Microsoft YaHei" charset="0"/>
                <a:cs typeface="Microsoft YaHei" charset="0"/>
              </a:rPr>
              <a:t>……</a:t>
            </a:r>
            <a:endParaRPr kumimoji="1" lang="zh-CN" altLang="en-US" sz="1400" dirty="0">
              <a:latin typeface="Microsoft YaHei" charset="0"/>
              <a:ea typeface="Microsoft YaHei" charset="0"/>
              <a:cs typeface="Microsoft YaHei" charset="0"/>
            </a:endParaRPr>
          </a:p>
        </p:txBody>
      </p:sp>
      <p:sp>
        <p:nvSpPr>
          <p:cNvPr id="26" name="文本框 25"/>
          <p:cNvSpPr txBox="1"/>
          <p:nvPr/>
        </p:nvSpPr>
        <p:spPr>
          <a:xfrm>
            <a:off x="2056154" y="6183467"/>
            <a:ext cx="1323433" cy="338550"/>
          </a:xfrm>
          <a:prstGeom prst="rect">
            <a:avLst/>
          </a:prstGeom>
          <a:noFill/>
        </p:spPr>
        <p:txBody>
          <a:bodyPr wrap="none" lIns="121917" tIns="60958" rIns="121917" bIns="60958" rtlCol="0">
            <a:spAutoFit/>
          </a:bodyPr>
          <a:lstStyle/>
          <a:p>
            <a:r>
              <a:rPr kumimoji="1" lang="zh-CN" altLang="en-US" sz="1400" dirty="0">
                <a:latin typeface="Microsoft YaHei" charset="0"/>
                <a:ea typeface="Microsoft YaHei" charset="0"/>
                <a:cs typeface="Microsoft YaHei" charset="0"/>
              </a:rPr>
              <a:t>医疗情况明细</a:t>
            </a:r>
          </a:p>
        </p:txBody>
      </p:sp>
      <p:sp>
        <p:nvSpPr>
          <p:cNvPr id="27" name="文本框 26"/>
          <p:cNvSpPr txBox="1"/>
          <p:nvPr/>
        </p:nvSpPr>
        <p:spPr>
          <a:xfrm>
            <a:off x="8397175" y="4515476"/>
            <a:ext cx="605288" cy="338550"/>
          </a:xfrm>
          <a:prstGeom prst="rect">
            <a:avLst/>
          </a:prstGeom>
          <a:noFill/>
        </p:spPr>
        <p:txBody>
          <a:bodyPr wrap="none" lIns="121917" tIns="60958" rIns="121917" bIns="60958" rtlCol="0">
            <a:spAutoFit/>
          </a:bodyPr>
          <a:lstStyle/>
          <a:p>
            <a:r>
              <a:rPr kumimoji="1" lang="zh-CN" altLang="en-US" sz="1400" dirty="0">
                <a:latin typeface="Microsoft YaHei" charset="0"/>
                <a:ea typeface="Microsoft YaHei" charset="0"/>
                <a:cs typeface="Microsoft YaHei" charset="0"/>
              </a:rPr>
              <a:t>药厂</a:t>
            </a:r>
          </a:p>
        </p:txBody>
      </p:sp>
      <p:sp>
        <p:nvSpPr>
          <p:cNvPr id="28" name="文本框 27"/>
          <p:cNvSpPr txBox="1"/>
          <p:nvPr/>
        </p:nvSpPr>
        <p:spPr>
          <a:xfrm>
            <a:off x="2234537" y="4494970"/>
            <a:ext cx="1502969" cy="338550"/>
          </a:xfrm>
          <a:prstGeom prst="rect">
            <a:avLst/>
          </a:prstGeom>
          <a:noFill/>
        </p:spPr>
        <p:txBody>
          <a:bodyPr wrap="none" lIns="121917" tIns="60958" rIns="121917" bIns="60958" rtlCol="0">
            <a:spAutoFit/>
          </a:bodyPr>
          <a:lstStyle/>
          <a:p>
            <a:r>
              <a:rPr kumimoji="1" lang="zh-CN" altLang="en-US" sz="1400" b="1" dirty="0">
                <a:latin typeface="Microsoft YaHei" charset="0"/>
                <a:ea typeface="Microsoft YaHei" charset="0"/>
                <a:cs typeface="Microsoft YaHei" charset="0"/>
              </a:rPr>
              <a:t>风险保额互通链</a:t>
            </a:r>
          </a:p>
        </p:txBody>
      </p:sp>
      <p:sp>
        <p:nvSpPr>
          <p:cNvPr id="29" name="文本框 28"/>
          <p:cNvSpPr txBox="1"/>
          <p:nvPr/>
        </p:nvSpPr>
        <p:spPr>
          <a:xfrm>
            <a:off x="4513231" y="5014927"/>
            <a:ext cx="1502969" cy="338550"/>
          </a:xfrm>
          <a:prstGeom prst="rect">
            <a:avLst/>
          </a:prstGeom>
          <a:noFill/>
        </p:spPr>
        <p:txBody>
          <a:bodyPr wrap="none" lIns="121917" tIns="60958" rIns="121917" bIns="60958" rtlCol="0">
            <a:spAutoFit/>
          </a:bodyPr>
          <a:lstStyle/>
          <a:p>
            <a:r>
              <a:rPr kumimoji="1" lang="zh-CN" altLang="en-US" sz="1400" b="1" dirty="0">
                <a:latin typeface="Microsoft YaHei" charset="0"/>
                <a:ea typeface="Microsoft YaHei" charset="0"/>
                <a:cs typeface="Microsoft YaHei" charset="0"/>
              </a:rPr>
              <a:t>医保信息互通链</a:t>
            </a:r>
          </a:p>
        </p:txBody>
      </p:sp>
      <p:sp>
        <p:nvSpPr>
          <p:cNvPr id="30" name="椭圆 29"/>
          <p:cNvSpPr/>
          <p:nvPr/>
        </p:nvSpPr>
        <p:spPr>
          <a:xfrm>
            <a:off x="1237425" y="1850264"/>
            <a:ext cx="9228000" cy="4119731"/>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kumimoji="1" lang="zh-CN" altLang="en-US" sz="1400">
              <a:latin typeface="Microsoft YaHei" charset="0"/>
              <a:ea typeface="Microsoft YaHei" charset="0"/>
              <a:cs typeface="Microsoft YaHei" charset="0"/>
            </a:endParaRPr>
          </a:p>
        </p:txBody>
      </p:sp>
      <p:sp>
        <p:nvSpPr>
          <p:cNvPr id="31" name="文本框 30"/>
          <p:cNvSpPr txBox="1"/>
          <p:nvPr/>
        </p:nvSpPr>
        <p:spPr>
          <a:xfrm>
            <a:off x="9195171" y="3237546"/>
            <a:ext cx="964361" cy="338550"/>
          </a:xfrm>
          <a:prstGeom prst="rect">
            <a:avLst/>
          </a:prstGeom>
          <a:noFill/>
        </p:spPr>
        <p:txBody>
          <a:bodyPr wrap="none" lIns="121917" tIns="60958" rIns="121917" bIns="60958" rtlCol="0">
            <a:spAutoFit/>
          </a:bodyPr>
          <a:lstStyle/>
          <a:p>
            <a:r>
              <a:rPr kumimoji="1" lang="zh-CN" altLang="en-US" sz="1400" dirty="0">
                <a:latin typeface="Microsoft YaHei" charset="0"/>
                <a:ea typeface="Microsoft YaHei" charset="0"/>
                <a:cs typeface="Microsoft YaHei" charset="0"/>
              </a:rPr>
              <a:t>体检机构</a:t>
            </a:r>
          </a:p>
        </p:txBody>
      </p:sp>
      <p:sp>
        <p:nvSpPr>
          <p:cNvPr id="32" name="文本框 31"/>
          <p:cNvSpPr txBox="1"/>
          <p:nvPr/>
        </p:nvSpPr>
        <p:spPr>
          <a:xfrm>
            <a:off x="9195171" y="3860484"/>
            <a:ext cx="964361" cy="338550"/>
          </a:xfrm>
          <a:prstGeom prst="rect">
            <a:avLst/>
          </a:prstGeom>
          <a:noFill/>
        </p:spPr>
        <p:txBody>
          <a:bodyPr wrap="none" lIns="121917" tIns="60958" rIns="121917" bIns="60958" rtlCol="0">
            <a:spAutoFit/>
          </a:bodyPr>
          <a:lstStyle/>
          <a:p>
            <a:r>
              <a:rPr kumimoji="1" lang="zh-CN" altLang="en-US" sz="1400">
                <a:latin typeface="Microsoft YaHei" charset="0"/>
                <a:ea typeface="Microsoft YaHei" charset="0"/>
                <a:cs typeface="Microsoft YaHei" charset="0"/>
              </a:rPr>
              <a:t>康复机构</a:t>
            </a:r>
          </a:p>
        </p:txBody>
      </p:sp>
      <p:sp>
        <p:nvSpPr>
          <p:cNvPr id="33" name="文本框 32"/>
          <p:cNvSpPr txBox="1"/>
          <p:nvPr/>
        </p:nvSpPr>
        <p:spPr>
          <a:xfrm>
            <a:off x="9195171" y="4489784"/>
            <a:ext cx="605288" cy="338550"/>
          </a:xfrm>
          <a:prstGeom prst="rect">
            <a:avLst/>
          </a:prstGeom>
          <a:noFill/>
        </p:spPr>
        <p:txBody>
          <a:bodyPr wrap="none" lIns="121917" tIns="60958" rIns="121917" bIns="60958" rtlCol="0">
            <a:spAutoFit/>
          </a:bodyPr>
          <a:lstStyle/>
          <a:p>
            <a:r>
              <a:rPr kumimoji="1" lang="zh-CN" altLang="en-US" sz="1400" dirty="0">
                <a:latin typeface="Microsoft YaHei" charset="0"/>
                <a:ea typeface="Microsoft YaHei" charset="0"/>
                <a:cs typeface="Microsoft YaHei" charset="0"/>
              </a:rPr>
              <a:t>工商</a:t>
            </a:r>
          </a:p>
        </p:txBody>
      </p:sp>
      <p:sp>
        <p:nvSpPr>
          <p:cNvPr id="34" name="文本框 33"/>
          <p:cNvSpPr txBox="1"/>
          <p:nvPr/>
        </p:nvSpPr>
        <p:spPr>
          <a:xfrm>
            <a:off x="6375495" y="5396708"/>
            <a:ext cx="1502969" cy="338550"/>
          </a:xfrm>
          <a:prstGeom prst="rect">
            <a:avLst/>
          </a:prstGeom>
          <a:noFill/>
        </p:spPr>
        <p:txBody>
          <a:bodyPr wrap="none" lIns="121917" tIns="60958" rIns="121917" bIns="60958" rtlCol="0">
            <a:spAutoFit/>
          </a:bodyPr>
          <a:lstStyle/>
          <a:p>
            <a:r>
              <a:rPr kumimoji="1" lang="zh-CN" altLang="en-US" sz="1400" b="1" dirty="0">
                <a:latin typeface="Microsoft YaHei" charset="0"/>
                <a:ea typeface="Microsoft YaHei" charset="0"/>
                <a:cs typeface="Microsoft YaHei" charset="0"/>
              </a:rPr>
              <a:t>征信信息互通链</a:t>
            </a:r>
          </a:p>
        </p:txBody>
      </p:sp>
      <p:pic>
        <p:nvPicPr>
          <p:cNvPr id="35" name="图片 34"/>
          <p:cNvPicPr>
            <a:picLocks noChangeAspect="1"/>
          </p:cNvPicPr>
          <p:nvPr/>
        </p:nvPicPr>
        <p:blipFill>
          <a:blip r:embed="rId6"/>
          <a:stretch>
            <a:fillRect/>
          </a:stretch>
        </p:blipFill>
        <p:spPr>
          <a:xfrm>
            <a:off x="3594045" y="4018074"/>
            <a:ext cx="1220577" cy="421653"/>
          </a:xfrm>
          <a:prstGeom prst="rect">
            <a:avLst/>
          </a:prstGeom>
        </p:spPr>
      </p:pic>
      <p:pic>
        <p:nvPicPr>
          <p:cNvPr id="36" name="图片 35"/>
          <p:cNvPicPr>
            <a:picLocks noChangeAspect="1"/>
          </p:cNvPicPr>
          <p:nvPr/>
        </p:nvPicPr>
        <p:blipFill>
          <a:blip r:embed="rId7"/>
          <a:stretch>
            <a:fillRect/>
          </a:stretch>
        </p:blipFill>
        <p:spPr>
          <a:xfrm>
            <a:off x="5157151" y="4274200"/>
            <a:ext cx="2436688" cy="723443"/>
          </a:xfrm>
          <a:prstGeom prst="rect">
            <a:avLst/>
          </a:prstGeom>
        </p:spPr>
      </p:pic>
      <p:pic>
        <p:nvPicPr>
          <p:cNvPr id="37" name="图片 36"/>
          <p:cNvPicPr>
            <a:picLocks noChangeAspect="1"/>
          </p:cNvPicPr>
          <p:nvPr/>
        </p:nvPicPr>
        <p:blipFill rotWithShape="1">
          <a:blip r:embed="rId8"/>
          <a:srcRect l="22086" r="22032"/>
          <a:stretch/>
        </p:blipFill>
        <p:spPr>
          <a:xfrm>
            <a:off x="5480862" y="3332017"/>
            <a:ext cx="954252" cy="942181"/>
          </a:xfrm>
          <a:prstGeom prst="rect">
            <a:avLst/>
          </a:prstGeom>
        </p:spPr>
      </p:pic>
      <p:sp>
        <p:nvSpPr>
          <p:cNvPr id="38" name="椭圆 37"/>
          <p:cNvSpPr/>
          <p:nvPr/>
        </p:nvSpPr>
        <p:spPr>
          <a:xfrm>
            <a:off x="1262891" y="2355216"/>
            <a:ext cx="6984072" cy="3180101"/>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kumimoji="1" lang="zh-CN" altLang="en-US" sz="1400">
              <a:latin typeface="Microsoft YaHei" charset="0"/>
              <a:ea typeface="Microsoft YaHei" charset="0"/>
              <a:cs typeface="Microsoft YaHei" charset="0"/>
            </a:endParaRPr>
          </a:p>
        </p:txBody>
      </p:sp>
    </p:spTree>
    <p:extLst>
      <p:ext uri="{BB962C8B-B14F-4D97-AF65-F5344CB8AC3E}">
        <p14:creationId xmlns:p14="http://schemas.microsoft.com/office/powerpoint/2010/main" val="1040444294"/>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后续工作计划：三步走</a:t>
            </a:r>
            <a:endParaRPr lang="zh-CN" altLang="en-US" dirty="0"/>
          </a:p>
        </p:txBody>
      </p:sp>
      <p:grpSp>
        <p:nvGrpSpPr>
          <p:cNvPr id="19" name="그룹 33"/>
          <p:cNvGrpSpPr/>
          <p:nvPr/>
        </p:nvGrpSpPr>
        <p:grpSpPr>
          <a:xfrm>
            <a:off x="696680" y="1291783"/>
            <a:ext cx="10638972" cy="5021934"/>
            <a:chOff x="323529" y="2461418"/>
            <a:chExt cx="8589441" cy="1935163"/>
          </a:xfrm>
        </p:grpSpPr>
        <p:sp>
          <p:nvSpPr>
            <p:cNvPr id="29" name="KMA1D1FEAF"/>
            <p:cNvSpPr>
              <a:spLocks noChangeArrowheads="1"/>
            </p:cNvSpPr>
            <p:nvPr/>
          </p:nvSpPr>
          <p:spPr bwMode="ltGray">
            <a:xfrm>
              <a:off x="6156176" y="2461418"/>
              <a:ext cx="2756794" cy="1935163"/>
            </a:xfrm>
            <a:prstGeom prst="rect">
              <a:avLst/>
            </a:prstGeom>
            <a:solidFill>
              <a:srgbClr val="9BBB59"/>
            </a:solidFill>
            <a:ln w="19050">
              <a:solidFill>
                <a:sysClr val="window" lastClr="FFFFFF"/>
              </a:solidFill>
              <a:miter lim="800000"/>
              <a:headEnd/>
              <a:tailEnd/>
            </a:ln>
            <a:effectLst/>
          </p:spPr>
          <p:txBody>
            <a:bodyPr wrap="none" lIns="97200" tIns="97200" rIns="98082" bIns="97200"/>
            <a:lstStyle/>
            <a:p>
              <a:pPr marL="0" marR="0" lvl="0" indent="0" defTabSz="914400" eaLnBrk="1" fontAlgn="base" latinLnBrk="1" hangingPunct="1">
                <a:lnSpc>
                  <a:spcPct val="100000"/>
                </a:lnSpc>
                <a:spcBef>
                  <a:spcPct val="0"/>
                </a:spcBef>
                <a:spcAft>
                  <a:spcPct val="0"/>
                </a:spcAft>
                <a:buClrTx/>
                <a:buSzPct val="80000"/>
                <a:buFont typeface="Marlett" pitchFamily="2" charset="2"/>
                <a:buChar char="i"/>
                <a:tabLst/>
                <a:defRPr/>
              </a:pPr>
              <a:endParaRPr kumimoji="1" lang="ko-KR" altLang="ko-KR" sz="1800" b="1" i="0" u="none" strike="noStrike" kern="0" cap="none" spc="0" normalizeH="0" baseline="0" noProof="0">
                <a:ln>
                  <a:noFill/>
                </a:ln>
                <a:solidFill>
                  <a:prstClr val="white"/>
                </a:solidFill>
                <a:effectLst/>
                <a:uLnTx/>
                <a:uFillTx/>
                <a:latin typeface="Arial" pitchFamily="34" charset="0"/>
                <a:ea typeface="굴림" pitchFamily="50" charset="-127"/>
                <a:cs typeface="Arial" pitchFamily="34" charset="0"/>
              </a:endParaRPr>
            </a:p>
          </p:txBody>
        </p:sp>
        <p:sp>
          <p:nvSpPr>
            <p:cNvPr id="30" name="KMA1D1FEAF"/>
            <p:cNvSpPr>
              <a:spLocks noChangeArrowheads="1"/>
            </p:cNvSpPr>
            <p:nvPr/>
          </p:nvSpPr>
          <p:spPr bwMode="ltGray">
            <a:xfrm>
              <a:off x="3234334" y="2461418"/>
              <a:ext cx="3238821" cy="1935163"/>
            </a:xfrm>
            <a:prstGeom prst="rightArrowCallout">
              <a:avLst>
                <a:gd name="adj1" fmla="val 23031"/>
                <a:gd name="adj2" fmla="val 25000"/>
                <a:gd name="adj3" fmla="val 12695"/>
                <a:gd name="adj4" fmla="val 84741"/>
              </a:avLst>
            </a:prstGeom>
            <a:solidFill>
              <a:srgbClr val="4BACC6"/>
            </a:solidFill>
            <a:ln w="19050">
              <a:solidFill>
                <a:sysClr val="window" lastClr="FFFFFF"/>
              </a:solidFill>
              <a:miter lim="800000"/>
              <a:headEnd/>
              <a:tailEnd/>
            </a:ln>
            <a:effectLst/>
          </p:spPr>
          <p:txBody>
            <a:bodyPr wrap="none" lIns="97200" tIns="97200" rIns="98082" bIns="97200"/>
            <a:lstStyle/>
            <a:p>
              <a:pPr marL="0" marR="0" lvl="0" indent="0" defTabSz="914400" eaLnBrk="1" fontAlgn="base" latinLnBrk="1" hangingPunct="1">
                <a:lnSpc>
                  <a:spcPct val="100000"/>
                </a:lnSpc>
                <a:spcBef>
                  <a:spcPct val="0"/>
                </a:spcBef>
                <a:spcAft>
                  <a:spcPct val="0"/>
                </a:spcAft>
                <a:buClrTx/>
                <a:buSzPct val="80000"/>
                <a:buFont typeface="Marlett" pitchFamily="2" charset="2"/>
                <a:buChar char="i"/>
                <a:tabLst/>
                <a:defRPr/>
              </a:pPr>
              <a:endParaRPr kumimoji="1" lang="ko-KR" altLang="ko-KR" sz="1800" b="1" i="0" u="none" strike="noStrike" kern="0" cap="none" spc="0" normalizeH="0" baseline="0" noProof="0">
                <a:ln>
                  <a:noFill/>
                </a:ln>
                <a:solidFill>
                  <a:prstClr val="white"/>
                </a:solidFill>
                <a:effectLst/>
                <a:uLnTx/>
                <a:uFillTx/>
                <a:latin typeface="Arial" pitchFamily="34" charset="0"/>
                <a:ea typeface="굴림" pitchFamily="50" charset="-127"/>
                <a:cs typeface="Arial" pitchFamily="34" charset="0"/>
              </a:endParaRPr>
            </a:p>
          </p:txBody>
        </p:sp>
        <p:sp>
          <p:nvSpPr>
            <p:cNvPr id="31" name="KMA1D1FEAF"/>
            <p:cNvSpPr>
              <a:spLocks noChangeArrowheads="1"/>
            </p:cNvSpPr>
            <p:nvPr/>
          </p:nvSpPr>
          <p:spPr bwMode="ltGray">
            <a:xfrm>
              <a:off x="323529" y="2461418"/>
              <a:ext cx="3238821" cy="1935163"/>
            </a:xfrm>
            <a:prstGeom prst="rightArrowCallout">
              <a:avLst>
                <a:gd name="adj1" fmla="val 23031"/>
                <a:gd name="adj2" fmla="val 25000"/>
                <a:gd name="adj3" fmla="val 12695"/>
                <a:gd name="adj4" fmla="val 84741"/>
              </a:avLst>
            </a:prstGeom>
            <a:solidFill>
              <a:srgbClr val="8064A2"/>
            </a:solidFill>
            <a:ln w="19050">
              <a:solidFill>
                <a:sysClr val="window" lastClr="FFFFFF"/>
              </a:solidFill>
              <a:miter lim="800000"/>
              <a:headEnd/>
              <a:tailEnd/>
            </a:ln>
            <a:effectLst/>
          </p:spPr>
          <p:txBody>
            <a:bodyPr wrap="none" lIns="97200" tIns="97200" rIns="98082" bIns="97200"/>
            <a:lstStyle/>
            <a:p>
              <a:pPr marL="0" marR="0" lvl="0" indent="0" defTabSz="914400" eaLnBrk="1" fontAlgn="base" latinLnBrk="1" hangingPunct="1">
                <a:lnSpc>
                  <a:spcPct val="100000"/>
                </a:lnSpc>
                <a:spcBef>
                  <a:spcPct val="0"/>
                </a:spcBef>
                <a:spcAft>
                  <a:spcPct val="0"/>
                </a:spcAft>
                <a:buClrTx/>
                <a:buSzPct val="80000"/>
                <a:buFont typeface="Marlett" pitchFamily="2" charset="2"/>
                <a:buChar char="i"/>
                <a:tabLst/>
                <a:defRPr/>
              </a:pPr>
              <a:endParaRPr kumimoji="1" lang="ko-KR" altLang="ko-KR" sz="1800" b="1" i="0" u="none" strike="noStrike" kern="0" cap="none" spc="0" normalizeH="0" baseline="0" noProof="0">
                <a:ln>
                  <a:noFill/>
                </a:ln>
                <a:solidFill>
                  <a:prstClr val="white"/>
                </a:solidFill>
                <a:effectLst/>
                <a:uLnTx/>
                <a:uFillTx/>
                <a:latin typeface="Arial" pitchFamily="34" charset="0"/>
                <a:ea typeface="굴림" pitchFamily="50" charset="-127"/>
                <a:cs typeface="Arial" pitchFamily="34" charset="0"/>
              </a:endParaRPr>
            </a:p>
          </p:txBody>
        </p:sp>
      </p:grpSp>
      <p:sp>
        <p:nvSpPr>
          <p:cNvPr id="27" name="Text Box 5"/>
          <p:cNvSpPr txBox="1">
            <a:spLocks noChangeArrowheads="1"/>
          </p:cNvSpPr>
          <p:nvPr/>
        </p:nvSpPr>
        <p:spPr bwMode="auto">
          <a:xfrm>
            <a:off x="836984" y="2189331"/>
            <a:ext cx="3038324" cy="3416320"/>
          </a:xfrm>
          <a:prstGeom prst="rect">
            <a:avLst/>
          </a:prstGeom>
          <a:noFill/>
          <a:ln w="9525">
            <a:noFill/>
            <a:miter lim="800000"/>
            <a:headEnd/>
            <a:tailEnd/>
          </a:ln>
        </p:spPr>
        <p:txBody>
          <a:bodyPr wrap="square">
            <a:spAutoFit/>
          </a:bodyPr>
          <a:lstStyle/>
          <a:p>
            <a:pPr marL="133350" marR="0" lvl="0" indent="-133350" defTabSz="914400" eaLnBrk="1" fontAlgn="base" latinLnBrk="1" hangingPunct="1">
              <a:lnSpc>
                <a:spcPct val="150000"/>
              </a:lnSpc>
              <a:spcBef>
                <a:spcPct val="0"/>
              </a:spcBef>
              <a:spcAft>
                <a:spcPct val="0"/>
              </a:spcAft>
              <a:buClrTx/>
              <a:buSzTx/>
              <a:buFont typeface="Arial" pitchFamily="34" charset="0"/>
              <a:buChar char="•"/>
              <a:tabLst/>
              <a:defRPr/>
            </a:pPr>
            <a:r>
              <a:rPr kumimoji="1" lang="zh-CN" altLang="en-US" b="0" i="0" u="none" strike="noStrike" kern="0" cap="none" spc="0" normalizeH="0" baseline="0" noProof="0" dirty="0" smtClean="0">
                <a:ln>
                  <a:noFill/>
                </a:ln>
                <a:solidFill>
                  <a:prstClr val="white"/>
                </a:solidFill>
                <a:effectLst/>
                <a:uLnTx/>
                <a:uFillTx/>
                <a:latin typeface="+mn-ea"/>
                <a:cs typeface="Arial" charset="0"/>
              </a:rPr>
              <a:t>组织技术团队与相关业务部门进行场景的沟通与研讨</a:t>
            </a:r>
            <a:r>
              <a:rPr kumimoji="1" lang="zh-CN" altLang="en-US" kern="0" dirty="0" smtClean="0">
                <a:solidFill>
                  <a:prstClr val="white"/>
                </a:solidFill>
                <a:latin typeface="+mn-ea"/>
                <a:cs typeface="Arial" charset="0"/>
              </a:rPr>
              <a:t>。</a:t>
            </a:r>
            <a:endParaRPr kumimoji="1" lang="en-US" altLang="zh-CN" b="0" i="0" u="none" strike="noStrike" kern="0" cap="none" spc="0" normalizeH="0" baseline="0" noProof="0" dirty="0" smtClean="0">
              <a:ln>
                <a:noFill/>
              </a:ln>
              <a:solidFill>
                <a:prstClr val="white"/>
              </a:solidFill>
              <a:effectLst/>
              <a:uLnTx/>
              <a:uFillTx/>
              <a:latin typeface="+mn-ea"/>
              <a:cs typeface="Arial" charset="0"/>
            </a:endParaRPr>
          </a:p>
          <a:p>
            <a:pPr marL="133350" marR="0" lvl="0" indent="-133350" defTabSz="914400" eaLnBrk="1" fontAlgn="base" latinLnBrk="1" hangingPunct="1">
              <a:lnSpc>
                <a:spcPct val="150000"/>
              </a:lnSpc>
              <a:spcBef>
                <a:spcPct val="0"/>
              </a:spcBef>
              <a:spcAft>
                <a:spcPct val="0"/>
              </a:spcAft>
              <a:buClrTx/>
              <a:buSzTx/>
              <a:buFont typeface="Arial" pitchFamily="34" charset="0"/>
              <a:buChar char="•"/>
              <a:tabLst/>
              <a:defRPr/>
            </a:pPr>
            <a:r>
              <a:rPr kumimoji="1" lang="zh-CN" altLang="en-US" kern="0" dirty="0" smtClean="0">
                <a:solidFill>
                  <a:prstClr val="white"/>
                </a:solidFill>
                <a:latin typeface="+mn-ea"/>
                <a:cs typeface="Arial" charset="0"/>
              </a:rPr>
              <a:t>与相关技术及外部厂商进行进一步交流。</a:t>
            </a:r>
            <a:endParaRPr kumimoji="1" lang="en-US" altLang="zh-CN" kern="0" dirty="0" smtClean="0">
              <a:solidFill>
                <a:prstClr val="white"/>
              </a:solidFill>
              <a:latin typeface="+mn-ea"/>
              <a:cs typeface="Arial" charset="0"/>
            </a:endParaRPr>
          </a:p>
          <a:p>
            <a:pPr marL="133350" marR="0" lvl="0" indent="-133350" defTabSz="914400" eaLnBrk="1" fontAlgn="base" latinLnBrk="1" hangingPunct="1">
              <a:lnSpc>
                <a:spcPct val="150000"/>
              </a:lnSpc>
              <a:spcBef>
                <a:spcPct val="0"/>
              </a:spcBef>
              <a:spcAft>
                <a:spcPct val="0"/>
              </a:spcAft>
              <a:buClrTx/>
              <a:buSzTx/>
              <a:buFont typeface="Arial" pitchFamily="34" charset="0"/>
              <a:buChar char="•"/>
              <a:tabLst/>
              <a:defRPr/>
            </a:pPr>
            <a:r>
              <a:rPr kumimoji="1" lang="zh-CN" altLang="en-US" b="0" i="0" u="none" strike="noStrike" kern="0" cap="none" spc="0" normalizeH="0" baseline="0" noProof="0" dirty="0" smtClean="0">
                <a:ln>
                  <a:noFill/>
                </a:ln>
                <a:solidFill>
                  <a:prstClr val="white"/>
                </a:solidFill>
                <a:effectLst/>
                <a:uLnTx/>
                <a:uFillTx/>
                <a:latin typeface="+mn-ea"/>
                <a:cs typeface="Arial" charset="0"/>
              </a:rPr>
              <a:t>与同业公司进行进一步探讨。</a:t>
            </a:r>
            <a:endParaRPr kumimoji="1" lang="en-US" altLang="zh-CN" b="0" i="0" u="none" strike="noStrike" kern="0" cap="none" spc="0" normalizeH="0" baseline="0" noProof="0" dirty="0" smtClean="0">
              <a:ln>
                <a:noFill/>
              </a:ln>
              <a:solidFill>
                <a:prstClr val="white"/>
              </a:solidFill>
              <a:effectLst/>
              <a:uLnTx/>
              <a:uFillTx/>
              <a:latin typeface="+mn-ea"/>
              <a:cs typeface="Arial" charset="0"/>
            </a:endParaRPr>
          </a:p>
          <a:p>
            <a:pPr marL="133350" marR="0" lvl="0" indent="-133350" defTabSz="914400" eaLnBrk="1" fontAlgn="base" latinLnBrk="1" hangingPunct="1">
              <a:lnSpc>
                <a:spcPct val="150000"/>
              </a:lnSpc>
              <a:spcBef>
                <a:spcPct val="0"/>
              </a:spcBef>
              <a:spcAft>
                <a:spcPct val="0"/>
              </a:spcAft>
              <a:buClrTx/>
              <a:buSzTx/>
              <a:buFont typeface="Arial" pitchFamily="34" charset="0"/>
              <a:buChar char="•"/>
              <a:tabLst/>
              <a:defRPr/>
            </a:pPr>
            <a:r>
              <a:rPr kumimoji="1" lang="zh-CN" altLang="en-US" kern="0" dirty="0" smtClean="0">
                <a:solidFill>
                  <a:prstClr val="white"/>
                </a:solidFill>
                <a:latin typeface="+mn-ea"/>
                <a:cs typeface="Arial" charset="0"/>
              </a:rPr>
              <a:t>最终明确几个业务场景。</a:t>
            </a:r>
            <a:endParaRPr kumimoji="1" lang="en-US" altLang="ko-KR" b="0" i="0" u="none" strike="noStrike" kern="0" cap="none" spc="0" normalizeH="0" baseline="0" noProof="0" dirty="0">
              <a:ln>
                <a:noFill/>
              </a:ln>
              <a:solidFill>
                <a:prstClr val="white"/>
              </a:solidFill>
              <a:effectLst/>
              <a:uLnTx/>
              <a:uFillTx/>
              <a:latin typeface="+mn-ea"/>
              <a:cs typeface="Arial" charset="0"/>
            </a:endParaRPr>
          </a:p>
        </p:txBody>
      </p:sp>
      <p:sp>
        <p:nvSpPr>
          <p:cNvPr id="28" name="Text Box 5"/>
          <p:cNvSpPr txBox="1">
            <a:spLocks noChangeArrowheads="1"/>
          </p:cNvSpPr>
          <p:nvPr/>
        </p:nvSpPr>
        <p:spPr bwMode="auto">
          <a:xfrm>
            <a:off x="836984" y="1530930"/>
            <a:ext cx="2568441" cy="461665"/>
          </a:xfrm>
          <a:prstGeom prst="rect">
            <a:avLst/>
          </a:prstGeom>
          <a:noFill/>
          <a:ln w="9525">
            <a:noFill/>
            <a:miter lim="800000"/>
            <a:headEnd/>
            <a:tailEnd/>
          </a:ln>
        </p:spPr>
        <p:txBody>
          <a:bodyPr>
            <a:spAutoFit/>
          </a:bodyPr>
          <a:lstStyle/>
          <a:p>
            <a:pPr marL="133350" marR="0" lvl="0" indent="-133350" algn="ctr" defTabSz="914400" eaLnBrk="1" fontAlgn="base" latinLnBrk="1"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smtClean="0">
                <a:ln>
                  <a:noFill/>
                </a:ln>
                <a:solidFill>
                  <a:prstClr val="white"/>
                </a:solidFill>
                <a:effectLst/>
                <a:uLnTx/>
                <a:uFillTx/>
                <a:latin typeface="+mn-ea"/>
                <a:cs typeface="Arial" charset="0"/>
              </a:rPr>
              <a:t>规划与研讨</a:t>
            </a:r>
            <a:endParaRPr kumimoji="1" lang="ko-KR" altLang="ko-KR" sz="2400" b="1" i="0" u="none" strike="noStrike" kern="0" cap="none" spc="0" normalizeH="0" baseline="0" noProof="0" dirty="0">
              <a:ln>
                <a:noFill/>
              </a:ln>
              <a:solidFill>
                <a:prstClr val="white"/>
              </a:solidFill>
              <a:effectLst/>
              <a:uLnTx/>
              <a:uFillTx/>
              <a:latin typeface="+mn-ea"/>
              <a:cs typeface="Arial" charset="0"/>
            </a:endParaRPr>
          </a:p>
        </p:txBody>
      </p:sp>
      <p:sp>
        <p:nvSpPr>
          <p:cNvPr id="25" name="Text Box 5"/>
          <p:cNvSpPr txBox="1">
            <a:spLocks noChangeArrowheads="1"/>
          </p:cNvSpPr>
          <p:nvPr/>
        </p:nvSpPr>
        <p:spPr bwMode="auto">
          <a:xfrm>
            <a:off x="4818109" y="2236670"/>
            <a:ext cx="2568441" cy="2169825"/>
          </a:xfrm>
          <a:prstGeom prst="rect">
            <a:avLst/>
          </a:prstGeom>
          <a:noFill/>
          <a:ln w="9525">
            <a:noFill/>
            <a:miter lim="800000"/>
            <a:headEnd/>
            <a:tailEnd/>
          </a:ln>
        </p:spPr>
        <p:txBody>
          <a:bodyPr>
            <a:spAutoFit/>
          </a:bodyPr>
          <a:lstStyle/>
          <a:p>
            <a:pPr marL="133350" marR="0" lvl="0" indent="-133350" defTabSz="914400" eaLnBrk="1" fontAlgn="base" latinLnBrk="1" hangingPunct="1">
              <a:lnSpc>
                <a:spcPct val="150000"/>
              </a:lnSpc>
              <a:spcBef>
                <a:spcPct val="0"/>
              </a:spcBef>
              <a:spcAft>
                <a:spcPct val="0"/>
              </a:spcAft>
              <a:buClrTx/>
              <a:buSzTx/>
              <a:buFont typeface="Arial" pitchFamily="34" charset="0"/>
              <a:buChar char="•"/>
              <a:tabLst/>
              <a:defRPr/>
            </a:pPr>
            <a:r>
              <a:rPr kumimoji="1" lang="zh-CN" altLang="en-US" b="0" i="0" u="none" strike="noStrike" kern="0" cap="none" spc="0" normalizeH="0" baseline="0" noProof="0" dirty="0" smtClean="0">
                <a:ln>
                  <a:noFill/>
                </a:ln>
                <a:solidFill>
                  <a:prstClr val="white"/>
                </a:solidFill>
                <a:effectLst/>
                <a:uLnTx/>
                <a:uFillTx/>
                <a:latin typeface="+mn-ea"/>
                <a:cs typeface="Arial" charset="0"/>
              </a:rPr>
              <a:t>搭建技术环境</a:t>
            </a:r>
            <a:endParaRPr kumimoji="1" lang="en-US" altLang="zh-CN" b="0" i="0" u="none" strike="noStrike" kern="0" cap="none" spc="0" normalizeH="0" baseline="0" noProof="0" dirty="0" smtClean="0">
              <a:ln>
                <a:noFill/>
              </a:ln>
              <a:solidFill>
                <a:prstClr val="white"/>
              </a:solidFill>
              <a:effectLst/>
              <a:uLnTx/>
              <a:uFillTx/>
              <a:latin typeface="+mn-ea"/>
              <a:cs typeface="Arial" charset="0"/>
            </a:endParaRPr>
          </a:p>
          <a:p>
            <a:pPr marL="133350" marR="0" lvl="0" indent="-133350" defTabSz="914400" eaLnBrk="1" fontAlgn="base" latinLnBrk="1" hangingPunct="1">
              <a:lnSpc>
                <a:spcPct val="150000"/>
              </a:lnSpc>
              <a:spcBef>
                <a:spcPct val="0"/>
              </a:spcBef>
              <a:spcAft>
                <a:spcPct val="0"/>
              </a:spcAft>
              <a:buClrTx/>
              <a:buSzTx/>
              <a:buFont typeface="Arial" pitchFamily="34" charset="0"/>
              <a:buChar char="•"/>
              <a:tabLst/>
              <a:defRPr/>
            </a:pPr>
            <a:r>
              <a:rPr kumimoji="1" lang="zh-CN" altLang="en-US" kern="0" dirty="0" smtClean="0">
                <a:solidFill>
                  <a:prstClr val="white"/>
                </a:solidFill>
                <a:latin typeface="+mn-ea"/>
                <a:cs typeface="Arial" charset="0"/>
              </a:rPr>
              <a:t>针对不同的解决方案及工具平台进行相关功能、性能等方面的测试和验证。</a:t>
            </a:r>
            <a:endParaRPr kumimoji="1" lang="en-US" altLang="ko-KR" b="0" i="0" u="none" strike="noStrike" kern="0" cap="none" spc="0" normalizeH="0" baseline="0" noProof="0" dirty="0">
              <a:ln>
                <a:noFill/>
              </a:ln>
              <a:solidFill>
                <a:prstClr val="white"/>
              </a:solidFill>
              <a:effectLst/>
              <a:uLnTx/>
              <a:uFillTx/>
              <a:latin typeface="+mn-ea"/>
              <a:cs typeface="Arial" charset="0"/>
            </a:endParaRPr>
          </a:p>
        </p:txBody>
      </p:sp>
      <p:sp>
        <p:nvSpPr>
          <p:cNvPr id="26" name="Text Box 5"/>
          <p:cNvSpPr txBox="1">
            <a:spLocks noChangeArrowheads="1"/>
          </p:cNvSpPr>
          <p:nvPr/>
        </p:nvSpPr>
        <p:spPr bwMode="auto">
          <a:xfrm>
            <a:off x="4818109" y="1578269"/>
            <a:ext cx="2568441" cy="461665"/>
          </a:xfrm>
          <a:prstGeom prst="rect">
            <a:avLst/>
          </a:prstGeom>
          <a:noFill/>
          <a:ln w="9525">
            <a:noFill/>
            <a:miter lim="800000"/>
            <a:headEnd/>
            <a:tailEnd/>
          </a:ln>
        </p:spPr>
        <p:txBody>
          <a:bodyPr>
            <a:spAutoFit/>
          </a:bodyPr>
          <a:lstStyle/>
          <a:p>
            <a:pPr marL="133350" marR="0" lvl="0" indent="-133350" algn="ctr" defTabSz="914400" eaLnBrk="1" fontAlgn="base" latinLnBrk="1"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smtClean="0">
                <a:ln>
                  <a:noFill/>
                </a:ln>
                <a:solidFill>
                  <a:prstClr val="white"/>
                </a:solidFill>
                <a:effectLst/>
                <a:uLnTx/>
                <a:uFillTx/>
                <a:latin typeface="+mn-ea"/>
                <a:cs typeface="Arial" charset="0"/>
              </a:rPr>
              <a:t>技术原型搭建</a:t>
            </a:r>
            <a:endParaRPr kumimoji="1" lang="ko-KR" altLang="ko-KR" sz="2400" b="1" i="0" u="none" strike="noStrike" kern="0" cap="none" spc="0" normalizeH="0" baseline="0" noProof="0" dirty="0">
              <a:ln>
                <a:noFill/>
              </a:ln>
              <a:solidFill>
                <a:prstClr val="white"/>
              </a:solidFill>
              <a:effectLst/>
              <a:uLnTx/>
              <a:uFillTx/>
              <a:latin typeface="+mn-ea"/>
              <a:cs typeface="Arial" charset="0"/>
            </a:endParaRPr>
          </a:p>
        </p:txBody>
      </p:sp>
      <p:sp>
        <p:nvSpPr>
          <p:cNvPr id="23" name="Text Box 5"/>
          <p:cNvSpPr txBox="1">
            <a:spLocks noChangeArrowheads="1"/>
          </p:cNvSpPr>
          <p:nvPr/>
        </p:nvSpPr>
        <p:spPr bwMode="auto">
          <a:xfrm>
            <a:off x="8446882" y="2236670"/>
            <a:ext cx="2568441" cy="2169825"/>
          </a:xfrm>
          <a:prstGeom prst="rect">
            <a:avLst/>
          </a:prstGeom>
          <a:noFill/>
          <a:ln w="9525">
            <a:noFill/>
            <a:miter lim="800000"/>
            <a:headEnd/>
            <a:tailEnd/>
          </a:ln>
        </p:spPr>
        <p:txBody>
          <a:bodyPr>
            <a:spAutoFit/>
          </a:bodyPr>
          <a:lstStyle/>
          <a:p>
            <a:pPr marL="133350" marR="0" lvl="0" indent="-133350" defTabSz="914400" eaLnBrk="1" fontAlgn="base" latinLnBrk="1" hangingPunct="1">
              <a:lnSpc>
                <a:spcPct val="150000"/>
              </a:lnSpc>
              <a:spcBef>
                <a:spcPct val="0"/>
              </a:spcBef>
              <a:spcAft>
                <a:spcPct val="0"/>
              </a:spcAft>
              <a:buClrTx/>
              <a:buSzTx/>
              <a:buFont typeface="Arial" pitchFamily="34" charset="0"/>
              <a:buChar char="•"/>
              <a:tabLst/>
              <a:defRPr/>
            </a:pPr>
            <a:r>
              <a:rPr kumimoji="1" lang="zh-CN" altLang="en-US" b="0" i="0" u="none" strike="noStrike" kern="0" cap="none" spc="0" normalizeH="0" baseline="0" noProof="0" dirty="0" smtClean="0">
                <a:ln>
                  <a:noFill/>
                </a:ln>
                <a:solidFill>
                  <a:prstClr val="white"/>
                </a:solidFill>
                <a:effectLst/>
                <a:uLnTx/>
                <a:uFillTx/>
                <a:latin typeface="+mn-ea"/>
                <a:cs typeface="Arial" charset="0"/>
              </a:rPr>
              <a:t>根据明确的场景，开发相关应用程序。</a:t>
            </a:r>
            <a:endParaRPr kumimoji="1" lang="en-US" altLang="zh-CN" b="0" i="0" u="none" strike="noStrike" kern="0" cap="none" spc="0" normalizeH="0" baseline="0" noProof="0" dirty="0" smtClean="0">
              <a:ln>
                <a:noFill/>
              </a:ln>
              <a:solidFill>
                <a:prstClr val="white"/>
              </a:solidFill>
              <a:effectLst/>
              <a:uLnTx/>
              <a:uFillTx/>
              <a:latin typeface="+mn-ea"/>
              <a:cs typeface="Arial" charset="0"/>
            </a:endParaRPr>
          </a:p>
          <a:p>
            <a:pPr marL="133350" marR="0" lvl="0" indent="-133350" defTabSz="914400" eaLnBrk="1" fontAlgn="base" latinLnBrk="1" hangingPunct="1">
              <a:lnSpc>
                <a:spcPct val="150000"/>
              </a:lnSpc>
              <a:spcBef>
                <a:spcPct val="0"/>
              </a:spcBef>
              <a:spcAft>
                <a:spcPct val="0"/>
              </a:spcAft>
              <a:buClrTx/>
              <a:buSzTx/>
              <a:buFont typeface="Arial" pitchFamily="34" charset="0"/>
              <a:buChar char="•"/>
              <a:tabLst/>
              <a:defRPr/>
            </a:pPr>
            <a:r>
              <a:rPr kumimoji="1" lang="zh-CN" altLang="en-US" kern="0" dirty="0" smtClean="0">
                <a:solidFill>
                  <a:prstClr val="white"/>
                </a:solidFill>
                <a:latin typeface="+mn-ea"/>
                <a:cs typeface="Arial" charset="0"/>
              </a:rPr>
              <a:t>对业务场景进行验证，确保既定业务目标的达成。</a:t>
            </a:r>
            <a:endParaRPr kumimoji="1" lang="en-US" altLang="ko-KR" b="0" i="0" u="none" strike="noStrike" kern="0" cap="none" spc="0" normalizeH="0" baseline="0" noProof="0" dirty="0">
              <a:ln>
                <a:noFill/>
              </a:ln>
              <a:solidFill>
                <a:prstClr val="white"/>
              </a:solidFill>
              <a:effectLst/>
              <a:uLnTx/>
              <a:uFillTx/>
              <a:latin typeface="+mn-ea"/>
              <a:cs typeface="Arial" charset="0"/>
            </a:endParaRPr>
          </a:p>
        </p:txBody>
      </p:sp>
      <p:sp>
        <p:nvSpPr>
          <p:cNvPr id="24" name="Text Box 5"/>
          <p:cNvSpPr txBox="1">
            <a:spLocks noChangeArrowheads="1"/>
          </p:cNvSpPr>
          <p:nvPr/>
        </p:nvSpPr>
        <p:spPr bwMode="auto">
          <a:xfrm>
            <a:off x="8446882" y="1578269"/>
            <a:ext cx="2568441" cy="461665"/>
          </a:xfrm>
          <a:prstGeom prst="rect">
            <a:avLst/>
          </a:prstGeom>
          <a:noFill/>
          <a:ln w="9525">
            <a:noFill/>
            <a:miter lim="800000"/>
            <a:headEnd/>
            <a:tailEnd/>
          </a:ln>
        </p:spPr>
        <p:txBody>
          <a:bodyPr>
            <a:spAutoFit/>
          </a:bodyPr>
          <a:lstStyle/>
          <a:p>
            <a:pPr marL="133350" marR="0" lvl="0" indent="-133350" algn="ctr" defTabSz="914400" eaLnBrk="1" fontAlgn="base" latinLnBrk="1"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smtClean="0">
                <a:ln>
                  <a:noFill/>
                </a:ln>
                <a:solidFill>
                  <a:prstClr val="white"/>
                </a:solidFill>
                <a:effectLst/>
                <a:uLnTx/>
                <a:uFillTx/>
                <a:latin typeface="+mn-ea"/>
                <a:cs typeface="Arial" charset="0"/>
              </a:rPr>
              <a:t>业务场景验证</a:t>
            </a:r>
            <a:endParaRPr kumimoji="1" lang="ko-KR" altLang="ko-KR" sz="2400" b="1" i="0" u="none" strike="noStrike" kern="0" cap="none" spc="0" normalizeH="0" baseline="0" noProof="0" dirty="0">
              <a:ln>
                <a:noFill/>
              </a:ln>
              <a:solidFill>
                <a:prstClr val="white"/>
              </a:solidFill>
              <a:effectLst/>
              <a:uLnTx/>
              <a:uFillTx/>
              <a:latin typeface="+mn-ea"/>
              <a:cs typeface="Arial" charset="0"/>
            </a:endParaRPr>
          </a:p>
        </p:txBody>
      </p:sp>
      <p:sp>
        <p:nvSpPr>
          <p:cNvPr id="32" name="TextBox 31"/>
          <p:cNvSpPr txBox="1"/>
          <p:nvPr/>
        </p:nvSpPr>
        <p:spPr>
          <a:xfrm>
            <a:off x="1262743" y="5762174"/>
            <a:ext cx="2142682" cy="400110"/>
          </a:xfrm>
          <a:prstGeom prst="rect">
            <a:avLst/>
          </a:prstGeom>
          <a:noFill/>
        </p:spPr>
        <p:txBody>
          <a:bodyPr wrap="square" rtlCol="0">
            <a:spAutoFit/>
          </a:bodyPr>
          <a:lstStyle/>
          <a:p>
            <a:pPr algn="ctr"/>
            <a:r>
              <a:rPr lang="zh-CN" altLang="en-US" sz="2000" b="1" dirty="0" smtClean="0">
                <a:solidFill>
                  <a:schemeClr val="bg1"/>
                </a:solidFill>
                <a:latin typeface="+mn-ea"/>
              </a:rPr>
              <a:t>（</a:t>
            </a:r>
            <a:r>
              <a:rPr lang="en-US" altLang="zh-CN" sz="2000" b="1" dirty="0" smtClean="0">
                <a:solidFill>
                  <a:schemeClr val="bg1"/>
                </a:solidFill>
                <a:latin typeface="+mn-ea"/>
              </a:rPr>
              <a:t>6-8</a:t>
            </a:r>
            <a:r>
              <a:rPr lang="zh-CN" altLang="en-US" sz="2000" b="1" dirty="0" smtClean="0">
                <a:solidFill>
                  <a:schemeClr val="bg1"/>
                </a:solidFill>
                <a:latin typeface="+mn-ea"/>
              </a:rPr>
              <a:t>周）</a:t>
            </a:r>
            <a:endParaRPr lang="zh-CN" altLang="en-US" sz="2000" b="1" dirty="0">
              <a:solidFill>
                <a:schemeClr val="bg1"/>
              </a:solidFill>
              <a:latin typeface="+mn-ea"/>
            </a:endParaRPr>
          </a:p>
        </p:txBody>
      </p:sp>
      <p:sp>
        <p:nvSpPr>
          <p:cNvPr id="33" name="TextBox 32"/>
          <p:cNvSpPr txBox="1"/>
          <p:nvPr/>
        </p:nvSpPr>
        <p:spPr>
          <a:xfrm>
            <a:off x="5030988" y="5747660"/>
            <a:ext cx="2142682" cy="400110"/>
          </a:xfrm>
          <a:prstGeom prst="rect">
            <a:avLst/>
          </a:prstGeom>
          <a:noFill/>
        </p:spPr>
        <p:txBody>
          <a:bodyPr wrap="square" rtlCol="0">
            <a:spAutoFit/>
          </a:bodyPr>
          <a:lstStyle/>
          <a:p>
            <a:pPr algn="ctr"/>
            <a:r>
              <a:rPr lang="zh-CN" altLang="en-US" sz="2000" b="1" dirty="0" smtClean="0">
                <a:solidFill>
                  <a:schemeClr val="bg1"/>
                </a:solidFill>
                <a:latin typeface="+mn-ea"/>
              </a:rPr>
              <a:t>（</a:t>
            </a:r>
            <a:r>
              <a:rPr lang="en-US" altLang="zh-CN" sz="2000" b="1" dirty="0" smtClean="0">
                <a:solidFill>
                  <a:schemeClr val="bg1"/>
                </a:solidFill>
                <a:latin typeface="+mn-ea"/>
              </a:rPr>
              <a:t>14-16</a:t>
            </a:r>
            <a:r>
              <a:rPr lang="zh-CN" altLang="en-US" sz="2000" b="1" dirty="0" smtClean="0">
                <a:solidFill>
                  <a:schemeClr val="bg1"/>
                </a:solidFill>
                <a:latin typeface="+mn-ea"/>
              </a:rPr>
              <a:t>周）</a:t>
            </a:r>
            <a:endParaRPr lang="zh-CN" altLang="en-US" sz="2000" b="1" dirty="0">
              <a:solidFill>
                <a:schemeClr val="bg1"/>
              </a:solidFill>
              <a:latin typeface="+mn-ea"/>
            </a:endParaRPr>
          </a:p>
        </p:txBody>
      </p:sp>
      <p:sp>
        <p:nvSpPr>
          <p:cNvPr id="34" name="TextBox 33"/>
          <p:cNvSpPr txBox="1"/>
          <p:nvPr/>
        </p:nvSpPr>
        <p:spPr>
          <a:xfrm>
            <a:off x="8557014" y="5747660"/>
            <a:ext cx="2142682" cy="400110"/>
          </a:xfrm>
          <a:prstGeom prst="rect">
            <a:avLst/>
          </a:prstGeom>
          <a:noFill/>
        </p:spPr>
        <p:txBody>
          <a:bodyPr wrap="square" rtlCol="0">
            <a:spAutoFit/>
          </a:bodyPr>
          <a:lstStyle/>
          <a:p>
            <a:pPr algn="ctr"/>
            <a:r>
              <a:rPr lang="zh-CN" altLang="en-US" sz="2000" b="1" dirty="0" smtClean="0">
                <a:solidFill>
                  <a:schemeClr val="bg1"/>
                </a:solidFill>
                <a:latin typeface="+mn-ea"/>
              </a:rPr>
              <a:t>（</a:t>
            </a:r>
            <a:r>
              <a:rPr lang="en-US" altLang="zh-CN" sz="2000" b="1" dirty="0" smtClean="0">
                <a:solidFill>
                  <a:schemeClr val="bg1"/>
                </a:solidFill>
                <a:latin typeface="+mn-ea"/>
              </a:rPr>
              <a:t>10-12</a:t>
            </a:r>
            <a:r>
              <a:rPr lang="zh-CN" altLang="en-US" sz="2000" b="1" dirty="0" smtClean="0">
                <a:solidFill>
                  <a:schemeClr val="bg1"/>
                </a:solidFill>
                <a:latin typeface="+mn-ea"/>
              </a:rPr>
              <a:t>周）</a:t>
            </a:r>
            <a:endParaRPr lang="zh-CN" altLang="en-US" sz="2000" b="1" dirty="0">
              <a:solidFill>
                <a:schemeClr val="bg1"/>
              </a:solidFill>
              <a:latin typeface="+mn-ea"/>
            </a:endParaRPr>
          </a:p>
        </p:txBody>
      </p:sp>
    </p:spTree>
    <p:extLst>
      <p:ext uri="{BB962C8B-B14F-4D97-AF65-F5344CB8AC3E}">
        <p14:creationId xmlns:p14="http://schemas.microsoft.com/office/powerpoint/2010/main" val="291856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面临的挑战和风险</a:t>
            </a:r>
            <a:endParaRPr kumimoji="1" lang="zh-CN" altLang="en-US" dirty="0"/>
          </a:p>
        </p:txBody>
      </p:sp>
      <p:sp>
        <p:nvSpPr>
          <p:cNvPr id="4" name="矩形 3"/>
          <p:cNvSpPr/>
          <p:nvPr/>
        </p:nvSpPr>
        <p:spPr>
          <a:xfrm>
            <a:off x="1131432" y="4522142"/>
            <a:ext cx="9680003" cy="1376633"/>
          </a:xfrm>
          <a:prstGeom prst="rect">
            <a:avLst/>
          </a:prstGeom>
          <a:solidFill>
            <a:srgbClr val="4AB151"/>
          </a:solidFill>
          <a:ln w="19050" cmpd="sng">
            <a:noFill/>
            <a:prstDash val="dash"/>
          </a:ln>
        </p:spPr>
        <p:style>
          <a:lnRef idx="2">
            <a:schemeClr val="accent1"/>
          </a:lnRef>
          <a:fillRef idx="1">
            <a:schemeClr val="lt1"/>
          </a:fillRef>
          <a:effectRef idx="0">
            <a:schemeClr val="accent1"/>
          </a:effectRef>
          <a:fontRef idx="minor">
            <a:schemeClr val="dk1"/>
          </a:fontRef>
        </p:style>
        <p:txBody>
          <a:bodyPr wrap="square" lIns="121917" tIns="60958" rIns="121917" bIns="60958">
            <a:noAutofit/>
          </a:bodyPr>
          <a:lstStyle/>
          <a:p>
            <a:endParaRPr lang="zh-CN" altLang="en-US" sz="2300" dirty="0">
              <a:solidFill>
                <a:schemeClr val="bg1"/>
              </a:solidFill>
              <a:latin typeface="微软雅黑"/>
              <a:ea typeface="微软雅黑"/>
              <a:cs typeface="微软雅黑"/>
            </a:endParaRPr>
          </a:p>
        </p:txBody>
      </p:sp>
      <p:sp>
        <p:nvSpPr>
          <p:cNvPr id="5" name="矩形 4"/>
          <p:cNvSpPr/>
          <p:nvPr/>
        </p:nvSpPr>
        <p:spPr>
          <a:xfrm>
            <a:off x="1131432" y="1811940"/>
            <a:ext cx="9680003" cy="1113149"/>
          </a:xfrm>
          <a:prstGeom prst="rect">
            <a:avLst/>
          </a:prstGeom>
          <a:solidFill>
            <a:srgbClr val="4AB151"/>
          </a:solidFill>
          <a:ln w="19050" cmpd="sng">
            <a:noFill/>
            <a:prstDash val="dash"/>
          </a:ln>
        </p:spPr>
        <p:style>
          <a:lnRef idx="2">
            <a:schemeClr val="accent1"/>
          </a:lnRef>
          <a:fillRef idx="1">
            <a:schemeClr val="lt1"/>
          </a:fillRef>
          <a:effectRef idx="0">
            <a:schemeClr val="accent1"/>
          </a:effectRef>
          <a:fontRef idx="minor">
            <a:schemeClr val="dk1"/>
          </a:fontRef>
        </p:style>
        <p:txBody>
          <a:bodyPr wrap="square" lIns="121917" tIns="60958" rIns="121917" bIns="60958">
            <a:noAutofit/>
          </a:bodyPr>
          <a:lstStyle/>
          <a:p>
            <a:endParaRPr lang="zh-CN" altLang="en-US" sz="2300" dirty="0">
              <a:solidFill>
                <a:schemeClr val="bg1"/>
              </a:solidFill>
            </a:endParaRPr>
          </a:p>
        </p:txBody>
      </p:sp>
      <p:sp>
        <p:nvSpPr>
          <p:cNvPr id="6" name="矩形 5"/>
          <p:cNvSpPr/>
          <p:nvPr/>
        </p:nvSpPr>
        <p:spPr>
          <a:xfrm>
            <a:off x="1131432" y="3137235"/>
            <a:ext cx="9680003" cy="1193083"/>
          </a:xfrm>
          <a:prstGeom prst="rect">
            <a:avLst/>
          </a:prstGeom>
          <a:solidFill>
            <a:srgbClr val="4AB151"/>
          </a:solidFill>
          <a:ln w="19050" cmpd="sng">
            <a:noFill/>
            <a:prstDash val="dash"/>
          </a:ln>
        </p:spPr>
        <p:style>
          <a:lnRef idx="2">
            <a:schemeClr val="accent1"/>
          </a:lnRef>
          <a:fillRef idx="1">
            <a:schemeClr val="lt1"/>
          </a:fillRef>
          <a:effectRef idx="0">
            <a:schemeClr val="accent1"/>
          </a:effectRef>
          <a:fontRef idx="minor">
            <a:schemeClr val="dk1"/>
          </a:fontRef>
        </p:style>
        <p:txBody>
          <a:bodyPr wrap="square" lIns="121917" tIns="60958" rIns="121917" bIns="60958">
            <a:noAutofit/>
          </a:bodyPr>
          <a:lstStyle/>
          <a:p>
            <a:endParaRPr lang="zh-CN" altLang="en-US" sz="2300" dirty="0">
              <a:solidFill>
                <a:schemeClr val="bg1"/>
              </a:solidFill>
              <a:latin typeface="微软雅黑"/>
              <a:ea typeface="微软雅黑"/>
              <a:cs typeface="微软雅黑"/>
            </a:endParaRPr>
          </a:p>
        </p:txBody>
      </p:sp>
      <p:sp>
        <p:nvSpPr>
          <p:cNvPr id="7" name="文本框 156"/>
          <p:cNvSpPr txBox="1"/>
          <p:nvPr/>
        </p:nvSpPr>
        <p:spPr>
          <a:xfrm>
            <a:off x="1402015" y="2082283"/>
            <a:ext cx="9409420" cy="572464"/>
          </a:xfrm>
          <a:prstGeom prst="rect">
            <a:avLst/>
          </a:prstGeom>
          <a:solidFill>
            <a:srgbClr val="4AB151"/>
          </a:solidFill>
        </p:spPr>
        <p:txBody>
          <a:bodyPr wrap="square" lIns="91438" tIns="45719" rIns="91438" bIns="45719" rtlCol="0">
            <a:spAutoFit/>
          </a:bodyPr>
          <a:lstStyle/>
          <a:p>
            <a:pPr defTabSz="1219170">
              <a:lnSpc>
                <a:spcPct val="130000"/>
              </a:lnSpc>
              <a:defRPr/>
            </a:pPr>
            <a:r>
              <a:rPr lang="zh-CN" altLang="en-US" sz="2400" kern="0" dirty="0">
                <a:solidFill>
                  <a:schemeClr val="bg1"/>
                </a:solidFill>
                <a:ea typeface="微软雅黑" pitchFamily="34" charset="-122"/>
              </a:rPr>
              <a:t>与合作方谈的接口，工期和业务变动是否能达成一致，存在一定风险。</a:t>
            </a:r>
          </a:p>
        </p:txBody>
      </p:sp>
      <p:sp>
        <p:nvSpPr>
          <p:cNvPr id="8" name="文本框 157"/>
          <p:cNvSpPr txBox="1"/>
          <p:nvPr/>
        </p:nvSpPr>
        <p:spPr>
          <a:xfrm>
            <a:off x="1408394" y="3477887"/>
            <a:ext cx="9126079" cy="572464"/>
          </a:xfrm>
          <a:prstGeom prst="rect">
            <a:avLst/>
          </a:prstGeom>
          <a:solidFill>
            <a:srgbClr val="4AB151"/>
          </a:solidFill>
        </p:spPr>
        <p:txBody>
          <a:bodyPr wrap="square" lIns="91438" tIns="45719" rIns="91438" bIns="45719" rtlCol="0">
            <a:spAutoFit/>
          </a:bodyPr>
          <a:lstStyle/>
          <a:p>
            <a:pPr>
              <a:lnSpc>
                <a:spcPct val="130000"/>
              </a:lnSpc>
            </a:pPr>
            <a:r>
              <a:rPr kumimoji="1" lang="zh-CN" altLang="en-US" sz="2400" dirty="0">
                <a:solidFill>
                  <a:schemeClr val="bg1"/>
                </a:solidFill>
                <a:latin typeface="微软雅黑"/>
                <a:ea typeface="微软雅黑"/>
                <a:cs typeface="微软雅黑"/>
              </a:rPr>
              <a:t>使用新技术的过程中，联盟链性能和业务能否匹配，存在风险。</a:t>
            </a:r>
          </a:p>
        </p:txBody>
      </p:sp>
      <p:sp>
        <p:nvSpPr>
          <p:cNvPr id="9" name="文本框 158"/>
          <p:cNvSpPr txBox="1"/>
          <p:nvPr/>
        </p:nvSpPr>
        <p:spPr>
          <a:xfrm>
            <a:off x="1402015" y="4924225"/>
            <a:ext cx="7937423" cy="572464"/>
          </a:xfrm>
          <a:prstGeom prst="rect">
            <a:avLst/>
          </a:prstGeom>
          <a:solidFill>
            <a:srgbClr val="4AB151"/>
          </a:solidFill>
        </p:spPr>
        <p:txBody>
          <a:bodyPr wrap="square" lIns="91438" tIns="45719" rIns="91438" bIns="45719" rtlCol="0">
            <a:spAutoFit/>
          </a:bodyPr>
          <a:lstStyle/>
          <a:p>
            <a:pPr>
              <a:lnSpc>
                <a:spcPct val="130000"/>
              </a:lnSpc>
            </a:pPr>
            <a:r>
              <a:rPr kumimoji="1" lang="zh-CN" altLang="en-US" sz="2400">
                <a:solidFill>
                  <a:schemeClr val="bg1"/>
                </a:solidFill>
                <a:latin typeface="微软雅黑"/>
                <a:ea typeface="微软雅黑"/>
                <a:cs typeface="微软雅黑"/>
              </a:rPr>
              <a:t>新的平台使用过程中，业务流程变化带来的其他风险。</a:t>
            </a:r>
            <a:endParaRPr kumimoji="1" lang="zh-CN" altLang="en-US" sz="24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3614836294"/>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03099" y="2518911"/>
            <a:ext cx="3596454" cy="1508105"/>
          </a:xfrm>
          <a:prstGeom prst="rect">
            <a:avLst/>
          </a:prstGeom>
        </p:spPr>
        <p:txBody>
          <a:bodyPr wrap="square">
            <a:spAutoFit/>
          </a:bodyPr>
          <a:lstStyle/>
          <a:p>
            <a:pPr>
              <a:lnSpc>
                <a:spcPct val="200000"/>
              </a:lnSpc>
            </a:pPr>
            <a:r>
              <a:rPr lang="zh-CN" altLang="en-US" sz="2400" dirty="0"/>
              <a:t>积极探索，好问敏学。</a:t>
            </a:r>
            <a:br>
              <a:rPr lang="zh-CN" altLang="en-US" sz="2400" dirty="0"/>
            </a:br>
            <a:r>
              <a:rPr lang="zh-CN" altLang="en-US" sz="2400" dirty="0"/>
              <a:t>严肃活泼，团结向上。</a:t>
            </a:r>
            <a:endParaRPr lang="en-US" altLang="zh-CN" sz="2400" dirty="0">
              <a:latin typeface="微软雅黑" pitchFamily="34" charset="-122"/>
              <a:ea typeface="微软雅黑" pitchFamily="34" charset="-122"/>
            </a:endParaRPr>
          </a:p>
        </p:txBody>
      </p:sp>
      <p:cxnSp>
        <p:nvCxnSpPr>
          <p:cNvPr id="5" name="直线连接符 4"/>
          <p:cNvCxnSpPr/>
          <p:nvPr/>
        </p:nvCxnSpPr>
        <p:spPr>
          <a:xfrm>
            <a:off x="6465199" y="2790347"/>
            <a:ext cx="0" cy="1308577"/>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505062" y="2782915"/>
            <a:ext cx="4459458" cy="1323439"/>
          </a:xfrm>
          <a:prstGeom prst="rect">
            <a:avLst/>
          </a:prstGeom>
          <a:noFill/>
        </p:spPr>
        <p:txBody>
          <a:bodyPr wrap="square" rtlCol="0">
            <a:spAutoFit/>
          </a:bodyPr>
          <a:lstStyle/>
          <a:p>
            <a:r>
              <a:rPr lang="zh-CN" altLang="en-US" sz="8000" b="1" dirty="0" smtClean="0">
                <a:solidFill>
                  <a:srgbClr val="00B050"/>
                </a:solidFill>
              </a:rPr>
              <a:t>敬请指正</a:t>
            </a:r>
            <a:endParaRPr lang="zh-CN" altLang="en-US" sz="8000" b="1" dirty="0">
              <a:solidFill>
                <a:srgbClr val="00B050"/>
              </a:solidFill>
            </a:endParaRPr>
          </a:p>
        </p:txBody>
      </p:sp>
    </p:spTree>
    <p:extLst>
      <p:ext uri="{BB962C8B-B14F-4D97-AF65-F5344CB8AC3E}">
        <p14:creationId xmlns:p14="http://schemas.microsoft.com/office/powerpoint/2010/main" val="3610932562"/>
      </p:ext>
    </p:extLst>
  </p:cSld>
  <p:clrMapOvr>
    <a:masterClrMapping/>
  </p:clrMapOvr>
  <mc:AlternateContent xmlns:mc="http://schemas.openxmlformats.org/markup-compatibility/2006" xmlns:p14="http://schemas.microsoft.com/office/powerpoint/2010/main">
    <mc:Choice Requires="p14">
      <p:transition p14:dur="0">
        <p:sndAc>
          <p:stSnd>
            <p:snd r:embed="rId3" name="applause.wav"/>
          </p:stSnd>
        </p:sndAc>
      </p:transition>
    </mc:Choice>
    <mc:Fallback xmlns="">
      <p:transition>
        <p:sndAc>
          <p:stSnd>
            <p:snd r:embed="rId4" name="applause.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系统运行</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4229762339"/>
              </p:ext>
            </p:extLst>
          </p:nvPr>
        </p:nvGraphicFramePr>
        <p:xfrm>
          <a:off x="1333500" y="1458913"/>
          <a:ext cx="10231438"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5314950" y="3461266"/>
            <a:ext cx="2857500" cy="461665"/>
          </a:xfrm>
          <a:prstGeom prst="rect">
            <a:avLst/>
          </a:prstGeom>
          <a:noFill/>
        </p:spPr>
        <p:txBody>
          <a:bodyPr wrap="square" rtlCol="0">
            <a:spAutoFit/>
          </a:bodyPr>
          <a:lstStyle/>
          <a:p>
            <a:r>
              <a:rPr lang="zh-CN" altLang="en-US" sz="2400" dirty="0" smtClean="0"/>
              <a:t>每</a:t>
            </a:r>
            <a:r>
              <a:rPr lang="en-US" altLang="zh-CN" sz="2400" dirty="0" smtClean="0"/>
              <a:t>30</a:t>
            </a:r>
            <a:r>
              <a:rPr lang="zh-CN" altLang="en-US" sz="2400" dirty="0" smtClean="0"/>
              <a:t>分钟执行一次</a:t>
            </a:r>
            <a:endParaRPr lang="zh-CN" altLang="en-US" sz="2400" dirty="0"/>
          </a:p>
        </p:txBody>
      </p:sp>
    </p:spTree>
    <p:extLst>
      <p:ext uri="{BB962C8B-B14F-4D97-AF65-F5344CB8AC3E}">
        <p14:creationId xmlns:p14="http://schemas.microsoft.com/office/powerpoint/2010/main" val="2650934344"/>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系统运行</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615656440"/>
              </p:ext>
            </p:extLst>
          </p:nvPr>
        </p:nvGraphicFramePr>
        <p:xfrm>
          <a:off x="1333500" y="1458913"/>
          <a:ext cx="10231438"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直接箭头连接符 8"/>
          <p:cNvCxnSpPr/>
          <p:nvPr/>
        </p:nvCxnSpPr>
        <p:spPr>
          <a:xfrm>
            <a:off x="3848100" y="2457450"/>
            <a:ext cx="140970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848100" y="2895600"/>
            <a:ext cx="140970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848100" y="3314700"/>
            <a:ext cx="140970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848100" y="3733800"/>
            <a:ext cx="140970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6400800" y="2419350"/>
            <a:ext cx="12573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400800" y="2895600"/>
            <a:ext cx="125730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6400800" y="3200400"/>
            <a:ext cx="1257300" cy="133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400800" y="3352800"/>
            <a:ext cx="1257300" cy="400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44280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系统运行</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51087543"/>
              </p:ext>
            </p:extLst>
          </p:nvPr>
        </p:nvGraphicFramePr>
        <p:xfrm>
          <a:off x="1333500" y="1458913"/>
          <a:ext cx="10231438"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7026791"/>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区块链：当今最炙手可热的科技话题</a:t>
            </a:r>
            <a:endParaRPr lang="zh-CN" altLang="en-US" dirty="0"/>
          </a:p>
        </p:txBody>
      </p:sp>
      <p:grpSp>
        <p:nvGrpSpPr>
          <p:cNvPr id="6" name="组合 5"/>
          <p:cNvGrpSpPr/>
          <p:nvPr/>
        </p:nvGrpSpPr>
        <p:grpSpPr>
          <a:xfrm>
            <a:off x="3188470" y="1984837"/>
            <a:ext cx="5241120" cy="4383134"/>
            <a:chOff x="3057334" y="1180898"/>
            <a:chExt cx="6036546" cy="5680552"/>
          </a:xfrm>
        </p:grpSpPr>
        <p:sp>
          <p:nvSpPr>
            <p:cNvPr id="7" name="等腰三角形 6"/>
            <p:cNvSpPr/>
            <p:nvPr/>
          </p:nvSpPr>
          <p:spPr>
            <a:xfrm flipV="1">
              <a:off x="5760088" y="5980445"/>
              <a:ext cx="651795" cy="318527"/>
            </a:xfrm>
            <a:prstGeom prst="triangle">
              <a:avLst>
                <a:gd name="adj" fmla="val 50907"/>
              </a:avLst>
            </a:prstGeom>
            <a:solidFill>
              <a:srgbClr val="FFB850"/>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mn-ea"/>
              </a:endParaRPr>
            </a:p>
          </p:txBody>
        </p:sp>
        <p:sp>
          <p:nvSpPr>
            <p:cNvPr id="8" name="等腰三角形 7"/>
            <p:cNvSpPr/>
            <p:nvPr/>
          </p:nvSpPr>
          <p:spPr>
            <a:xfrm rot="7200000" flipV="1">
              <a:off x="4083283" y="3125987"/>
              <a:ext cx="651795" cy="318527"/>
            </a:xfrm>
            <a:prstGeom prst="triangle">
              <a:avLst>
                <a:gd name="adj" fmla="val 50907"/>
              </a:avLst>
            </a:prstGeom>
            <a:solidFill>
              <a:srgbClr val="01ACBE"/>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mn-ea"/>
              </a:endParaRPr>
            </a:p>
          </p:txBody>
        </p:sp>
        <p:sp>
          <p:nvSpPr>
            <p:cNvPr id="9" name="等腰三角形 8"/>
            <p:cNvSpPr/>
            <p:nvPr/>
          </p:nvSpPr>
          <p:spPr>
            <a:xfrm rot="14400000" flipV="1">
              <a:off x="7334969" y="2970807"/>
              <a:ext cx="651795" cy="318527"/>
            </a:xfrm>
            <a:prstGeom prst="triangle">
              <a:avLst>
                <a:gd name="adj" fmla="val 50907"/>
              </a:avLst>
            </a:prstGeom>
            <a:solidFill>
              <a:srgbClr val="E87071"/>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mn-ea"/>
              </a:endParaRPr>
            </a:p>
          </p:txBody>
        </p:sp>
        <p:grpSp>
          <p:nvGrpSpPr>
            <p:cNvPr id="10" name="组合 9"/>
            <p:cNvGrpSpPr/>
            <p:nvPr/>
          </p:nvGrpSpPr>
          <p:grpSpPr>
            <a:xfrm>
              <a:off x="3057334" y="1180898"/>
              <a:ext cx="6036546" cy="4784474"/>
              <a:chOff x="3332183" y="1398739"/>
              <a:chExt cx="5486848" cy="4348791"/>
            </a:xfrm>
            <a:effectLst>
              <a:outerShdw blurRad="355600" dist="127000" dir="2700000" algn="tl" rotWithShape="0">
                <a:prstClr val="black">
                  <a:alpha val="40000"/>
                </a:prstClr>
              </a:outerShdw>
            </a:effectLst>
          </p:grpSpPr>
          <p:sp>
            <p:nvSpPr>
              <p:cNvPr id="20" name="任意多边形 19"/>
              <p:cNvSpPr/>
              <p:nvPr/>
            </p:nvSpPr>
            <p:spPr>
              <a:xfrm>
                <a:off x="3332183" y="3392488"/>
                <a:ext cx="2724354" cy="2355042"/>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flip="none" rotWithShape="1">
                <a:gsLst>
                  <a:gs pos="100000">
                    <a:schemeClr val="bg1">
                      <a:lumMod val="95000"/>
                    </a:schemeClr>
                  </a:gs>
                  <a:gs pos="0">
                    <a:schemeClr val="bg1">
                      <a:lumMod val="75000"/>
                    </a:schemeClr>
                  </a:gs>
                </a:gsLst>
                <a:lin ang="2700000" scaled="1"/>
                <a:tileRect/>
              </a:gradFill>
              <a:ln w="2540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mn-ea"/>
                </a:endParaRPr>
              </a:p>
            </p:txBody>
          </p:sp>
          <p:sp>
            <p:nvSpPr>
              <p:cNvPr id="21" name="任意多边形 20"/>
              <p:cNvSpPr/>
              <p:nvPr/>
            </p:nvSpPr>
            <p:spPr>
              <a:xfrm flipH="1">
                <a:off x="6094677" y="3388412"/>
                <a:ext cx="2724354" cy="2355042"/>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a:gsLst>
                  <a:gs pos="0">
                    <a:schemeClr val="bg1">
                      <a:lumMod val="95000"/>
                    </a:schemeClr>
                  </a:gs>
                  <a:gs pos="100000">
                    <a:schemeClr val="bg1">
                      <a:lumMod val="75000"/>
                    </a:schemeClr>
                  </a:gs>
                </a:gsLst>
                <a:lin ang="18900000" scaled="0"/>
              </a:gradFill>
              <a:ln w="25400">
                <a:gradFill>
                  <a:gsLst>
                    <a:gs pos="0">
                      <a:schemeClr val="bg1"/>
                    </a:gs>
                    <a:gs pos="100000">
                      <a:schemeClr val="bg1">
                        <a:lumMod val="85000"/>
                      </a:schemeClr>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mn-ea"/>
                </a:endParaRPr>
              </a:p>
            </p:txBody>
          </p:sp>
          <p:sp>
            <p:nvSpPr>
              <p:cNvPr id="22" name="任意多边形 21"/>
              <p:cNvSpPr/>
              <p:nvPr/>
            </p:nvSpPr>
            <p:spPr>
              <a:xfrm rot="-7200000" flipH="1">
                <a:off x="4372287" y="1583395"/>
                <a:ext cx="2724354" cy="2355042"/>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flip="none" rotWithShape="1">
                <a:gsLst>
                  <a:gs pos="100000">
                    <a:schemeClr val="bg1">
                      <a:lumMod val="95000"/>
                    </a:schemeClr>
                  </a:gs>
                  <a:gs pos="0">
                    <a:schemeClr val="bg1">
                      <a:lumMod val="75000"/>
                    </a:schemeClr>
                  </a:gs>
                </a:gsLst>
                <a:lin ang="900000" scaled="0"/>
                <a:tileRect/>
              </a:gradFill>
              <a:ln w="25400">
                <a:gradFill flip="none" rotWithShape="1">
                  <a:gsLst>
                    <a:gs pos="0">
                      <a:schemeClr val="bg1"/>
                    </a:gs>
                    <a:gs pos="100000">
                      <a:schemeClr val="bg1">
                        <a:lumMod val="85000"/>
                      </a:schemeClr>
                    </a:gs>
                  </a:gsLst>
                  <a:lin ang="9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mn-ea"/>
                </a:endParaRPr>
              </a:p>
            </p:txBody>
          </p:sp>
        </p:grpSp>
        <p:sp>
          <p:nvSpPr>
            <p:cNvPr id="11" name="任意多边形 10"/>
            <p:cNvSpPr/>
            <p:nvPr/>
          </p:nvSpPr>
          <p:spPr>
            <a:xfrm rot="8121110">
              <a:off x="4466475" y="4824166"/>
              <a:ext cx="1276372" cy="2037284"/>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FFB850"/>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mn-ea"/>
              </a:endParaRPr>
            </a:p>
          </p:txBody>
        </p:sp>
        <p:sp>
          <p:nvSpPr>
            <p:cNvPr id="12" name="任意多边形 11"/>
            <p:cNvSpPr/>
            <p:nvPr/>
          </p:nvSpPr>
          <p:spPr>
            <a:xfrm rot="15321110">
              <a:off x="4518780" y="1565206"/>
              <a:ext cx="1276372" cy="2037284"/>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01ACBE"/>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mn-ea"/>
              </a:endParaRPr>
            </a:p>
          </p:txBody>
        </p:sp>
        <p:sp>
          <p:nvSpPr>
            <p:cNvPr id="13" name="任意多边形 12"/>
            <p:cNvSpPr/>
            <p:nvPr/>
          </p:nvSpPr>
          <p:spPr>
            <a:xfrm rot="921110">
              <a:off x="7256220" y="3109730"/>
              <a:ext cx="1276372" cy="2037284"/>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E87071"/>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mn-ea"/>
              </a:endParaRPr>
            </a:p>
          </p:txBody>
        </p:sp>
        <p:sp>
          <p:nvSpPr>
            <p:cNvPr id="14" name="文本框 31"/>
            <p:cNvSpPr txBox="1"/>
            <p:nvPr/>
          </p:nvSpPr>
          <p:spPr>
            <a:xfrm>
              <a:off x="5104661" y="2192979"/>
              <a:ext cx="956827" cy="461665"/>
            </a:xfrm>
            <a:prstGeom prst="rect">
              <a:avLst/>
            </a:prstGeom>
            <a:noFill/>
          </p:spPr>
          <p:txBody>
            <a:bodyPr wrap="square" rtlCol="0">
              <a:spAutoFit/>
            </a:bodyPr>
            <a:lstStyle/>
            <a:p>
              <a:pPr algn="ctr"/>
              <a:r>
                <a:rPr lang="en-US" altLang="zh-CN" sz="2400" b="1" dirty="0">
                  <a:solidFill>
                    <a:prstClr val="white"/>
                  </a:solidFill>
                  <a:latin typeface="+mn-ea"/>
                  <a:cs typeface="Iskoola Pota" panose="020B0502040204020203" pitchFamily="34" charset="0"/>
                </a:rPr>
                <a:t>01</a:t>
              </a:r>
              <a:endParaRPr lang="zh-CN" altLang="en-US" sz="2400" b="1" dirty="0">
                <a:solidFill>
                  <a:prstClr val="white"/>
                </a:solidFill>
                <a:latin typeface="+mn-ea"/>
                <a:cs typeface="Iskoola Pota" panose="020B0502040204020203" pitchFamily="34" charset="0"/>
              </a:endParaRPr>
            </a:p>
          </p:txBody>
        </p:sp>
        <p:sp>
          <p:nvSpPr>
            <p:cNvPr id="15" name="文本框 32"/>
            <p:cNvSpPr txBox="1"/>
            <p:nvPr/>
          </p:nvSpPr>
          <p:spPr>
            <a:xfrm>
              <a:off x="4231642" y="5223503"/>
              <a:ext cx="956827" cy="461665"/>
            </a:xfrm>
            <a:prstGeom prst="rect">
              <a:avLst/>
            </a:prstGeom>
            <a:noFill/>
          </p:spPr>
          <p:txBody>
            <a:bodyPr wrap="square" rtlCol="0">
              <a:spAutoFit/>
            </a:bodyPr>
            <a:lstStyle/>
            <a:p>
              <a:pPr algn="ctr"/>
              <a:r>
                <a:rPr lang="en-US" altLang="zh-CN" sz="2400" b="1" dirty="0">
                  <a:solidFill>
                    <a:prstClr val="white"/>
                  </a:solidFill>
                  <a:latin typeface="+mn-ea"/>
                  <a:cs typeface="Iskoola Pota" panose="020B0502040204020203" pitchFamily="34" charset="0"/>
                </a:rPr>
                <a:t>03</a:t>
              </a:r>
              <a:endParaRPr lang="zh-CN" altLang="en-US" sz="2400" b="1" dirty="0">
                <a:solidFill>
                  <a:prstClr val="white"/>
                </a:solidFill>
                <a:latin typeface="+mn-ea"/>
                <a:cs typeface="Iskoola Pota" panose="020B0502040204020203" pitchFamily="34" charset="0"/>
              </a:endParaRPr>
            </a:p>
          </p:txBody>
        </p:sp>
        <p:sp>
          <p:nvSpPr>
            <p:cNvPr id="16" name="文本框 33"/>
            <p:cNvSpPr txBox="1"/>
            <p:nvPr/>
          </p:nvSpPr>
          <p:spPr>
            <a:xfrm>
              <a:off x="7386412" y="4008682"/>
              <a:ext cx="956827" cy="461665"/>
            </a:xfrm>
            <a:prstGeom prst="rect">
              <a:avLst/>
            </a:prstGeom>
            <a:noFill/>
          </p:spPr>
          <p:txBody>
            <a:bodyPr wrap="square" rtlCol="0">
              <a:spAutoFit/>
            </a:bodyPr>
            <a:lstStyle/>
            <a:p>
              <a:pPr algn="ctr"/>
              <a:r>
                <a:rPr lang="en-US" altLang="zh-CN" sz="2400" b="1" dirty="0">
                  <a:solidFill>
                    <a:prstClr val="white"/>
                  </a:solidFill>
                  <a:latin typeface="+mn-ea"/>
                  <a:cs typeface="Iskoola Pota" panose="020B0502040204020203" pitchFamily="34" charset="0"/>
                </a:rPr>
                <a:t>02</a:t>
              </a:r>
              <a:endParaRPr lang="zh-CN" altLang="en-US" sz="2400" b="1" dirty="0">
                <a:solidFill>
                  <a:prstClr val="white"/>
                </a:solidFill>
                <a:latin typeface="+mn-ea"/>
                <a:cs typeface="Iskoola Pota" panose="020B0502040204020203" pitchFamily="34" charset="0"/>
              </a:endParaRPr>
            </a:p>
          </p:txBody>
        </p:sp>
        <p:sp>
          <p:nvSpPr>
            <p:cNvPr id="17" name="文本框 51"/>
            <p:cNvSpPr txBox="1"/>
            <p:nvPr/>
          </p:nvSpPr>
          <p:spPr>
            <a:xfrm>
              <a:off x="5777763" y="2941155"/>
              <a:ext cx="1356876" cy="461665"/>
            </a:xfrm>
            <a:prstGeom prst="rect">
              <a:avLst/>
            </a:prstGeom>
            <a:noFill/>
          </p:spPr>
          <p:txBody>
            <a:bodyPr wrap="square" rtlCol="0">
              <a:spAutoFit/>
            </a:bodyPr>
            <a:lstStyle/>
            <a:p>
              <a:r>
                <a:rPr lang="zh-CN" altLang="en-US" sz="2400" b="1" dirty="0" smtClean="0">
                  <a:solidFill>
                    <a:prstClr val="black">
                      <a:lumMod val="50000"/>
                      <a:lumOff val="50000"/>
                    </a:prstClr>
                  </a:solidFill>
                  <a:latin typeface="+mn-ea"/>
                </a:rPr>
                <a:t>政府</a:t>
              </a:r>
              <a:endParaRPr lang="zh-CN" altLang="en-US" sz="2400" b="1" dirty="0">
                <a:solidFill>
                  <a:prstClr val="black">
                    <a:lumMod val="50000"/>
                    <a:lumOff val="50000"/>
                  </a:prstClr>
                </a:solidFill>
                <a:latin typeface="+mn-ea"/>
              </a:endParaRPr>
            </a:p>
          </p:txBody>
        </p:sp>
        <p:sp>
          <p:nvSpPr>
            <p:cNvPr id="18" name="文本框 52"/>
            <p:cNvSpPr txBox="1"/>
            <p:nvPr/>
          </p:nvSpPr>
          <p:spPr>
            <a:xfrm>
              <a:off x="4409180" y="3955176"/>
              <a:ext cx="925325" cy="1076974"/>
            </a:xfrm>
            <a:prstGeom prst="rect">
              <a:avLst/>
            </a:prstGeom>
            <a:noFill/>
          </p:spPr>
          <p:txBody>
            <a:bodyPr wrap="square" rtlCol="0">
              <a:spAutoFit/>
            </a:bodyPr>
            <a:lstStyle/>
            <a:p>
              <a:r>
                <a:rPr lang="zh-CN" altLang="en-US" sz="2400" b="1" dirty="0">
                  <a:solidFill>
                    <a:prstClr val="black">
                      <a:lumMod val="50000"/>
                      <a:lumOff val="50000"/>
                    </a:prstClr>
                  </a:solidFill>
                  <a:latin typeface="+mn-ea"/>
                </a:rPr>
                <a:t>研究</a:t>
              </a:r>
              <a:endParaRPr lang="en-US" altLang="zh-CN" sz="2400" b="1" dirty="0" smtClean="0">
                <a:solidFill>
                  <a:prstClr val="black">
                    <a:lumMod val="50000"/>
                    <a:lumOff val="50000"/>
                  </a:prstClr>
                </a:solidFill>
                <a:latin typeface="+mn-ea"/>
              </a:endParaRPr>
            </a:p>
            <a:p>
              <a:r>
                <a:rPr lang="zh-CN" altLang="en-US" sz="2400" b="1" dirty="0" smtClean="0">
                  <a:solidFill>
                    <a:prstClr val="black">
                      <a:lumMod val="50000"/>
                      <a:lumOff val="50000"/>
                    </a:prstClr>
                  </a:solidFill>
                  <a:latin typeface="+mn-ea"/>
                </a:rPr>
                <a:t>机构</a:t>
              </a:r>
              <a:endParaRPr lang="zh-CN" altLang="en-US" sz="2400" b="1" dirty="0">
                <a:solidFill>
                  <a:prstClr val="black">
                    <a:lumMod val="50000"/>
                    <a:lumOff val="50000"/>
                  </a:prstClr>
                </a:solidFill>
                <a:latin typeface="+mn-ea"/>
              </a:endParaRPr>
            </a:p>
          </p:txBody>
        </p:sp>
        <p:sp>
          <p:nvSpPr>
            <p:cNvPr id="19" name="文本框 53"/>
            <p:cNvSpPr txBox="1"/>
            <p:nvPr/>
          </p:nvSpPr>
          <p:spPr>
            <a:xfrm>
              <a:off x="6274542" y="4605043"/>
              <a:ext cx="1005050" cy="461665"/>
            </a:xfrm>
            <a:prstGeom prst="rect">
              <a:avLst/>
            </a:prstGeom>
            <a:noFill/>
          </p:spPr>
          <p:txBody>
            <a:bodyPr wrap="square" rtlCol="0">
              <a:spAutoFit/>
            </a:bodyPr>
            <a:lstStyle/>
            <a:p>
              <a:r>
                <a:rPr lang="zh-CN" altLang="en-US" sz="2400" b="1" dirty="0" smtClean="0">
                  <a:solidFill>
                    <a:prstClr val="black">
                      <a:lumMod val="50000"/>
                      <a:lumOff val="50000"/>
                    </a:prstClr>
                  </a:solidFill>
                  <a:latin typeface="+mn-ea"/>
                </a:rPr>
                <a:t>企业</a:t>
              </a:r>
              <a:endParaRPr lang="zh-CN" altLang="en-US" sz="2400" b="1" dirty="0">
                <a:solidFill>
                  <a:prstClr val="black">
                    <a:lumMod val="50000"/>
                    <a:lumOff val="50000"/>
                  </a:prstClr>
                </a:solidFill>
                <a:latin typeface="+mn-ea"/>
              </a:endParaRPr>
            </a:p>
          </p:txBody>
        </p:sp>
      </p:grpSp>
      <p:sp>
        <p:nvSpPr>
          <p:cNvPr id="23" name="TextBox 22"/>
          <p:cNvSpPr txBox="1"/>
          <p:nvPr/>
        </p:nvSpPr>
        <p:spPr>
          <a:xfrm>
            <a:off x="6939918" y="1451429"/>
            <a:ext cx="5150482" cy="1754326"/>
          </a:xfrm>
          <a:prstGeom prst="rect">
            <a:avLst/>
          </a:prstGeom>
          <a:noFill/>
        </p:spPr>
        <p:txBody>
          <a:bodyPr wrap="square" rtlCol="0">
            <a:spAutoFit/>
          </a:bodyPr>
          <a:lstStyle/>
          <a:p>
            <a:pPr lvl="0">
              <a:lnSpc>
                <a:spcPct val="150000"/>
              </a:lnSpc>
            </a:pPr>
            <a:r>
              <a:rPr lang="en-US" altLang="zh-CN" kern="0" dirty="0">
                <a:latin typeface="+mn-ea"/>
              </a:rPr>
              <a:t>2016</a:t>
            </a:r>
            <a:r>
              <a:rPr lang="zh-CN" altLang="en-US" kern="0" dirty="0">
                <a:latin typeface="+mn-ea"/>
              </a:rPr>
              <a:t>年</a:t>
            </a:r>
            <a:r>
              <a:rPr lang="en-US" altLang="zh-CN" kern="0" dirty="0">
                <a:latin typeface="+mn-ea"/>
              </a:rPr>
              <a:t>1</a:t>
            </a:r>
            <a:r>
              <a:rPr lang="zh-CN" altLang="en-US" kern="0" dirty="0">
                <a:latin typeface="+mn-ea"/>
              </a:rPr>
              <a:t>月</a:t>
            </a:r>
            <a:r>
              <a:rPr lang="en-US" altLang="zh-CN" kern="0" dirty="0">
                <a:latin typeface="+mn-ea"/>
              </a:rPr>
              <a:t>20</a:t>
            </a:r>
            <a:r>
              <a:rPr lang="zh-CN" altLang="en-US" kern="0" dirty="0">
                <a:latin typeface="+mn-ea"/>
              </a:rPr>
              <a:t>日</a:t>
            </a:r>
            <a:r>
              <a:rPr lang="zh-CN" altLang="en-US" kern="0" dirty="0" smtClean="0">
                <a:latin typeface="+mn-ea"/>
              </a:rPr>
              <a:t>，央行数字</a:t>
            </a:r>
            <a:r>
              <a:rPr lang="zh-CN" altLang="en-US" kern="0" dirty="0">
                <a:latin typeface="+mn-ea"/>
              </a:rPr>
              <a:t>货币研讨会在北京召开</a:t>
            </a:r>
            <a:r>
              <a:rPr lang="zh-CN" altLang="en-US" kern="0" dirty="0" smtClean="0">
                <a:latin typeface="+mn-ea"/>
              </a:rPr>
              <a:t>。会议</a:t>
            </a:r>
            <a:r>
              <a:rPr lang="zh-CN" altLang="en-US" kern="0" dirty="0">
                <a:latin typeface="+mn-ea"/>
              </a:rPr>
              <a:t>指出，随着信息科技的发展</a:t>
            </a:r>
            <a:r>
              <a:rPr lang="zh-CN" altLang="en-US" kern="0" dirty="0" smtClean="0">
                <a:latin typeface="+mn-ea"/>
              </a:rPr>
              <a:t>以及</a:t>
            </a:r>
            <a:r>
              <a:rPr lang="zh-CN" altLang="en-US" b="1" kern="0" dirty="0" smtClean="0">
                <a:solidFill>
                  <a:srgbClr val="00B050"/>
                </a:solidFill>
                <a:latin typeface="+mn-ea"/>
              </a:rPr>
              <a:t>区</a:t>
            </a:r>
            <a:r>
              <a:rPr lang="zh-CN" altLang="en-US" b="1" kern="0" dirty="0">
                <a:solidFill>
                  <a:srgbClr val="00B050"/>
                </a:solidFill>
                <a:latin typeface="+mn-ea"/>
              </a:rPr>
              <a:t>块链</a:t>
            </a:r>
            <a:r>
              <a:rPr lang="zh-CN" altLang="en-US" kern="0" dirty="0">
                <a:latin typeface="+mn-ea"/>
              </a:rPr>
              <a:t>等技术的演进</a:t>
            </a:r>
            <a:r>
              <a:rPr lang="zh-CN" altLang="en-US" kern="0" dirty="0" smtClean="0">
                <a:latin typeface="+mn-ea"/>
              </a:rPr>
              <a:t>，数字</a:t>
            </a:r>
            <a:r>
              <a:rPr lang="zh-CN" altLang="en-US" kern="0" dirty="0">
                <a:latin typeface="+mn-ea"/>
              </a:rPr>
              <a:t>货币的发展正在对中央银行的货币发行和货币政策带来新的机遇和挑战。</a:t>
            </a:r>
          </a:p>
        </p:txBody>
      </p:sp>
      <p:sp>
        <p:nvSpPr>
          <p:cNvPr id="24" name="TextBox 23"/>
          <p:cNvSpPr txBox="1"/>
          <p:nvPr/>
        </p:nvSpPr>
        <p:spPr>
          <a:xfrm>
            <a:off x="8429590" y="4018611"/>
            <a:ext cx="3559209" cy="2169825"/>
          </a:xfrm>
          <a:prstGeom prst="rect">
            <a:avLst/>
          </a:prstGeom>
          <a:noFill/>
        </p:spPr>
        <p:txBody>
          <a:bodyPr wrap="square" rtlCol="0">
            <a:spAutoFit/>
          </a:bodyPr>
          <a:lstStyle/>
          <a:p>
            <a:pPr>
              <a:lnSpc>
                <a:spcPct val="150000"/>
              </a:lnSpc>
            </a:pPr>
            <a:r>
              <a:rPr lang="zh-CN" altLang="en-US" dirty="0" smtClean="0"/>
              <a:t>中国平安及招商银行加入区块链联盟组织</a:t>
            </a:r>
            <a:r>
              <a:rPr lang="en-US" altLang="zh-CN" dirty="0" smtClean="0"/>
              <a:t>R3</a:t>
            </a:r>
            <a:r>
              <a:rPr lang="zh-CN" altLang="en-US" dirty="0" smtClean="0"/>
              <a:t>。</a:t>
            </a:r>
            <a:endParaRPr lang="en-US" altLang="zh-CN" dirty="0" smtClean="0"/>
          </a:p>
          <a:p>
            <a:pPr>
              <a:lnSpc>
                <a:spcPct val="150000"/>
              </a:lnSpc>
            </a:pPr>
            <a:r>
              <a:rPr lang="zh-CN" altLang="en-US" dirty="0" smtClean="0"/>
              <a:t>欧洲五大</a:t>
            </a:r>
            <a:r>
              <a:rPr lang="zh-CN" altLang="en-US" b="1" dirty="0" smtClean="0">
                <a:solidFill>
                  <a:srgbClr val="00B050"/>
                </a:solidFill>
              </a:rPr>
              <a:t>保险</a:t>
            </a:r>
            <a:r>
              <a:rPr lang="zh-CN" altLang="en-US" dirty="0" smtClean="0"/>
              <a:t>巨头安联、</a:t>
            </a:r>
            <a:r>
              <a:rPr lang="zh-CN" altLang="en-US" dirty="0"/>
              <a:t>荷兰</a:t>
            </a:r>
            <a:r>
              <a:rPr lang="zh-CN" altLang="en-US" dirty="0" smtClean="0"/>
              <a:t>全球、慕再、瑞再</a:t>
            </a:r>
            <a:r>
              <a:rPr lang="zh-CN" altLang="en-US" dirty="0"/>
              <a:t>和苏黎世联合成立新的区块链研究组织联盟</a:t>
            </a:r>
            <a:r>
              <a:rPr lang="en-US" altLang="zh-CN" dirty="0"/>
              <a:t>B3i</a:t>
            </a:r>
            <a:endParaRPr lang="zh-CN" altLang="en-US" dirty="0"/>
          </a:p>
        </p:txBody>
      </p:sp>
      <p:sp>
        <p:nvSpPr>
          <p:cNvPr id="25" name="TextBox 24"/>
          <p:cNvSpPr txBox="1"/>
          <p:nvPr/>
        </p:nvSpPr>
        <p:spPr>
          <a:xfrm>
            <a:off x="201943" y="1503238"/>
            <a:ext cx="4171587" cy="3000821"/>
          </a:xfrm>
          <a:prstGeom prst="rect">
            <a:avLst/>
          </a:prstGeom>
          <a:noFill/>
        </p:spPr>
        <p:txBody>
          <a:bodyPr wrap="square" rtlCol="0">
            <a:spAutoFit/>
          </a:bodyPr>
          <a:lstStyle/>
          <a:p>
            <a:pPr>
              <a:lnSpc>
                <a:spcPct val="150000"/>
              </a:lnSpc>
            </a:pPr>
            <a:r>
              <a:rPr lang="en-US" altLang="zh-CN" dirty="0" smtClean="0"/>
              <a:t>1</a:t>
            </a:r>
            <a:r>
              <a:rPr lang="zh-CN" altLang="en-US" dirty="0" smtClean="0"/>
              <a:t>、清华大学于</a:t>
            </a:r>
            <a:r>
              <a:rPr lang="en-US" altLang="zh-CN" dirty="0" smtClean="0"/>
              <a:t>2015</a:t>
            </a:r>
            <a:r>
              <a:rPr lang="zh-CN" altLang="en-US" dirty="0" smtClean="0"/>
              <a:t>年</a:t>
            </a:r>
            <a:r>
              <a:rPr lang="en-US" altLang="zh-CN" dirty="0" smtClean="0"/>
              <a:t>9</a:t>
            </a:r>
            <a:r>
              <a:rPr lang="zh-CN" altLang="en-US" dirty="0" smtClean="0"/>
              <a:t>月为新生</a:t>
            </a:r>
            <a:r>
              <a:rPr lang="zh-CN" altLang="en-US" dirty="0"/>
              <a:t>入学期开设学分课程</a:t>
            </a:r>
            <a:r>
              <a:rPr lang="en-US" altLang="zh-CN" dirty="0"/>
              <a:t>:《</a:t>
            </a:r>
            <a:r>
              <a:rPr lang="zh-CN" altLang="en-US" dirty="0"/>
              <a:t>超越学科的认知基础</a:t>
            </a:r>
            <a:r>
              <a:rPr lang="en-US" altLang="zh-CN" dirty="0" smtClean="0"/>
              <a:t>》</a:t>
            </a:r>
            <a:r>
              <a:rPr lang="zh-CN" altLang="en-US" dirty="0" smtClean="0"/>
              <a:t>，全面</a:t>
            </a:r>
            <a:r>
              <a:rPr lang="zh-CN" altLang="en-US" dirty="0"/>
              <a:t>讲述区块链原理</a:t>
            </a:r>
            <a:r>
              <a:rPr lang="zh-CN" altLang="en-US" dirty="0" smtClean="0"/>
              <a:t>。</a:t>
            </a:r>
            <a:endParaRPr lang="en-US" altLang="zh-CN" dirty="0" smtClean="0"/>
          </a:p>
          <a:p>
            <a:pPr>
              <a:lnSpc>
                <a:spcPct val="150000"/>
              </a:lnSpc>
            </a:pPr>
            <a:r>
              <a:rPr lang="en-US" altLang="zh-CN" dirty="0" smtClean="0"/>
              <a:t>2</a:t>
            </a:r>
            <a:r>
              <a:rPr lang="zh-CN" altLang="en-US" dirty="0"/>
              <a:t>、麦肯锡</a:t>
            </a:r>
            <a:r>
              <a:rPr lang="zh-CN" altLang="en-US" dirty="0" smtClean="0"/>
              <a:t>发布</a:t>
            </a:r>
            <a:r>
              <a:rPr lang="en-US" altLang="zh-CN" dirty="0" smtClean="0"/>
              <a:t>《</a:t>
            </a:r>
            <a:r>
              <a:rPr lang="zh-CN" altLang="en-US" dirty="0"/>
              <a:t>区</a:t>
            </a:r>
            <a:r>
              <a:rPr lang="zh-CN" altLang="en-US" dirty="0" smtClean="0"/>
              <a:t>块链：银行业</a:t>
            </a:r>
            <a:r>
              <a:rPr lang="zh-CN" altLang="en-US" dirty="0"/>
              <a:t>游戏规则的颠覆者</a:t>
            </a:r>
            <a:r>
              <a:rPr lang="en-US" altLang="zh-CN" dirty="0" smtClean="0"/>
              <a:t>》</a:t>
            </a:r>
            <a:r>
              <a:rPr lang="zh-CN" altLang="en-US" dirty="0" smtClean="0"/>
              <a:t>白皮书</a:t>
            </a:r>
            <a:endParaRPr lang="en-US" altLang="zh-CN" dirty="0" smtClean="0"/>
          </a:p>
          <a:p>
            <a:pPr>
              <a:lnSpc>
                <a:spcPct val="150000"/>
              </a:lnSpc>
            </a:pPr>
            <a:r>
              <a:rPr lang="en-US" altLang="zh-CN" dirty="0" smtClean="0"/>
              <a:t>3</a:t>
            </a:r>
            <a:r>
              <a:rPr lang="zh-CN" altLang="en-US" dirty="0" smtClean="0"/>
              <a:t>、安永发布</a:t>
            </a:r>
            <a:r>
              <a:rPr lang="en-US" altLang="zh-CN" dirty="0" smtClean="0"/>
              <a:t>《</a:t>
            </a:r>
            <a:r>
              <a:rPr lang="zh-CN" altLang="en-US" dirty="0"/>
              <a:t>区块链技术：数字化新平台对保险业的影响</a:t>
            </a:r>
            <a:r>
              <a:rPr lang="en-US" altLang="zh-CN" dirty="0" smtClean="0"/>
              <a:t>》</a:t>
            </a:r>
            <a:r>
              <a:rPr lang="zh-CN" altLang="en-US" dirty="0" smtClean="0"/>
              <a:t>白皮书</a:t>
            </a:r>
            <a:endParaRPr lang="zh-CN" altLang="en-US" dirty="0"/>
          </a:p>
        </p:txBody>
      </p:sp>
    </p:spTree>
    <p:extLst>
      <p:ext uri="{BB962C8B-B14F-4D97-AF65-F5344CB8AC3E}">
        <p14:creationId xmlns:p14="http://schemas.microsoft.com/office/powerpoint/2010/main" val="1410534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Browallia New"/>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pattFill prst="ltUpDiag">
          <a:fgClr>
            <a:srgbClr val="A0DA6C"/>
          </a:fgClr>
          <a:bgClr>
            <a:srgbClr val="78C432"/>
          </a:bgClr>
        </a:pattFill>
        <a:ln>
          <a:noFill/>
        </a:ln>
      </a:spPr>
      <a:bodyPr rtlCol="0" anchor="ctr"/>
      <a:lstStyle>
        <a:defPPr algn="ctr">
          <a:defRPr sz="18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138365</TotalTime>
  <Words>6195</Words>
  <Application>Microsoft Office PowerPoint</Application>
  <PresentationFormat>自定义</PresentationFormat>
  <Paragraphs>734</Paragraphs>
  <Slides>56</Slides>
  <Notes>24</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58" baseType="lpstr">
      <vt:lpstr>Office 主题</vt:lpstr>
      <vt:lpstr>Visio.Drawing.11</vt:lpstr>
      <vt:lpstr>PowerPoint 演示文稿</vt:lpstr>
      <vt:lpstr>PowerPoint 演示文稿</vt:lpstr>
      <vt:lpstr>PowerPoint 演示文稿</vt:lpstr>
      <vt:lpstr>系统运行</vt:lpstr>
      <vt:lpstr>系统运行</vt:lpstr>
      <vt:lpstr>系统运行</vt:lpstr>
      <vt:lpstr>系统运行</vt:lpstr>
      <vt:lpstr>系统运行</vt:lpstr>
      <vt:lpstr>区块链：当今最炙手可热的科技话题</vt:lpstr>
      <vt:lpstr>区块链技术的起源-比特币</vt:lpstr>
      <vt:lpstr>区块链技术的重要意义</vt:lpstr>
      <vt:lpstr>区块链的关键特点：解决信任问题</vt:lpstr>
      <vt:lpstr>区块链技术的颠覆性</vt:lpstr>
      <vt:lpstr>区块链技术的应用前景</vt:lpstr>
      <vt:lpstr>PowerPoint 演示文稿</vt:lpstr>
      <vt:lpstr>区块链的基本原理</vt:lpstr>
      <vt:lpstr>区块链的实现</vt:lpstr>
      <vt:lpstr>区块链的技术要素</vt:lpstr>
      <vt:lpstr>关键技术及挑战（1/2）：分布式一致性算法</vt:lpstr>
      <vt:lpstr>关键技术及挑战（2/2）：同态加密</vt:lpstr>
      <vt:lpstr>区块链的分类</vt:lpstr>
      <vt:lpstr>区块链的实现层次</vt:lpstr>
      <vt:lpstr>区块链相关技术及平台</vt:lpstr>
      <vt:lpstr>超级账本（Hyperledger）项目</vt:lpstr>
      <vt:lpstr>以太坊（Ethereum）项目</vt:lpstr>
      <vt:lpstr>区块链发展现在依然存在的问题</vt:lpstr>
      <vt:lpstr>区块链技术适用场景分析</vt:lpstr>
      <vt:lpstr>适用场景决策树</vt:lpstr>
      <vt:lpstr>PowerPoint 演示文稿</vt:lpstr>
      <vt:lpstr>金融企业的区块链联盟：R3</vt:lpstr>
      <vt:lpstr>区块链在银行业的五类应用场景</vt:lpstr>
      <vt:lpstr>银行业实践案例</vt:lpstr>
      <vt:lpstr>案例解析：跨境支付的痛点与解决方案</vt:lpstr>
      <vt:lpstr>区块链在保险行业的三大切入点</vt:lpstr>
      <vt:lpstr>区块链在保险业的三个主要作用</vt:lpstr>
      <vt:lpstr>保险业的探索</vt:lpstr>
      <vt:lpstr>产品及服务创新：阳光贝（阳光保险积分应用）</vt:lpstr>
      <vt:lpstr>产品及服务创新：航意险（阳光保险）</vt:lpstr>
      <vt:lpstr>互助社区（众托邦）</vt:lpstr>
      <vt:lpstr>PowerPoint 演示文稿</vt:lpstr>
      <vt:lpstr>针对我公司的应用场景规划及建议</vt:lpstr>
      <vt:lpstr>应用场景1：资金清算</vt:lpstr>
      <vt:lpstr>资金清算——中介渠道互信</vt:lpstr>
      <vt:lpstr>中介互信架构图</vt:lpstr>
      <vt:lpstr>资金清算对账：以银保通为例</vt:lpstr>
      <vt:lpstr>资金清算实际案例：微众银行</vt:lpstr>
      <vt:lpstr>应用场景2：基于智能合约的自动理赔</vt:lpstr>
      <vt:lpstr>智能理赔——短险时空验真业务架构图</vt:lpstr>
      <vt:lpstr>应用场景3：再保险</vt:lpstr>
      <vt:lpstr>简化再保险分保业务</vt:lpstr>
      <vt:lpstr>场景未来演进——形成技术体系</vt:lpstr>
      <vt:lpstr>场景未来演进——实现集团内各成员单位的贯通</vt:lpstr>
      <vt:lpstr>场景未来演进——打造联盟生态</vt:lpstr>
      <vt:lpstr>后续工作计划：三步走</vt:lpstr>
      <vt:lpstr>面临的挑战和风险</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Teliss Tong</dc:creator>
  <cp:lastModifiedBy>Windows 用户</cp:lastModifiedBy>
  <cp:revision>3957</cp:revision>
  <dcterms:created xsi:type="dcterms:W3CDTF">2014-06-20T08:59:45Z</dcterms:created>
  <dcterms:modified xsi:type="dcterms:W3CDTF">2018-01-09T03:24:52Z</dcterms:modified>
</cp:coreProperties>
</file>